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2" autoAdjust="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85B07-3294-444F-863E-D043B5E66BA4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EE214-8F6E-4D4C-8182-132E7A7912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79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EE214-8F6E-4D4C-8182-132E7A79123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704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EE214-8F6E-4D4C-8182-132E7A79123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2462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18854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895599"/>
            <a:ext cx="2362200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9454" y="1676399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9854" y="0"/>
            <a:ext cx="1600200" cy="1600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99454" y="5870193"/>
            <a:ext cx="990600" cy="9878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1588" y="2666999"/>
            <a:ext cx="4190937" cy="419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18854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895599"/>
            <a:ext cx="2362200" cy="2362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9454" y="1676399"/>
            <a:ext cx="2819400" cy="2819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89854" y="0"/>
            <a:ext cx="1600200" cy="1600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9454" y="5870193"/>
            <a:ext cx="990600" cy="98780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-1588" y="2666999"/>
            <a:ext cx="4190937" cy="41909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368034" y="1589658"/>
            <a:ext cx="2369820" cy="553720"/>
          </a:xfrm>
          <a:custGeom>
            <a:avLst/>
            <a:gdLst/>
            <a:ahLst/>
            <a:cxnLst/>
            <a:rect l="l" t="t" r="r" b="b"/>
            <a:pathLst>
              <a:path w="2369820" h="553719">
                <a:moveTo>
                  <a:pt x="2324989" y="0"/>
                </a:moveTo>
                <a:lnTo>
                  <a:pt x="2097023" y="75437"/>
                </a:lnTo>
                <a:lnTo>
                  <a:pt x="1867154" y="144525"/>
                </a:lnTo>
                <a:lnTo>
                  <a:pt x="1791208" y="165735"/>
                </a:lnTo>
                <a:lnTo>
                  <a:pt x="1636902" y="207010"/>
                </a:lnTo>
                <a:lnTo>
                  <a:pt x="1484375" y="245363"/>
                </a:lnTo>
                <a:lnTo>
                  <a:pt x="1408557" y="263525"/>
                </a:lnTo>
                <a:lnTo>
                  <a:pt x="1181608" y="314325"/>
                </a:lnTo>
                <a:lnTo>
                  <a:pt x="958468" y="359537"/>
                </a:lnTo>
                <a:lnTo>
                  <a:pt x="812418" y="386841"/>
                </a:lnTo>
                <a:lnTo>
                  <a:pt x="597535" y="424052"/>
                </a:lnTo>
                <a:lnTo>
                  <a:pt x="322834" y="466089"/>
                </a:lnTo>
                <a:lnTo>
                  <a:pt x="125856" y="492760"/>
                </a:lnTo>
                <a:lnTo>
                  <a:pt x="0" y="508126"/>
                </a:lnTo>
                <a:lnTo>
                  <a:pt x="6992" y="519175"/>
                </a:lnTo>
                <a:lnTo>
                  <a:pt x="21074" y="541274"/>
                </a:lnTo>
                <a:lnTo>
                  <a:pt x="28066" y="552323"/>
                </a:lnTo>
                <a:lnTo>
                  <a:pt x="58029" y="553104"/>
                </a:lnTo>
                <a:lnTo>
                  <a:pt x="85715" y="553296"/>
                </a:lnTo>
                <a:lnTo>
                  <a:pt x="118390" y="553104"/>
                </a:lnTo>
                <a:lnTo>
                  <a:pt x="153486" y="552478"/>
                </a:lnTo>
                <a:lnTo>
                  <a:pt x="230506" y="549978"/>
                </a:lnTo>
                <a:lnTo>
                  <a:pt x="361471" y="543314"/>
                </a:lnTo>
                <a:lnTo>
                  <a:pt x="613631" y="525342"/>
                </a:lnTo>
                <a:lnTo>
                  <a:pt x="1014907" y="488627"/>
                </a:lnTo>
                <a:lnTo>
                  <a:pt x="1558574" y="428485"/>
                </a:lnTo>
                <a:lnTo>
                  <a:pt x="1956169" y="377497"/>
                </a:lnTo>
                <a:lnTo>
                  <a:pt x="2203727" y="341684"/>
                </a:lnTo>
                <a:lnTo>
                  <a:pt x="2331142" y="321256"/>
                </a:lnTo>
                <a:lnTo>
                  <a:pt x="2369439" y="314705"/>
                </a:lnTo>
                <a:lnTo>
                  <a:pt x="2362448" y="263525"/>
                </a:lnTo>
                <a:lnTo>
                  <a:pt x="2357062" y="224796"/>
                </a:lnTo>
                <a:lnTo>
                  <a:pt x="2353052" y="196683"/>
                </a:lnTo>
                <a:lnTo>
                  <a:pt x="2349915" y="175308"/>
                </a:lnTo>
                <a:lnTo>
                  <a:pt x="2344512" y="139305"/>
                </a:lnTo>
                <a:lnTo>
                  <a:pt x="2341375" y="117942"/>
                </a:lnTo>
                <a:lnTo>
                  <a:pt x="2337365" y="89848"/>
                </a:lnTo>
                <a:lnTo>
                  <a:pt x="2332049" y="51657"/>
                </a:lnTo>
                <a:lnTo>
                  <a:pt x="2324989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642350" y="0"/>
                </a:lnTo>
                <a:lnTo>
                  <a:pt x="8642350" y="514350"/>
                </a:lnTo>
                <a:lnTo>
                  <a:pt x="8642350" y="1858987"/>
                </a:lnTo>
                <a:lnTo>
                  <a:pt x="8286496" y="1912493"/>
                </a:lnTo>
                <a:lnTo>
                  <a:pt x="7917434" y="1961896"/>
                </a:lnTo>
                <a:lnTo>
                  <a:pt x="7175754" y="2044319"/>
                </a:lnTo>
                <a:lnTo>
                  <a:pt x="6806692" y="2074037"/>
                </a:lnTo>
                <a:lnTo>
                  <a:pt x="6074918" y="2116836"/>
                </a:lnTo>
                <a:lnTo>
                  <a:pt x="5363083" y="2139950"/>
                </a:lnTo>
                <a:lnTo>
                  <a:pt x="5013706" y="2143252"/>
                </a:lnTo>
                <a:lnTo>
                  <a:pt x="4337939" y="2143252"/>
                </a:lnTo>
                <a:lnTo>
                  <a:pt x="4011676" y="2136648"/>
                </a:lnTo>
                <a:lnTo>
                  <a:pt x="3695319" y="2126742"/>
                </a:lnTo>
                <a:lnTo>
                  <a:pt x="3092069" y="2100326"/>
                </a:lnTo>
                <a:lnTo>
                  <a:pt x="2535047" y="2067433"/>
                </a:lnTo>
                <a:lnTo>
                  <a:pt x="2030857" y="2027809"/>
                </a:lnTo>
                <a:lnTo>
                  <a:pt x="903605" y="1912493"/>
                </a:lnTo>
                <a:lnTo>
                  <a:pt x="514350" y="1860410"/>
                </a:lnTo>
                <a:lnTo>
                  <a:pt x="514350" y="514350"/>
                </a:lnTo>
                <a:lnTo>
                  <a:pt x="8642350" y="514350"/>
                </a:lnTo>
                <a:lnTo>
                  <a:pt x="8642350" y="0"/>
                </a:lnTo>
                <a:lnTo>
                  <a:pt x="0" y="0"/>
                </a:lnTo>
                <a:lnTo>
                  <a:pt x="0" y="514350"/>
                </a:lnTo>
                <a:lnTo>
                  <a:pt x="0" y="635635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6356350"/>
                </a:lnTo>
                <a:lnTo>
                  <a:pt x="9144000" y="5143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02295" y="0"/>
            <a:ext cx="771144" cy="11673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981" y="528955"/>
            <a:ext cx="596265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1044" y="2164461"/>
            <a:ext cx="7456805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63078" y="6397479"/>
            <a:ext cx="6286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5</a:t>
            </a:r>
            <a:r>
              <a:rPr spc="-30" dirty="0"/>
              <a:t> </a:t>
            </a:r>
            <a:r>
              <a:rPr spc="-20" dirty="0"/>
              <a:t>July</a:t>
            </a:r>
            <a:r>
              <a:rPr spc="-40" dirty="0"/>
              <a:t> </a:t>
            </a:r>
            <a:r>
              <a:rPr spc="-55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9747" y="6397479"/>
            <a:ext cx="168783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B31166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95" dirty="0"/>
              <a:t>TIS3351</a:t>
            </a:r>
            <a:r>
              <a:rPr spc="270" dirty="0"/>
              <a:t> </a:t>
            </a:r>
            <a:r>
              <a:rPr dirty="0"/>
              <a:t>Advanced</a:t>
            </a:r>
            <a:r>
              <a:rPr spc="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"/>
            <a:ext cx="9144000" cy="6858634"/>
            <a:chOff x="0" y="-12"/>
            <a:chExt cx="9144000" cy="685863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514350" y="635635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71144" cy="11673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45603" y="-12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5591" y="3976827"/>
            <a:ext cx="5546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5" dirty="0"/>
              <a:t>Data</a:t>
            </a:r>
            <a:r>
              <a:rPr sz="4800" spc="-370" dirty="0"/>
              <a:t> </a:t>
            </a:r>
            <a:r>
              <a:rPr sz="4800" spc="-90" dirty="0"/>
              <a:t>Warehouse</a:t>
            </a:r>
            <a:r>
              <a:rPr sz="4800" spc="-285" dirty="0"/>
              <a:t> </a:t>
            </a:r>
            <a:r>
              <a:rPr sz="4800" spc="-450" dirty="0"/>
              <a:t>1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Creating</a:t>
            </a:r>
            <a:r>
              <a:rPr spc="-13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35" dirty="0"/>
              <a:t>Warehouse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133600"/>
            <a:ext cx="7620000" cy="4194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937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25" dirty="0"/>
              <a:t>Characteristic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27" y="1295463"/>
            <a:ext cx="7664577" cy="52986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150" dirty="0"/>
              <a:t> </a:t>
            </a:r>
            <a:r>
              <a:rPr spc="-50" dirty="0"/>
              <a:t>Warehouse</a:t>
            </a:r>
            <a:r>
              <a:rPr spc="-85" dirty="0"/>
              <a:t> </a:t>
            </a:r>
            <a:r>
              <a:rPr spc="-6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024915"/>
            <a:ext cx="6246495" cy="327850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well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designed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warehouse: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2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Help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predicts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0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5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Generate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useful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accurate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Empowers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making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12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Accelerate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report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generation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0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7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accessible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those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who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Forecasting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effectiveness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marketing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0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Keep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secure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20" dirty="0"/>
              <a:t>Mart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2393137"/>
            <a:ext cx="7774305" cy="21153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20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0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small,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C00000"/>
                </a:solidFill>
                <a:latin typeface="Tahoma"/>
                <a:cs typeface="Tahoma"/>
              </a:rPr>
              <a:t>single-</a:t>
            </a:r>
            <a:r>
              <a:rPr sz="2000" b="1" spc="-40" dirty="0">
                <a:solidFill>
                  <a:srgbClr val="C00000"/>
                </a:solidFill>
                <a:latin typeface="Tahoma"/>
                <a:cs typeface="Tahoma"/>
              </a:rPr>
              <a:t>subject</a:t>
            </a:r>
            <a:r>
              <a:rPr sz="2000" b="1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ahoma"/>
                <a:cs typeface="Tahoma"/>
              </a:rPr>
              <a:t>data</a:t>
            </a:r>
            <a:r>
              <a:rPr sz="2000" b="1" spc="-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C00000"/>
                </a:solidFill>
                <a:latin typeface="Tahoma"/>
                <a:cs typeface="Tahoma"/>
              </a:rPr>
              <a:t>warehouse</a:t>
            </a:r>
            <a:r>
              <a:rPr sz="2000" b="1" spc="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subset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small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people.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20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0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Serves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100" dirty="0">
                <a:solidFill>
                  <a:srgbClr val="00AF50"/>
                </a:solidFill>
                <a:latin typeface="Tahoma"/>
                <a:cs typeface="Tahoma"/>
              </a:rPr>
              <a:t>testing</a:t>
            </a:r>
            <a:r>
              <a:rPr sz="2000" b="1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00AF50"/>
                </a:solidFill>
                <a:latin typeface="Tahoma"/>
                <a:cs typeface="Tahoma"/>
              </a:rPr>
              <a:t>ground</a:t>
            </a:r>
            <a:r>
              <a:rPr sz="2000" b="1" spc="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companies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potentially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wants</a:t>
            </a:r>
            <a:r>
              <a:rPr sz="20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warehouse.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20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0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Tackles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local</a:t>
            </a:r>
            <a:r>
              <a:rPr sz="2000" b="1" spc="-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6F2F9F"/>
                </a:solidFill>
                <a:latin typeface="Tahoma"/>
                <a:cs typeface="Tahoma"/>
              </a:rPr>
              <a:t>or</a:t>
            </a:r>
            <a:r>
              <a:rPr sz="20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6F2F9F"/>
                </a:solidFill>
                <a:latin typeface="Tahoma"/>
                <a:cs typeface="Tahoma"/>
              </a:rPr>
              <a:t>departmental</a:t>
            </a:r>
            <a:r>
              <a:rPr sz="2000" b="1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6F2F9F"/>
                </a:solidFill>
                <a:latin typeface="Tahoma"/>
                <a:cs typeface="Tahoma"/>
              </a:rPr>
              <a:t>problem</a:t>
            </a:r>
            <a:r>
              <a:rPr sz="20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whereas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involves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wide.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Online</a:t>
            </a:r>
            <a:r>
              <a:rPr spc="-215" dirty="0"/>
              <a:t> </a:t>
            </a:r>
            <a:r>
              <a:rPr spc="-20" dirty="0"/>
              <a:t>Analytical</a:t>
            </a:r>
            <a:r>
              <a:rPr spc="-220" dirty="0"/>
              <a:t> </a:t>
            </a:r>
            <a:r>
              <a:rPr spc="-60" dirty="0"/>
              <a:t>Processing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469900" indent="-344805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20" dirty="0"/>
              <a:t>Creates</a:t>
            </a:r>
            <a:r>
              <a:rPr spc="-145" dirty="0"/>
              <a:t> </a:t>
            </a:r>
            <a:r>
              <a:rPr dirty="0"/>
              <a:t>an</a:t>
            </a:r>
            <a:r>
              <a:rPr spc="-120" dirty="0"/>
              <a:t> </a:t>
            </a:r>
            <a:r>
              <a:rPr b="1" spc="50" dirty="0">
                <a:solidFill>
                  <a:srgbClr val="6F2F9F"/>
                </a:solidFill>
                <a:latin typeface="Tahoma"/>
                <a:cs typeface="Tahoma"/>
              </a:rPr>
              <a:t>advanced</a:t>
            </a:r>
            <a:r>
              <a:rPr b="1" spc="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6F2F9F"/>
                </a:solidFill>
                <a:latin typeface="Tahoma"/>
                <a:cs typeface="Tahoma"/>
              </a:rPr>
              <a:t>data </a:t>
            </a:r>
            <a:r>
              <a:rPr b="1" spc="-45" dirty="0">
                <a:solidFill>
                  <a:srgbClr val="6F2F9F"/>
                </a:solidFill>
                <a:latin typeface="Tahoma"/>
                <a:cs typeface="Tahoma"/>
              </a:rPr>
              <a:t>analysis</a:t>
            </a:r>
            <a:r>
              <a:rPr b="1" spc="-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6F2F9F"/>
                </a:solidFill>
                <a:latin typeface="Tahoma"/>
                <a:cs typeface="Tahoma"/>
              </a:rPr>
              <a:t>environment</a:t>
            </a:r>
            <a:r>
              <a:rPr b="1" spc="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pc="-20" dirty="0"/>
              <a:t>that </a:t>
            </a:r>
            <a:r>
              <a:rPr spc="-90" dirty="0"/>
              <a:t>supports</a:t>
            </a:r>
            <a:r>
              <a:rPr spc="-130" dirty="0"/>
              <a:t> </a:t>
            </a:r>
            <a:r>
              <a:rPr spc="-10" dirty="0"/>
              <a:t>decision</a:t>
            </a:r>
            <a:r>
              <a:rPr spc="-90" dirty="0"/>
              <a:t> </a:t>
            </a:r>
            <a:r>
              <a:rPr spc="-65" dirty="0"/>
              <a:t>making,</a:t>
            </a:r>
            <a:r>
              <a:rPr spc="-125" dirty="0"/>
              <a:t> </a:t>
            </a:r>
            <a:r>
              <a:rPr spc="-114" dirty="0"/>
              <a:t>business</a:t>
            </a:r>
            <a:r>
              <a:rPr spc="-105" dirty="0"/>
              <a:t> </a:t>
            </a:r>
            <a:r>
              <a:rPr spc="-35" dirty="0"/>
              <a:t>modeling,</a:t>
            </a:r>
            <a:r>
              <a:rPr spc="-125" dirty="0"/>
              <a:t> </a:t>
            </a:r>
            <a:r>
              <a:rPr spc="45" dirty="0"/>
              <a:t>and </a:t>
            </a:r>
            <a:r>
              <a:rPr spc="-35" dirty="0"/>
              <a:t>operations</a:t>
            </a:r>
            <a:r>
              <a:rPr spc="-125" dirty="0"/>
              <a:t> </a:t>
            </a:r>
            <a:r>
              <a:rPr spc="-10" dirty="0"/>
              <a:t>research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Data</a:t>
            </a:r>
            <a:r>
              <a:rPr spc="-110" dirty="0"/>
              <a:t> </a:t>
            </a:r>
            <a:r>
              <a:rPr dirty="0"/>
              <a:t>viewed</a:t>
            </a:r>
            <a:r>
              <a:rPr spc="-120" dirty="0"/>
              <a:t> </a:t>
            </a:r>
            <a:r>
              <a:rPr spc="-105" dirty="0"/>
              <a:t>in</a:t>
            </a:r>
            <a:r>
              <a:rPr spc="-75" dirty="0"/>
              <a:t> </a:t>
            </a:r>
            <a:r>
              <a:rPr b="1" spc="-75" dirty="0">
                <a:solidFill>
                  <a:srgbClr val="FF0000"/>
                </a:solidFill>
                <a:latin typeface="Tahoma"/>
                <a:cs typeface="Tahoma"/>
              </a:rPr>
              <a:t>multidimensional</a:t>
            </a:r>
            <a:r>
              <a:rPr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110" dirty="0">
                <a:solidFill>
                  <a:srgbClr val="FF0000"/>
                </a:solidFill>
                <a:latin typeface="Tahoma"/>
                <a:cs typeface="Tahoma"/>
              </a:rPr>
              <a:t>structure</a:t>
            </a:r>
            <a:r>
              <a:rPr b="1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pc="-55" dirty="0"/>
              <a:t>e.g.</a:t>
            </a:r>
            <a:r>
              <a:rPr spc="-65" dirty="0"/>
              <a:t> </a:t>
            </a:r>
            <a:r>
              <a:rPr spc="-70" dirty="0"/>
              <a:t>Pivot</a:t>
            </a:r>
            <a:r>
              <a:rPr spc="-75" dirty="0"/>
              <a:t> </a:t>
            </a:r>
            <a:r>
              <a:rPr spc="-10" dirty="0"/>
              <a:t>table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155" dirty="0"/>
              <a:t>User</a:t>
            </a:r>
            <a:r>
              <a:rPr spc="-85" dirty="0"/>
              <a:t> </a:t>
            </a:r>
            <a:r>
              <a:rPr spc="114" dirty="0"/>
              <a:t>can</a:t>
            </a:r>
            <a:r>
              <a:rPr spc="-95" dirty="0"/>
              <a:t> </a:t>
            </a:r>
            <a:r>
              <a:rPr b="1" spc="-30" dirty="0">
                <a:solidFill>
                  <a:srgbClr val="C00000"/>
                </a:solidFill>
                <a:latin typeface="Tahoma"/>
                <a:cs typeface="Tahoma"/>
              </a:rPr>
              <a:t>consolidate(combine</a:t>
            </a:r>
            <a:r>
              <a:rPr spc="-30" dirty="0"/>
              <a:t>)</a:t>
            </a:r>
            <a:r>
              <a:rPr spc="-105" dirty="0"/>
              <a:t> </a:t>
            </a:r>
            <a:r>
              <a:rPr spc="70" dirty="0"/>
              <a:t>and</a:t>
            </a:r>
            <a:r>
              <a:rPr spc="-100" dirty="0"/>
              <a:t> </a:t>
            </a:r>
            <a:r>
              <a:rPr b="1" dirty="0">
                <a:solidFill>
                  <a:srgbClr val="006FC0"/>
                </a:solidFill>
                <a:latin typeface="Tahoma"/>
                <a:cs typeface="Tahoma"/>
              </a:rPr>
              <a:t>aggregate</a:t>
            </a:r>
            <a:r>
              <a:rPr b="1" spc="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006FC0"/>
                </a:solidFill>
                <a:latin typeface="Tahoma"/>
                <a:cs typeface="Tahoma"/>
              </a:rPr>
              <a:t>(totaling)</a:t>
            </a:r>
            <a:endParaRPr sz="16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pc="80" dirty="0"/>
              <a:t>data</a:t>
            </a:r>
            <a:r>
              <a:rPr spc="-140" dirty="0"/>
              <a:t> </a:t>
            </a:r>
            <a:r>
              <a:rPr dirty="0"/>
              <a:t>at</a:t>
            </a:r>
            <a:r>
              <a:rPr spc="-130" dirty="0"/>
              <a:t> </a:t>
            </a:r>
            <a:r>
              <a:rPr spc="-50" dirty="0"/>
              <a:t>different</a:t>
            </a:r>
            <a:r>
              <a:rPr spc="-125" dirty="0"/>
              <a:t> </a:t>
            </a:r>
            <a:r>
              <a:rPr spc="-10" dirty="0"/>
              <a:t>levels.</a:t>
            </a:r>
          </a:p>
          <a:p>
            <a:pPr marL="356870" marR="9525" indent="-344805">
              <a:lnSpc>
                <a:spcPct val="101000"/>
              </a:lnSpc>
              <a:spcBef>
                <a:spcPts val="96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55" dirty="0"/>
              <a:t>Multidimensional</a:t>
            </a:r>
            <a:r>
              <a:rPr spc="-155" dirty="0"/>
              <a:t> </a:t>
            </a:r>
            <a:r>
              <a:rPr spc="-35" dirty="0"/>
              <a:t>view</a:t>
            </a:r>
            <a:r>
              <a:rPr spc="-140" dirty="0"/>
              <a:t> </a:t>
            </a:r>
            <a:r>
              <a:rPr spc="-55" dirty="0"/>
              <a:t>allows</a:t>
            </a:r>
            <a:r>
              <a:rPr spc="-135" dirty="0"/>
              <a:t> </a:t>
            </a:r>
            <a:r>
              <a:rPr spc="-130" dirty="0"/>
              <a:t>user</a:t>
            </a:r>
            <a:r>
              <a:rPr spc="-140" dirty="0"/>
              <a:t> </a:t>
            </a:r>
            <a:r>
              <a:rPr spc="-10" dirty="0"/>
              <a:t>to</a:t>
            </a:r>
            <a:r>
              <a:rPr spc="-140" dirty="0"/>
              <a:t> </a:t>
            </a:r>
            <a:r>
              <a:rPr spc="-75" dirty="0"/>
              <a:t>easily</a:t>
            </a:r>
            <a:r>
              <a:rPr spc="-105" dirty="0"/>
              <a:t> </a:t>
            </a:r>
            <a:r>
              <a:rPr b="1" spc="-95" dirty="0">
                <a:solidFill>
                  <a:srgbClr val="00AF50"/>
                </a:solidFill>
                <a:latin typeface="Tahoma"/>
                <a:cs typeface="Tahoma"/>
              </a:rPr>
              <a:t>switch</a:t>
            </a:r>
            <a:r>
              <a:rPr b="1" spc="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35" dirty="0">
                <a:solidFill>
                  <a:srgbClr val="00AF50"/>
                </a:solidFill>
                <a:latin typeface="Tahoma"/>
                <a:cs typeface="Tahoma"/>
              </a:rPr>
              <a:t>business </a:t>
            </a:r>
            <a:r>
              <a:rPr b="1" spc="-10" dirty="0">
                <a:solidFill>
                  <a:srgbClr val="00AF50"/>
                </a:solidFill>
                <a:latin typeface="Tahoma"/>
                <a:cs typeface="Tahoma"/>
              </a:rPr>
              <a:t>perspectives.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Online</a:t>
            </a:r>
            <a:r>
              <a:rPr spc="-215" dirty="0"/>
              <a:t> </a:t>
            </a:r>
            <a:r>
              <a:rPr spc="-20" dirty="0"/>
              <a:t>Analytical</a:t>
            </a:r>
            <a:r>
              <a:rPr spc="-220" dirty="0"/>
              <a:t> </a:t>
            </a:r>
            <a:r>
              <a:rPr spc="-6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27" y="2579090"/>
            <a:ext cx="7487946" cy="2261517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Additional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multidimensional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techniques:</a:t>
            </a:r>
            <a:endParaRPr sz="2000" dirty="0">
              <a:latin typeface="Verdana"/>
              <a:cs typeface="Verdana"/>
            </a:endParaRPr>
          </a:p>
          <a:p>
            <a:pPr marL="698500" marR="432434" indent="-283845">
              <a:lnSpc>
                <a:spcPct val="100000"/>
              </a:lnSpc>
              <a:spcBef>
                <a:spcPts val="99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Advanced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B050"/>
                </a:solidFill>
                <a:latin typeface="Verdana"/>
                <a:cs typeface="Verdana"/>
              </a:rPr>
              <a:t>data</a:t>
            </a:r>
            <a:r>
              <a:rPr sz="1800" spc="-9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B050"/>
                </a:solidFill>
                <a:latin typeface="Verdana"/>
                <a:cs typeface="Verdana"/>
              </a:rPr>
              <a:t>presentation</a:t>
            </a:r>
            <a:r>
              <a:rPr sz="1800" spc="-130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B050"/>
                </a:solidFill>
                <a:latin typeface="Verdana"/>
                <a:cs typeface="Verdana"/>
              </a:rPr>
              <a:t>functions</a:t>
            </a:r>
            <a:r>
              <a:rPr sz="1800" spc="-155" dirty="0">
                <a:solidFill>
                  <a:srgbClr val="00B05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(Pivot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 chart)</a:t>
            </a:r>
            <a:endParaRPr sz="1800" dirty="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5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Advanced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B0F0"/>
                </a:solidFill>
                <a:latin typeface="Verdana"/>
                <a:cs typeface="Verdana"/>
              </a:rPr>
              <a:t>aggregation</a:t>
            </a:r>
            <a:r>
              <a:rPr sz="1800" spc="-100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B0F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B0F0"/>
                </a:solidFill>
                <a:latin typeface="Verdana"/>
                <a:cs typeface="Verdana"/>
              </a:rPr>
              <a:t>consolidation</a:t>
            </a:r>
            <a:endParaRPr sz="1800" dirty="0">
              <a:solidFill>
                <a:srgbClr val="00B0F0"/>
              </a:solidFill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(slice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dice,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drilling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down,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rolling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up)</a:t>
            </a:r>
            <a:endParaRPr sz="1800" dirty="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8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Advanced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modeling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functions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(what-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scenarios)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Operational</a:t>
            </a:r>
            <a:r>
              <a:rPr spc="-17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16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314" y="1686941"/>
            <a:ext cx="7054468" cy="45057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5" dirty="0"/>
              <a:t>Multidimensional</a:t>
            </a:r>
            <a:r>
              <a:rPr spc="-17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422" y="2181415"/>
            <a:ext cx="6072251" cy="41461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OLAP</a:t>
            </a:r>
            <a:r>
              <a:rPr spc="-204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392057"/>
            <a:ext cx="5635625" cy="15017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graphical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(GUI)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analytical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processing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logic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processing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logic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OLAP</a:t>
            </a:r>
            <a:r>
              <a:rPr spc="-250" dirty="0"/>
              <a:t> </a:t>
            </a:r>
            <a:r>
              <a:rPr spc="-30" dirty="0"/>
              <a:t>Architecture</a:t>
            </a:r>
            <a:r>
              <a:rPr spc="-170" dirty="0"/>
              <a:t> </a:t>
            </a:r>
            <a:r>
              <a:rPr spc="-34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9821" y="2489403"/>
            <a:ext cx="3447415" cy="256057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6870" marR="25400" indent="-344805">
              <a:lnSpc>
                <a:spcPct val="90000"/>
              </a:lnSpc>
              <a:spcBef>
                <a:spcPts val="315"/>
              </a:spcBef>
              <a:tabLst>
                <a:tab pos="356870" algn="l"/>
              </a:tabLst>
            </a:pPr>
            <a:r>
              <a:rPr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10" dirty="0">
                <a:solidFill>
                  <a:srgbClr val="404040"/>
                </a:solidFill>
                <a:latin typeface="Verdana"/>
                <a:cs typeface="Verdana"/>
              </a:rPr>
              <a:t>system’s</a:t>
            </a:r>
            <a:r>
              <a:rPr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components </a:t>
            </a:r>
            <a:r>
              <a:rPr b="1" dirty="0">
                <a:solidFill>
                  <a:srgbClr val="00AF50"/>
                </a:solidFill>
                <a:latin typeface="Tahoma"/>
                <a:cs typeface="Tahoma"/>
              </a:rPr>
              <a:t>located</a:t>
            </a:r>
            <a:r>
              <a:rPr b="1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90" dirty="0">
                <a:solidFill>
                  <a:srgbClr val="00AF50"/>
                </a:solidFill>
                <a:latin typeface="Tahoma"/>
                <a:cs typeface="Tahoma"/>
              </a:rPr>
              <a:t>in</a:t>
            </a:r>
            <a:r>
              <a:rPr b="1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105" dirty="0">
                <a:solidFill>
                  <a:srgbClr val="00AF50"/>
                </a:solidFill>
                <a:latin typeface="Tahoma"/>
                <a:cs typeface="Tahoma"/>
              </a:rPr>
              <a:t>a</a:t>
            </a:r>
            <a:r>
              <a:rPr b="1" spc="-10" dirty="0">
                <a:solidFill>
                  <a:srgbClr val="00AF50"/>
                </a:solidFill>
                <a:latin typeface="Tahoma"/>
                <a:cs typeface="Tahoma"/>
              </a:rPr>
              <a:t> single computer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356870" marR="5080" indent="-344805">
              <a:lnSpc>
                <a:spcPct val="9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75" dirty="0">
                <a:solidFill>
                  <a:srgbClr val="404040"/>
                </a:solidFill>
                <a:latin typeface="Verdana"/>
                <a:cs typeface="Verdana"/>
              </a:rPr>
              <a:t>Problem:</a:t>
            </a:r>
            <a:r>
              <a:rPr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404040"/>
                </a:solidFill>
                <a:latin typeface="Verdana"/>
                <a:cs typeface="Verdana"/>
              </a:rPr>
              <a:t>require</a:t>
            </a:r>
            <a:r>
              <a:rPr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powerful </a:t>
            </a:r>
            <a:r>
              <a:rPr dirty="0">
                <a:solidFill>
                  <a:srgbClr val="404040"/>
                </a:solidFill>
                <a:latin typeface="Verdana"/>
                <a:cs typeface="Verdana"/>
              </a:rPr>
              <a:t>computer</a:t>
            </a:r>
            <a:r>
              <a:rPr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404040"/>
                </a:solidFill>
                <a:latin typeface="Verdana"/>
                <a:cs typeface="Verdana"/>
              </a:rPr>
              <a:t>store</a:t>
            </a:r>
            <a:r>
              <a:rPr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404040"/>
                </a:solidFill>
                <a:latin typeface="Verdana"/>
                <a:cs typeface="Verdana"/>
              </a:rPr>
              <a:t>OLAP </a:t>
            </a:r>
            <a:r>
              <a:rPr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404040"/>
                </a:solidFill>
                <a:latin typeface="Verdana"/>
                <a:cs typeface="Verdana"/>
              </a:rPr>
              <a:t>perform</a:t>
            </a:r>
            <a:r>
              <a:rPr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45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pc="-40" dirty="0">
                <a:solidFill>
                  <a:srgbClr val="404040"/>
                </a:solidFill>
                <a:latin typeface="Verdana"/>
                <a:cs typeface="Verdana"/>
              </a:rPr>
              <a:t>processing</a:t>
            </a:r>
            <a:r>
              <a:rPr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locally.</a:t>
            </a:r>
            <a:endParaRPr dirty="0">
              <a:latin typeface="Verdana"/>
              <a:cs typeface="Verdana"/>
            </a:endParaRPr>
          </a:p>
          <a:p>
            <a:pPr marL="356870" marR="118745" indent="-344805">
              <a:lnSpc>
                <a:spcPct val="901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20" dirty="0">
                <a:solidFill>
                  <a:srgbClr val="404040"/>
                </a:solidFill>
                <a:latin typeface="Verdana"/>
                <a:cs typeface="Verdana"/>
              </a:rPr>
              <a:t>Might</a:t>
            </a:r>
            <a:r>
              <a:rPr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404040"/>
                </a:solidFill>
                <a:latin typeface="Verdana"/>
                <a:cs typeface="Verdana"/>
              </a:rPr>
              <a:t>lead</a:t>
            </a:r>
            <a:r>
              <a:rPr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404040"/>
                </a:solidFill>
                <a:latin typeface="Verdana"/>
                <a:cs typeface="Verdana"/>
              </a:rPr>
              <a:t>“island</a:t>
            </a:r>
            <a:r>
              <a:rPr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endParaRPr dirty="0">
              <a:latin typeface="Verdana"/>
              <a:cs typeface="Verdana"/>
            </a:endParaRPr>
          </a:p>
          <a:p>
            <a:pPr marL="356870">
              <a:lnSpc>
                <a:spcPts val="2055"/>
              </a:lnSpc>
            </a:pPr>
            <a:r>
              <a:rPr spc="-50" dirty="0">
                <a:solidFill>
                  <a:srgbClr val="404040"/>
                </a:solidFill>
                <a:latin typeface="Verdana"/>
                <a:cs typeface="Verdana"/>
              </a:rPr>
              <a:t>information”</a:t>
            </a:r>
            <a:r>
              <a:rPr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404040"/>
                </a:solidFill>
                <a:latin typeface="Verdana"/>
                <a:cs typeface="Verdana"/>
              </a:rPr>
              <a:t>problem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5581" y="2209800"/>
            <a:ext cx="4714240" cy="4305300"/>
            <a:chOff x="385508" y="1973732"/>
            <a:chExt cx="4714240" cy="4305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508" y="1973732"/>
              <a:ext cx="4714113" cy="430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19199" y="220980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0" y="76200"/>
                  </a:moveTo>
                  <a:lnTo>
                    <a:pt x="5987" y="46559"/>
                  </a:lnTo>
                  <a:lnTo>
                    <a:pt x="22317" y="22336"/>
                  </a:lnTo>
                  <a:lnTo>
                    <a:pt x="46537" y="5994"/>
                  </a:lnTo>
                  <a:lnTo>
                    <a:pt x="76200" y="0"/>
                  </a:lnTo>
                  <a:lnTo>
                    <a:pt x="1752600" y="0"/>
                  </a:lnTo>
                  <a:lnTo>
                    <a:pt x="1782240" y="5994"/>
                  </a:lnTo>
                  <a:lnTo>
                    <a:pt x="1806463" y="22336"/>
                  </a:lnTo>
                  <a:lnTo>
                    <a:pt x="1822805" y="46559"/>
                  </a:lnTo>
                  <a:lnTo>
                    <a:pt x="1828800" y="76200"/>
                  </a:lnTo>
                  <a:lnTo>
                    <a:pt x="1828800" y="381000"/>
                  </a:lnTo>
                  <a:lnTo>
                    <a:pt x="1822805" y="410640"/>
                  </a:lnTo>
                  <a:lnTo>
                    <a:pt x="1806463" y="434863"/>
                  </a:lnTo>
                  <a:lnTo>
                    <a:pt x="1782240" y="451205"/>
                  </a:lnTo>
                  <a:lnTo>
                    <a:pt x="1752600" y="457200"/>
                  </a:lnTo>
                  <a:lnTo>
                    <a:pt x="76200" y="457200"/>
                  </a:lnTo>
                  <a:lnTo>
                    <a:pt x="46537" y="451205"/>
                  </a:lnTo>
                  <a:lnTo>
                    <a:pt x="22317" y="434863"/>
                  </a:lnTo>
                  <a:lnTo>
                    <a:pt x="5987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114092"/>
            <a:ext cx="4492625" cy="304800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Basic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Characteristics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Architecture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Online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Analytical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Processing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Star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Implementation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SQL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Extension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OLAP</a:t>
            </a:r>
            <a:r>
              <a:rPr spc="-250" dirty="0"/>
              <a:t> </a:t>
            </a:r>
            <a:r>
              <a:rPr spc="-30" dirty="0"/>
              <a:t>Architecture</a:t>
            </a:r>
            <a:r>
              <a:rPr spc="-170" dirty="0"/>
              <a:t> </a:t>
            </a:r>
            <a:r>
              <a:rPr spc="-34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917" y="2516835"/>
            <a:ext cx="309562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79375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00AF50"/>
                </a:solidFill>
                <a:latin typeface="Tahoma"/>
                <a:cs typeface="Tahoma"/>
              </a:rPr>
              <a:t>GUI</a:t>
            </a:r>
            <a:r>
              <a:rPr sz="1800" b="1" spc="-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0AF50"/>
                </a:solidFill>
                <a:latin typeface="Tahoma"/>
                <a:cs typeface="Tahoma"/>
              </a:rPr>
              <a:t>runs</a:t>
            </a:r>
            <a:r>
              <a:rPr sz="1800"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ahoma"/>
                <a:cs typeface="Tahoma"/>
              </a:rPr>
              <a:t>on</a:t>
            </a:r>
            <a:r>
              <a:rPr sz="1800" b="1" spc="-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ahoma"/>
                <a:cs typeface="Tahoma"/>
              </a:rPr>
              <a:t>client </a:t>
            </a:r>
            <a:r>
              <a:rPr sz="1800" b="1" spc="-105" dirty="0">
                <a:solidFill>
                  <a:srgbClr val="00AF50"/>
                </a:solidFill>
                <a:latin typeface="Tahoma"/>
                <a:cs typeface="Tahoma"/>
              </a:rPr>
              <a:t>workstations</a:t>
            </a:r>
            <a:r>
              <a:rPr sz="1800" b="1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00AF50"/>
                </a:solidFill>
                <a:latin typeface="Tahoma"/>
                <a:cs typeface="Tahoma"/>
              </a:rPr>
              <a:t>while</a:t>
            </a:r>
            <a:r>
              <a:rPr sz="1800" b="1" spc="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00AF50"/>
                </a:solidFill>
                <a:latin typeface="Tahoma"/>
                <a:cs typeface="Tahoma"/>
              </a:rPr>
              <a:t>OLAP </a:t>
            </a:r>
            <a:r>
              <a:rPr sz="1800" b="1" spc="-10" dirty="0">
                <a:solidFill>
                  <a:srgbClr val="00AF50"/>
                </a:solidFill>
                <a:latin typeface="Tahoma"/>
                <a:cs typeface="Tahoma"/>
              </a:rPr>
              <a:t>engine</a:t>
            </a:r>
            <a:r>
              <a:rPr sz="1800" b="1" spc="-10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00AF50"/>
                </a:solidFill>
                <a:latin typeface="Tahoma"/>
                <a:cs typeface="Tahoma"/>
              </a:rPr>
              <a:t>runs</a:t>
            </a:r>
            <a:r>
              <a:rPr sz="1800" b="1" spc="-5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ahoma"/>
                <a:cs typeface="Tahoma"/>
              </a:rPr>
              <a:t>on</a:t>
            </a:r>
            <a:r>
              <a:rPr sz="1800" b="1" spc="-5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ahoma"/>
                <a:cs typeface="Tahoma"/>
              </a:rPr>
              <a:t>server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(analytical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processing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logic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same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server)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server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act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front-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end</a:t>
            </a:r>
            <a:r>
              <a:rPr sz="1800" spc="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/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middle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layer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(sits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data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end-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GUI)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20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8600" y="2265870"/>
            <a:ext cx="5272405" cy="3982720"/>
            <a:chOff x="228600" y="2265870"/>
            <a:chExt cx="5272405" cy="3982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280157"/>
              <a:ext cx="5257800" cy="39682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43400" y="2280157"/>
              <a:ext cx="1143000" cy="3130550"/>
            </a:xfrm>
            <a:custGeom>
              <a:avLst/>
              <a:gdLst/>
              <a:ahLst/>
              <a:cxnLst/>
              <a:rect l="l" t="t" r="r" b="b"/>
              <a:pathLst>
                <a:path w="1143000" h="3130550">
                  <a:moveTo>
                    <a:pt x="0" y="190500"/>
                  </a:moveTo>
                  <a:lnTo>
                    <a:pt x="5034" y="146797"/>
                  </a:lnTo>
                  <a:lnTo>
                    <a:pt x="19372" y="106691"/>
                  </a:lnTo>
                  <a:lnTo>
                    <a:pt x="41867" y="71321"/>
                  </a:lnTo>
                  <a:lnTo>
                    <a:pt x="71374" y="41827"/>
                  </a:lnTo>
                  <a:lnTo>
                    <a:pt x="106746" y="19349"/>
                  </a:lnTo>
                  <a:lnTo>
                    <a:pt x="146837" y="5027"/>
                  </a:lnTo>
                  <a:lnTo>
                    <a:pt x="190500" y="0"/>
                  </a:lnTo>
                  <a:lnTo>
                    <a:pt x="952500" y="0"/>
                  </a:lnTo>
                  <a:lnTo>
                    <a:pt x="996162" y="5027"/>
                  </a:lnTo>
                  <a:lnTo>
                    <a:pt x="1036253" y="19349"/>
                  </a:lnTo>
                  <a:lnTo>
                    <a:pt x="1071625" y="41827"/>
                  </a:lnTo>
                  <a:lnTo>
                    <a:pt x="1101132" y="71321"/>
                  </a:lnTo>
                  <a:lnTo>
                    <a:pt x="1123627" y="106691"/>
                  </a:lnTo>
                  <a:lnTo>
                    <a:pt x="1137965" y="146797"/>
                  </a:lnTo>
                  <a:lnTo>
                    <a:pt x="1143000" y="190500"/>
                  </a:lnTo>
                  <a:lnTo>
                    <a:pt x="1143000" y="2939541"/>
                  </a:lnTo>
                  <a:lnTo>
                    <a:pt x="1137965" y="2983204"/>
                  </a:lnTo>
                  <a:lnTo>
                    <a:pt x="1123627" y="3023295"/>
                  </a:lnTo>
                  <a:lnTo>
                    <a:pt x="1101132" y="3058667"/>
                  </a:lnTo>
                  <a:lnTo>
                    <a:pt x="1071625" y="3088174"/>
                  </a:lnTo>
                  <a:lnTo>
                    <a:pt x="1036253" y="3110669"/>
                  </a:lnTo>
                  <a:lnTo>
                    <a:pt x="996162" y="3125007"/>
                  </a:lnTo>
                  <a:lnTo>
                    <a:pt x="952500" y="3130041"/>
                  </a:lnTo>
                  <a:lnTo>
                    <a:pt x="190500" y="3130041"/>
                  </a:lnTo>
                  <a:lnTo>
                    <a:pt x="146837" y="3125007"/>
                  </a:lnTo>
                  <a:lnTo>
                    <a:pt x="106746" y="3110669"/>
                  </a:lnTo>
                  <a:lnTo>
                    <a:pt x="71374" y="3088174"/>
                  </a:lnTo>
                  <a:lnTo>
                    <a:pt x="41867" y="3058667"/>
                  </a:lnTo>
                  <a:lnTo>
                    <a:pt x="19372" y="3023295"/>
                  </a:lnTo>
                  <a:lnTo>
                    <a:pt x="5034" y="2983204"/>
                  </a:lnTo>
                  <a:lnTo>
                    <a:pt x="0" y="2939541"/>
                  </a:lnTo>
                  <a:lnTo>
                    <a:pt x="0" y="1905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OLAP</a:t>
            </a:r>
            <a:r>
              <a:rPr spc="-250" dirty="0"/>
              <a:t> </a:t>
            </a:r>
            <a:r>
              <a:rPr spc="-30" dirty="0"/>
              <a:t>Architecture</a:t>
            </a:r>
            <a:r>
              <a:rPr spc="-170" dirty="0"/>
              <a:t> </a:t>
            </a:r>
            <a:r>
              <a:rPr spc="-34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8317" y="2516835"/>
            <a:ext cx="3357879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	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OLAP</a:t>
            </a:r>
            <a:r>
              <a:rPr sz="18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0000"/>
                </a:solidFill>
                <a:latin typeface="Verdana"/>
                <a:cs typeface="Verdana"/>
              </a:rPr>
              <a:t>systems</a:t>
            </a:r>
            <a:r>
              <a:rPr sz="18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merge</a:t>
            </a:r>
            <a:r>
              <a:rPr sz="1800" spc="-1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the </a:t>
            </a:r>
            <a:r>
              <a:rPr sz="1800" spc="65" dirty="0">
                <a:solidFill>
                  <a:srgbClr val="FF0000"/>
                </a:solidFill>
                <a:latin typeface="Verdana"/>
                <a:cs typeface="Verdana"/>
              </a:rPr>
              <a:t>data</a:t>
            </a:r>
            <a:r>
              <a:rPr sz="1800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warehouse</a:t>
            </a:r>
            <a:r>
              <a:rPr sz="1800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B0F0"/>
                </a:solidFill>
                <a:latin typeface="Verdana"/>
                <a:cs typeface="Verdana"/>
              </a:rPr>
              <a:t>data </a:t>
            </a:r>
            <a:r>
              <a:rPr sz="1800" spc="-80" dirty="0">
                <a:solidFill>
                  <a:srgbClr val="00B0F0"/>
                </a:solidFill>
                <a:latin typeface="Verdana"/>
                <a:cs typeface="Verdana"/>
              </a:rPr>
              <a:t>mart</a:t>
            </a:r>
            <a:r>
              <a:rPr sz="1800" spc="80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B0F0"/>
                </a:solidFill>
                <a:latin typeface="Verdana"/>
                <a:cs typeface="Verdana"/>
              </a:rPr>
              <a:t>approaches</a:t>
            </a:r>
            <a:r>
              <a:rPr sz="1800" spc="30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by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storing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small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extracts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end-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workstation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400" dirty="0">
                <a:solidFill>
                  <a:srgbClr val="404040"/>
                </a:solidFill>
                <a:latin typeface="Verdana"/>
                <a:cs typeface="Verdana"/>
              </a:rPr>
              <a:t>&gt;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provide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performance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21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0" y="1889087"/>
            <a:ext cx="5348605" cy="4472305"/>
            <a:chOff x="76200" y="1889087"/>
            <a:chExt cx="5348605" cy="4472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889087"/>
              <a:ext cx="5257800" cy="44719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95800" y="1956562"/>
              <a:ext cx="914400" cy="2920365"/>
            </a:xfrm>
            <a:custGeom>
              <a:avLst/>
              <a:gdLst/>
              <a:ahLst/>
              <a:cxnLst/>
              <a:rect l="l" t="t" r="r" b="b"/>
              <a:pathLst>
                <a:path w="914400" h="2920365">
                  <a:moveTo>
                    <a:pt x="0" y="152400"/>
                  </a:moveTo>
                  <a:lnTo>
                    <a:pt x="7766" y="104265"/>
                  </a:lnTo>
                  <a:lnTo>
                    <a:pt x="29394" y="62435"/>
                  </a:lnTo>
                  <a:lnTo>
                    <a:pt x="62380" y="29431"/>
                  </a:lnTo>
                  <a:lnTo>
                    <a:pt x="104217" y="7778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78"/>
                  </a:lnTo>
                  <a:lnTo>
                    <a:pt x="852019" y="29431"/>
                  </a:lnTo>
                  <a:lnTo>
                    <a:pt x="885005" y="62435"/>
                  </a:lnTo>
                  <a:lnTo>
                    <a:pt x="906633" y="104265"/>
                  </a:lnTo>
                  <a:lnTo>
                    <a:pt x="914400" y="152400"/>
                  </a:lnTo>
                  <a:lnTo>
                    <a:pt x="914400" y="2767838"/>
                  </a:lnTo>
                  <a:lnTo>
                    <a:pt x="906633" y="2816020"/>
                  </a:lnTo>
                  <a:lnTo>
                    <a:pt x="885005" y="2857857"/>
                  </a:lnTo>
                  <a:lnTo>
                    <a:pt x="852019" y="2890843"/>
                  </a:lnTo>
                  <a:lnTo>
                    <a:pt x="810182" y="2912471"/>
                  </a:lnTo>
                  <a:lnTo>
                    <a:pt x="762000" y="2920238"/>
                  </a:lnTo>
                  <a:lnTo>
                    <a:pt x="152400" y="2920238"/>
                  </a:lnTo>
                  <a:lnTo>
                    <a:pt x="104217" y="2912471"/>
                  </a:lnTo>
                  <a:lnTo>
                    <a:pt x="62380" y="2890843"/>
                  </a:lnTo>
                  <a:lnTo>
                    <a:pt x="29394" y="2857857"/>
                  </a:lnTo>
                  <a:lnTo>
                    <a:pt x="7766" y="2816020"/>
                  </a:lnTo>
                  <a:lnTo>
                    <a:pt x="0" y="2767838"/>
                  </a:lnTo>
                  <a:lnTo>
                    <a:pt x="0" y="1524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Relational</a:t>
            </a:r>
            <a:r>
              <a:rPr spc="-200" dirty="0"/>
              <a:t> </a:t>
            </a:r>
            <a:r>
              <a:rPr dirty="0"/>
              <a:t>OLAP</a:t>
            </a:r>
            <a:r>
              <a:rPr spc="-225" dirty="0"/>
              <a:t> </a:t>
            </a:r>
            <a:r>
              <a:rPr spc="-90" dirty="0"/>
              <a:t>(ROLAP)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393859"/>
            <a:ext cx="7362343" cy="211404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b="1" spc="-100" dirty="0">
                <a:solidFill>
                  <a:srgbClr val="00AF50"/>
                </a:solidFill>
                <a:latin typeface="Tahoma"/>
                <a:cs typeface="Tahoma"/>
              </a:rPr>
              <a:t>Uses</a:t>
            </a:r>
            <a:r>
              <a:rPr sz="2400" b="1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00AF50"/>
                </a:solidFill>
                <a:latin typeface="Tahoma"/>
                <a:cs typeface="Tahoma"/>
              </a:rPr>
              <a:t>relational</a:t>
            </a:r>
            <a:r>
              <a:rPr sz="2400"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00AF50"/>
                </a:solidFill>
                <a:latin typeface="Tahoma"/>
                <a:cs typeface="Tahoma"/>
              </a:rPr>
              <a:t>DB</a:t>
            </a:r>
            <a:r>
              <a:rPr sz="2400" b="1" spc="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query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tools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store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tools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view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traditional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relational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database,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either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star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schema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other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normalized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denormalized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set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tables.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8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Multidimensional</a:t>
            </a:r>
            <a:r>
              <a:rPr spc="-190" dirty="0"/>
              <a:t> </a:t>
            </a:r>
            <a:r>
              <a:rPr spc="-20" dirty="0"/>
              <a:t>OLAP </a:t>
            </a:r>
            <a:r>
              <a:rPr spc="-10" dirty="0"/>
              <a:t>(MOLAP)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747" y="2520136"/>
            <a:ext cx="7636053" cy="19870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Extends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functionality</a:t>
            </a:r>
            <a:r>
              <a:rPr sz="24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850D4D"/>
                </a:solidFill>
                <a:latin typeface="Tahoma"/>
                <a:cs typeface="Tahoma"/>
              </a:rPr>
              <a:t>multidimensional</a:t>
            </a:r>
            <a:endParaRPr sz="24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400" b="1" dirty="0">
                <a:solidFill>
                  <a:srgbClr val="850D4D"/>
                </a:solidFill>
                <a:latin typeface="Tahoma"/>
                <a:cs typeface="Tahoma"/>
              </a:rPr>
              <a:t>databases</a:t>
            </a:r>
            <a:r>
              <a:rPr sz="2400" b="1" spc="-50" dirty="0">
                <a:solidFill>
                  <a:srgbClr val="850D4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850D4D"/>
                </a:solidFill>
                <a:latin typeface="Tahoma"/>
                <a:cs typeface="Tahoma"/>
              </a:rPr>
              <a:t>(MDBMS)</a:t>
            </a:r>
            <a:endParaRPr sz="2400" dirty="0">
              <a:latin typeface="Tahoma"/>
              <a:cs typeface="Tahoma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OLAP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tools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load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intermediate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structure,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usually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higher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dimensional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array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12" y="1981200"/>
            <a:ext cx="9006687" cy="441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ROLAP</a:t>
            </a:r>
            <a:r>
              <a:rPr spc="-254" dirty="0"/>
              <a:t> </a:t>
            </a:r>
            <a:r>
              <a:rPr spc="-260" dirty="0"/>
              <a:t>vs</a:t>
            </a:r>
            <a:r>
              <a:rPr spc="-295" dirty="0"/>
              <a:t> </a:t>
            </a:r>
            <a:r>
              <a:rPr spc="40" dirty="0"/>
              <a:t>MOLAP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60" dirty="0"/>
              <a:t> </a:t>
            </a:r>
            <a:r>
              <a:rPr spc="-10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2343059"/>
            <a:ext cx="8229600" cy="261161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8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b="1" spc="-10" dirty="0">
                <a:solidFill>
                  <a:srgbClr val="850D4D"/>
                </a:solidFill>
                <a:latin typeface="Tahoma"/>
                <a:cs typeface="Tahoma"/>
              </a:rPr>
              <a:t>Data</a:t>
            </a:r>
            <a:r>
              <a:rPr sz="2400" b="1" spc="-140" dirty="0">
                <a:solidFill>
                  <a:srgbClr val="850D4D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850D4D"/>
                </a:solidFill>
                <a:latin typeface="Tahoma"/>
                <a:cs typeface="Tahoma"/>
              </a:rPr>
              <a:t>modeling</a:t>
            </a:r>
            <a:r>
              <a:rPr sz="2400" b="1" spc="-125" dirty="0">
                <a:solidFill>
                  <a:srgbClr val="850D4D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latin typeface="Verdana"/>
                <a:cs typeface="Verdana"/>
              </a:rPr>
              <a:t>technique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spc="135" dirty="0">
                <a:latin typeface="Verdana"/>
                <a:cs typeface="Verdana"/>
              </a:rPr>
              <a:t>Map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multidimensional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decision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support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into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relational</a:t>
            </a:r>
            <a:r>
              <a:rPr lang="en-US"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database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dirty="0">
                <a:latin typeface="Verdana"/>
                <a:cs typeface="Verdana"/>
              </a:rPr>
              <a:t>Produce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model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00B0F0"/>
                </a:solidFill>
                <a:latin typeface="Verdana"/>
                <a:cs typeface="Verdana"/>
              </a:rPr>
              <a:t>multidimensional</a:t>
            </a:r>
            <a:r>
              <a:rPr sz="2400" spc="-110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0B0F0"/>
                </a:solidFill>
                <a:latin typeface="Verdana"/>
                <a:cs typeface="Verdana"/>
              </a:rPr>
              <a:t>data</a:t>
            </a:r>
            <a:r>
              <a:rPr sz="2400" spc="-105" dirty="0">
                <a:solidFill>
                  <a:srgbClr val="00B0F0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B0F0"/>
                </a:solidFill>
                <a:latin typeface="Verdana"/>
                <a:cs typeface="Verdana"/>
              </a:rPr>
              <a:t>analysis </a:t>
            </a:r>
            <a:r>
              <a:rPr sz="2400" spc="-10" dirty="0">
                <a:latin typeface="Verdana"/>
                <a:cs typeface="Verdana"/>
              </a:rPr>
              <a:t>while</a:t>
            </a:r>
            <a:r>
              <a:rPr lang="en-US" sz="2400" spc="-1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preserving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relational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structure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operational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database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8077200" cy="5105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60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35391"/>
            <a:ext cx="82296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60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382000" cy="533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60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28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"/>
            <a:ext cx="9144000" cy="6858634"/>
            <a:chOff x="0" y="-12"/>
            <a:chExt cx="9144000" cy="6858634"/>
          </a:xfrm>
        </p:grpSpPr>
        <p:sp>
          <p:nvSpPr>
            <p:cNvPr id="3" name="object 3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642350" y="0"/>
                  </a:lnTo>
                  <a:lnTo>
                    <a:pt x="8642350" y="514350"/>
                  </a:lnTo>
                  <a:lnTo>
                    <a:pt x="8642350" y="1858987"/>
                  </a:lnTo>
                  <a:lnTo>
                    <a:pt x="8286496" y="1912493"/>
                  </a:lnTo>
                  <a:lnTo>
                    <a:pt x="7917434" y="1961896"/>
                  </a:lnTo>
                  <a:lnTo>
                    <a:pt x="7175754" y="2044319"/>
                  </a:lnTo>
                  <a:lnTo>
                    <a:pt x="6806692" y="2074037"/>
                  </a:lnTo>
                  <a:lnTo>
                    <a:pt x="6074918" y="2116836"/>
                  </a:lnTo>
                  <a:lnTo>
                    <a:pt x="5363083" y="2139950"/>
                  </a:lnTo>
                  <a:lnTo>
                    <a:pt x="5013706" y="2143252"/>
                  </a:lnTo>
                  <a:lnTo>
                    <a:pt x="4337939" y="2143252"/>
                  </a:lnTo>
                  <a:lnTo>
                    <a:pt x="4011676" y="2136648"/>
                  </a:lnTo>
                  <a:lnTo>
                    <a:pt x="3695319" y="2126742"/>
                  </a:lnTo>
                  <a:lnTo>
                    <a:pt x="3092069" y="2100326"/>
                  </a:lnTo>
                  <a:lnTo>
                    <a:pt x="2535047" y="2067433"/>
                  </a:lnTo>
                  <a:lnTo>
                    <a:pt x="2030857" y="2027809"/>
                  </a:lnTo>
                  <a:lnTo>
                    <a:pt x="903605" y="1912493"/>
                  </a:lnTo>
                  <a:lnTo>
                    <a:pt x="514350" y="186041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295" y="0"/>
              <a:ext cx="771144" cy="11673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5603" y="-12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446" y="1752600"/>
              <a:ext cx="8153400" cy="4343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65" dirty="0"/>
              <a:t> </a:t>
            </a:r>
            <a:r>
              <a:rPr spc="-10" dirty="0"/>
              <a:t>Schema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The</a:t>
            </a:r>
            <a:r>
              <a:rPr spc="-160" dirty="0"/>
              <a:t> </a:t>
            </a:r>
            <a:r>
              <a:rPr spc="100" dirty="0"/>
              <a:t>Need</a:t>
            </a:r>
            <a:r>
              <a:rPr spc="-145" dirty="0"/>
              <a:t> </a:t>
            </a:r>
            <a:r>
              <a:rPr spc="-140" dirty="0"/>
              <a:t>for</a:t>
            </a:r>
            <a:r>
              <a:rPr spc="-19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11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038349"/>
            <a:ext cx="6895465" cy="32245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Organizations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grow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Managers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able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track</a:t>
            </a:r>
            <a:r>
              <a:rPr sz="2000" spc="-1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daily</a:t>
            </a:r>
            <a:r>
              <a:rPr sz="2000" spc="-1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Verdana"/>
                <a:cs typeface="Verdana"/>
              </a:rPr>
              <a:t>transactions</a:t>
            </a:r>
            <a:r>
              <a:rPr sz="20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evaluate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how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business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performing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Verdana"/>
                <a:cs typeface="Verdana"/>
              </a:rPr>
              <a:t>tactical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40" dirty="0">
                <a:solidFill>
                  <a:srgbClr val="006FC0"/>
                </a:solidFill>
                <a:latin typeface="Verdana"/>
                <a:cs typeface="Verdana"/>
              </a:rPr>
              <a:t>evaluations</a:t>
            </a:r>
            <a:r>
              <a:rPr sz="2000" spc="-1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sz="2000" spc="-12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Verdana"/>
                <a:cs typeface="Verdana"/>
              </a:rPr>
              <a:t>strategies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E.g.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attracting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customers?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E.g.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item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usually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bundle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together?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5962650" cy="1488439"/>
          </a:xfrm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Star</a:t>
            </a:r>
            <a:r>
              <a:rPr spc="-190" dirty="0"/>
              <a:t> </a:t>
            </a:r>
            <a:r>
              <a:rPr dirty="0"/>
              <a:t>Schema</a:t>
            </a:r>
            <a:r>
              <a:rPr spc="-229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998" y="2590800"/>
            <a:ext cx="7898003" cy="2501326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  <a:tab pos="200533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50" dirty="0">
                <a:latin typeface="Tahoma"/>
                <a:cs typeface="Tahoma"/>
              </a:rPr>
              <a:t>Facts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spc="-254" dirty="0">
                <a:latin typeface="Verdana"/>
                <a:cs typeface="Verdana"/>
              </a:rPr>
              <a:t>–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values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that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represent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specific</a:t>
            </a:r>
            <a:r>
              <a:rPr sz="20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business</a:t>
            </a:r>
            <a:r>
              <a:rPr sz="20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aspect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75" dirty="0">
                <a:latin typeface="Tahoma"/>
                <a:cs typeface="Tahoma"/>
              </a:rPr>
              <a:t>Dimensions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spc="-254" dirty="0">
                <a:latin typeface="Verdana"/>
                <a:cs typeface="Verdana"/>
              </a:rPr>
              <a:t>–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provide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00AF50"/>
                </a:solidFill>
                <a:latin typeface="Tahoma"/>
                <a:cs typeface="Tahoma"/>
              </a:rPr>
              <a:t>additional</a:t>
            </a:r>
            <a:r>
              <a:rPr sz="2000" b="1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00AF50"/>
                </a:solidFill>
                <a:latin typeface="Tahoma"/>
                <a:cs typeface="Tahoma"/>
              </a:rPr>
              <a:t>perspectives</a:t>
            </a:r>
            <a:r>
              <a:rPr sz="2000" b="1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00AF50"/>
                </a:solidFill>
                <a:latin typeface="Tahoma"/>
                <a:cs typeface="Tahoma"/>
              </a:rPr>
              <a:t>to</a:t>
            </a:r>
            <a:r>
              <a:rPr sz="2000" b="1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00AF50"/>
                </a:solidFill>
                <a:latin typeface="Tahoma"/>
                <a:cs typeface="Tahoma"/>
              </a:rPr>
              <a:t>a</a:t>
            </a:r>
            <a:r>
              <a:rPr sz="2000" b="1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ahoma"/>
                <a:cs typeface="Tahoma"/>
              </a:rPr>
              <a:t>given</a:t>
            </a:r>
            <a:endParaRPr sz="2000" dirty="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</a:pPr>
            <a:r>
              <a:rPr sz="2000" b="1" spc="-20" dirty="0">
                <a:solidFill>
                  <a:srgbClr val="00AF50"/>
                </a:solidFill>
                <a:latin typeface="Tahoma"/>
                <a:cs typeface="Tahoma"/>
              </a:rPr>
              <a:t>fact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  <a:tab pos="152146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" dirty="0">
                <a:latin typeface="Tahoma"/>
                <a:cs typeface="Tahoma"/>
              </a:rPr>
              <a:t>Attributes</a:t>
            </a:r>
            <a:r>
              <a:rPr sz="2000" b="1" dirty="0">
                <a:latin typeface="Tahoma"/>
                <a:cs typeface="Tahoma"/>
              </a:rPr>
              <a:t>	</a:t>
            </a:r>
            <a:r>
              <a:rPr sz="2000" spc="-254" dirty="0">
                <a:latin typeface="Verdana"/>
                <a:cs typeface="Verdana"/>
              </a:rPr>
              <a:t>–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Tahoma"/>
                <a:cs typeface="Tahoma"/>
              </a:rPr>
              <a:t>characteristic</a:t>
            </a:r>
            <a:r>
              <a:rPr sz="20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150" dirty="0">
                <a:latin typeface="Verdana"/>
                <a:cs typeface="Verdana"/>
              </a:rPr>
              <a:t>a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dimension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0" dirty="0">
                <a:latin typeface="Tahoma"/>
                <a:cs typeface="Tahoma"/>
              </a:rPr>
              <a:t>Attribute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40" dirty="0">
                <a:latin typeface="Tahoma"/>
                <a:cs typeface="Tahoma"/>
              </a:rPr>
              <a:t>hierarchies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spc="-254" dirty="0">
                <a:latin typeface="Verdana"/>
                <a:cs typeface="Verdana"/>
              </a:rPr>
              <a:t>–</a:t>
            </a:r>
            <a:r>
              <a:rPr sz="2000" spc="345" dirty="0"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EE52A4"/>
                </a:solidFill>
                <a:latin typeface="Tahoma"/>
                <a:cs typeface="Tahoma"/>
              </a:rPr>
              <a:t>hierarchy</a:t>
            </a:r>
            <a:r>
              <a:rPr sz="2000" b="1" spc="-5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EE52A4"/>
                </a:solidFill>
                <a:latin typeface="Tahoma"/>
                <a:cs typeface="Tahoma"/>
              </a:rPr>
              <a:t>of</a:t>
            </a:r>
            <a:r>
              <a:rPr sz="2000" b="1" spc="-6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EE52A4"/>
                </a:solidFill>
                <a:latin typeface="Tahoma"/>
                <a:cs typeface="Tahoma"/>
              </a:rPr>
              <a:t>attributes</a:t>
            </a:r>
            <a:r>
              <a:rPr sz="2000" b="1" spc="-1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latin typeface="Verdana"/>
                <a:cs typeface="Verdana"/>
              </a:rPr>
              <a:t>in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order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Facts</a:t>
            </a:r>
            <a:r>
              <a:rPr spc="-190" dirty="0"/>
              <a:t> </a:t>
            </a:r>
            <a:r>
              <a:rPr spc="114" dirty="0"/>
              <a:t>and</a:t>
            </a:r>
            <a:r>
              <a:rPr spc="-220" dirty="0"/>
              <a:t> </a:t>
            </a:r>
            <a:r>
              <a:rPr spc="-130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240661"/>
            <a:ext cx="7566660" cy="2981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spc="-35" dirty="0">
                <a:latin typeface="Verdana"/>
                <a:cs typeface="Verdana"/>
              </a:rPr>
              <a:t>Facts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and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dimensions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represented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by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physical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b="1" spc="-35" dirty="0">
                <a:latin typeface="Tahoma"/>
                <a:cs typeface="Tahoma"/>
              </a:rPr>
              <a:t>tables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spc="80" dirty="0">
                <a:latin typeface="Verdana"/>
                <a:cs typeface="Verdana"/>
              </a:rPr>
              <a:t>data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warehouse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database</a:t>
            </a:r>
            <a:endParaRPr sz="24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dirty="0">
                <a:latin typeface="Verdana"/>
                <a:cs typeface="Verdana"/>
              </a:rPr>
              <a:t>Fact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table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related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114" dirty="0">
                <a:latin typeface="Verdana"/>
                <a:cs typeface="Verdana"/>
              </a:rPr>
              <a:t>each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dimension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table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E35F3B"/>
                </a:solidFill>
                <a:latin typeface="Tahoma"/>
                <a:cs typeface="Tahoma"/>
              </a:rPr>
              <a:t>(M:1)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dirty="0">
                <a:latin typeface="Verdana"/>
                <a:cs typeface="Verdana"/>
              </a:rPr>
              <a:t>Fact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and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dimension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tables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EE52A4"/>
                </a:solidFill>
                <a:latin typeface="Tahoma"/>
                <a:cs typeface="Tahoma"/>
              </a:rPr>
              <a:t>related</a:t>
            </a:r>
            <a:r>
              <a:rPr sz="2400" b="1" spc="5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EE52A4"/>
                </a:solidFill>
                <a:latin typeface="Tahoma"/>
                <a:cs typeface="Tahoma"/>
              </a:rPr>
              <a:t>by </a:t>
            </a:r>
            <a:r>
              <a:rPr sz="2400" b="1" spc="-75" dirty="0">
                <a:solidFill>
                  <a:srgbClr val="EE52A4"/>
                </a:solidFill>
                <a:latin typeface="Tahoma"/>
                <a:cs typeface="Tahoma"/>
              </a:rPr>
              <a:t>foreign</a:t>
            </a:r>
            <a:r>
              <a:rPr sz="2400" b="1" spc="-10" dirty="0">
                <a:solidFill>
                  <a:srgbClr val="EE52A4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EE52A4"/>
                </a:solidFill>
                <a:latin typeface="Tahoma"/>
                <a:cs typeface="Tahoma"/>
              </a:rPr>
              <a:t>keys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 panose="05000000000000000000" pitchFamily="2" charset="2"/>
              <a:buChar char="Ø"/>
              <a:tabLst>
                <a:tab pos="356870" algn="l"/>
              </a:tabLst>
            </a:pPr>
            <a:r>
              <a:rPr sz="2400" b="1" spc="-95" dirty="0">
                <a:solidFill>
                  <a:srgbClr val="FF0000"/>
                </a:solidFill>
                <a:latin typeface="Tahoma"/>
                <a:cs typeface="Tahoma"/>
              </a:rPr>
              <a:t>Primary/foreign</a:t>
            </a:r>
            <a:r>
              <a:rPr sz="2400" b="1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constraints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latin typeface="Verdana"/>
                <a:cs typeface="Verdana"/>
              </a:rPr>
              <a:t>apply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06" y="1573161"/>
            <a:ext cx="830580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125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897" y="1828800"/>
            <a:ext cx="8153400" cy="419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Attributes</a:t>
            </a:r>
            <a:r>
              <a:rPr spc="-114" dirty="0"/>
              <a:t> </a:t>
            </a:r>
            <a:r>
              <a:rPr spc="-50" dirty="0"/>
              <a:t>hierarchy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63" y="1710817"/>
            <a:ext cx="8077200" cy="480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797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Attributes</a:t>
            </a:r>
            <a:r>
              <a:rPr spc="-114" dirty="0"/>
              <a:t> </a:t>
            </a:r>
            <a:r>
              <a:rPr spc="-50" dirty="0"/>
              <a:t>hierarchy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20505" cy="6858000"/>
            <a:chOff x="-1588" y="0"/>
            <a:chExt cx="91205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854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599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9854" y="0"/>
              <a:ext cx="16002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9454" y="5870193"/>
              <a:ext cx="990600" cy="987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588" y="2666999"/>
              <a:ext cx="4190937" cy="41909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9453" y="1676400"/>
            <a:ext cx="2819400" cy="28194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-12"/>
            <a:ext cx="9144000" cy="6858634"/>
            <a:chOff x="0" y="-12"/>
            <a:chExt cx="9144000" cy="6858634"/>
          </a:xfrm>
        </p:grpSpPr>
        <p:sp>
          <p:nvSpPr>
            <p:cNvPr id="10" name="object 10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0" y="635635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356350"/>
                  </a:lnTo>
                  <a:lnTo>
                    <a:pt x="8658987" y="6356350"/>
                  </a:lnTo>
                  <a:lnTo>
                    <a:pt x="8658987" y="2143252"/>
                  </a:lnTo>
                  <a:lnTo>
                    <a:pt x="8658987" y="1856486"/>
                  </a:lnTo>
                  <a:lnTo>
                    <a:pt x="8286496" y="1912493"/>
                  </a:lnTo>
                  <a:lnTo>
                    <a:pt x="7917434" y="1961896"/>
                  </a:lnTo>
                  <a:lnTo>
                    <a:pt x="7175754" y="2044319"/>
                  </a:lnTo>
                  <a:lnTo>
                    <a:pt x="6806692" y="2074037"/>
                  </a:lnTo>
                  <a:lnTo>
                    <a:pt x="6074918" y="2116836"/>
                  </a:lnTo>
                  <a:lnTo>
                    <a:pt x="5363083" y="2139950"/>
                  </a:lnTo>
                  <a:lnTo>
                    <a:pt x="5013706" y="2143252"/>
                  </a:lnTo>
                  <a:lnTo>
                    <a:pt x="4337939" y="2143252"/>
                  </a:lnTo>
                  <a:lnTo>
                    <a:pt x="4011676" y="2136648"/>
                  </a:lnTo>
                  <a:lnTo>
                    <a:pt x="3695319" y="2126742"/>
                  </a:lnTo>
                  <a:lnTo>
                    <a:pt x="3092069" y="2100326"/>
                  </a:lnTo>
                  <a:lnTo>
                    <a:pt x="2535047" y="2067433"/>
                  </a:lnTo>
                  <a:lnTo>
                    <a:pt x="2030857" y="2027809"/>
                  </a:lnTo>
                  <a:lnTo>
                    <a:pt x="903605" y="1912493"/>
                  </a:lnTo>
                  <a:lnTo>
                    <a:pt x="514350" y="1860410"/>
                  </a:lnTo>
                  <a:lnTo>
                    <a:pt x="514350" y="514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295" y="0"/>
              <a:ext cx="771144" cy="11673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45603" y="-12"/>
              <a:ext cx="685800" cy="1099820"/>
            </a:xfrm>
            <a:custGeom>
              <a:avLst/>
              <a:gdLst/>
              <a:ahLst/>
              <a:cxnLst/>
              <a:rect l="l" t="t" r="r" b="b"/>
              <a:pathLst>
                <a:path w="685800" h="1099820">
                  <a:moveTo>
                    <a:pt x="685800" y="0"/>
                  </a:moveTo>
                  <a:lnTo>
                    <a:pt x="0" y="0"/>
                  </a:lnTo>
                  <a:lnTo>
                    <a:pt x="0" y="1099451"/>
                  </a:lnTo>
                  <a:lnTo>
                    <a:pt x="685800" y="10994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43961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Example</a:t>
            </a:r>
            <a:r>
              <a:rPr spc="-21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dirty="0"/>
              <a:t>Fact</a:t>
            </a:r>
            <a:r>
              <a:rPr spc="-160" dirty="0"/>
              <a:t> </a:t>
            </a:r>
            <a:r>
              <a:rPr spc="-10" dirty="0"/>
              <a:t>Table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4844" y="2313508"/>
            <a:ext cx="7703184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Manager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SodaBiz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wish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see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reports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showing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Soda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404040"/>
                </a:solidFill>
                <a:latin typeface="Tahoma"/>
                <a:cs typeface="Tahoma"/>
              </a:rPr>
              <a:t>Sales</a:t>
            </a:r>
            <a:r>
              <a:rPr sz="18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by </a:t>
            </a:r>
            <a:r>
              <a:rPr sz="1800" b="1" spc="-45" dirty="0">
                <a:solidFill>
                  <a:srgbClr val="404040"/>
                </a:solidFill>
                <a:latin typeface="Tahoma"/>
                <a:cs typeface="Tahoma"/>
              </a:rPr>
              <a:t>product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AFEF"/>
                </a:solidFill>
                <a:latin typeface="Tahoma"/>
                <a:cs typeface="Tahoma"/>
              </a:rPr>
              <a:t>Sales</a:t>
            </a:r>
            <a:r>
              <a:rPr sz="1800" b="1" spc="-3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ahoma"/>
                <a:cs typeface="Tahoma"/>
              </a:rPr>
              <a:t>by</a:t>
            </a:r>
            <a:r>
              <a:rPr sz="1800" b="1" spc="-2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AFEF"/>
                </a:solidFill>
                <a:latin typeface="Tahoma"/>
                <a:cs typeface="Tahoma"/>
              </a:rPr>
              <a:t>Customer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A924A4"/>
                </a:solidFill>
                <a:latin typeface="Tahoma"/>
                <a:cs typeface="Tahoma"/>
              </a:rPr>
              <a:t>Sales</a:t>
            </a:r>
            <a:r>
              <a:rPr sz="1800" b="1" spc="-3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A924A4"/>
                </a:solidFill>
                <a:latin typeface="Tahoma"/>
                <a:cs typeface="Tahoma"/>
              </a:rPr>
              <a:t>by </a:t>
            </a:r>
            <a:r>
              <a:rPr sz="1800" b="1" spc="-25" dirty="0">
                <a:solidFill>
                  <a:srgbClr val="A924A4"/>
                </a:solidFill>
                <a:latin typeface="Tahoma"/>
                <a:cs typeface="Tahoma"/>
              </a:rPr>
              <a:t>Area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even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FF0000"/>
                </a:solidFill>
                <a:latin typeface="Tahoma"/>
                <a:cs typeface="Tahoma"/>
              </a:rPr>
              <a:t>Sales</a:t>
            </a:r>
            <a:r>
              <a:rPr sz="18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by </a:t>
            </a:r>
            <a:r>
              <a:rPr sz="1800" b="1" spc="-60" dirty="0">
                <a:solidFill>
                  <a:srgbClr val="FF0000"/>
                </a:solidFill>
                <a:latin typeface="Tahoma"/>
                <a:cs typeface="Tahoma"/>
              </a:rPr>
              <a:t>Product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8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FF0000"/>
                </a:solidFill>
                <a:latin typeface="Tahoma"/>
                <a:cs typeface="Tahoma"/>
              </a:rPr>
              <a:t>Customer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Create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company.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45" dirty="0">
                <a:solidFill>
                  <a:srgbClr val="404040"/>
                </a:solidFill>
                <a:latin typeface="Verdana"/>
                <a:cs typeface="Verdana"/>
              </a:rPr>
              <a:t>1: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SodaBiz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Product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July: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6633" y="569468"/>
            <a:ext cx="421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35</a:t>
            </a:r>
            <a:endParaRPr sz="2800">
              <a:latin typeface="Verdana"/>
              <a:cs typeface="Verdan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50775"/>
              </p:ext>
            </p:extLst>
          </p:nvPr>
        </p:nvGraphicFramePr>
        <p:xfrm>
          <a:off x="1239444" y="847394"/>
          <a:ext cx="7429497" cy="583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19450">
                <a:tc gridSpan="7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0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20" dirty="0"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Quantity</a:t>
                      </a:r>
                      <a:r>
                        <a:rPr sz="10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spc="-20" dirty="0">
                          <a:latin typeface="Arial"/>
                          <a:cs typeface="Arial"/>
                        </a:rPr>
                        <a:t>Sold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1050" b="1" spc="-20" dirty="0">
                          <a:latin typeface="Arial"/>
                          <a:cs typeface="Arial"/>
                        </a:rPr>
                        <a:t>Cost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Selling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Total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66370" marR="30480">
                        <a:lnSpc>
                          <a:spcPct val="100000"/>
                        </a:lnSpc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Gross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Quantity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Price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Price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Revenue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20" dirty="0">
                          <a:latin typeface="Arial"/>
                          <a:cs typeface="Arial"/>
                        </a:rPr>
                        <a:t>Cost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3048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050" b="1" spc="-10" dirty="0">
                          <a:latin typeface="Arial"/>
                          <a:cs typeface="Arial"/>
                        </a:rPr>
                        <a:t>Profit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Fruity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25" dirty="0">
                          <a:latin typeface="Arial MT"/>
                          <a:cs typeface="Arial MT"/>
                        </a:rPr>
                        <a:t>321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26.63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42.95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13,787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8,548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5,239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Vanilla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1,775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15.10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31.35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55,646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26,802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28,844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Isotonik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6407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25" dirty="0">
                          <a:latin typeface="Arial MT"/>
                          <a:cs typeface="Arial MT"/>
                        </a:rPr>
                        <a:t>275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46.72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70.95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19,511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12,848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6,663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Sarsaparila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1,105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23.25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9431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41.45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45,802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25,691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20,111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Energy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1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2,475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12.88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32.45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80,313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31,878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050" spc="-10" dirty="0">
                          <a:latin typeface="Arial MT"/>
                          <a:cs typeface="Arial MT"/>
                        </a:rPr>
                        <a:t>487,435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673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290">
                <a:tc gridSpan="7"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42437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Define</a:t>
            </a:r>
            <a:r>
              <a:rPr spc="-200" dirty="0"/>
              <a:t> </a:t>
            </a:r>
            <a:r>
              <a:rPr spc="-40" dirty="0"/>
              <a:t>the</a:t>
            </a:r>
            <a:r>
              <a:rPr spc="-175" dirty="0"/>
              <a:t> </a:t>
            </a:r>
            <a:r>
              <a:rPr dirty="0"/>
              <a:t>Fact</a:t>
            </a:r>
            <a:r>
              <a:rPr spc="-180" dirty="0"/>
              <a:t> </a:t>
            </a:r>
            <a:r>
              <a:rPr spc="-2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164461"/>
            <a:ext cx="7052945" cy="223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Recall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one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characteristic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“Subject-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oriented”.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facts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00AF50"/>
                </a:solidFill>
                <a:latin typeface="Tahoma"/>
                <a:cs typeface="Tahoma"/>
              </a:rPr>
              <a:t>values </a:t>
            </a:r>
            <a:r>
              <a:rPr sz="2000" b="1" spc="-75" dirty="0">
                <a:solidFill>
                  <a:srgbClr val="00AF50"/>
                </a:solidFill>
                <a:latin typeface="Tahoma"/>
                <a:cs typeface="Tahoma"/>
              </a:rPr>
              <a:t>or</a:t>
            </a:r>
            <a:r>
              <a:rPr sz="2000" b="1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00AF50"/>
                </a:solidFill>
                <a:latin typeface="Tahoma"/>
                <a:cs typeface="Tahoma"/>
              </a:rPr>
              <a:t>figures</a:t>
            </a:r>
            <a:r>
              <a:rPr sz="2000" b="1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00AF50"/>
                </a:solidFill>
                <a:latin typeface="Tahoma"/>
                <a:cs typeface="Tahoma"/>
              </a:rPr>
              <a:t>that</a:t>
            </a:r>
            <a:r>
              <a:rPr sz="2000" b="1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00AF50"/>
                </a:solidFill>
                <a:latin typeface="Tahoma"/>
                <a:cs typeface="Tahoma"/>
              </a:rPr>
              <a:t>represent</a:t>
            </a:r>
            <a:r>
              <a:rPr sz="2000" b="1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105" dirty="0">
                <a:solidFill>
                  <a:srgbClr val="00AF50"/>
                </a:solidFill>
                <a:latin typeface="Tahoma"/>
                <a:cs typeface="Tahoma"/>
              </a:rPr>
              <a:t>a</a:t>
            </a:r>
            <a:r>
              <a:rPr sz="2000" b="1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ahoma"/>
                <a:cs typeface="Tahoma"/>
              </a:rPr>
              <a:t>specific</a:t>
            </a:r>
            <a:endParaRPr sz="2000">
              <a:latin typeface="Tahoma"/>
              <a:cs typeface="Tahoma"/>
            </a:endParaRPr>
          </a:p>
          <a:p>
            <a:pPr marL="356870">
              <a:lnSpc>
                <a:spcPct val="100000"/>
              </a:lnSpc>
              <a:spcBef>
                <a:spcPts val="30"/>
              </a:spcBef>
            </a:pPr>
            <a:r>
              <a:rPr sz="2000" b="1" spc="-80" dirty="0">
                <a:solidFill>
                  <a:srgbClr val="00AF50"/>
                </a:solidFill>
                <a:latin typeface="Tahoma"/>
                <a:cs typeface="Tahoma"/>
              </a:rPr>
              <a:t>business</a:t>
            </a:r>
            <a:r>
              <a:rPr sz="2000" b="1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AF50"/>
                </a:solidFill>
                <a:latin typeface="Tahoma"/>
                <a:cs typeface="Tahoma"/>
              </a:rPr>
              <a:t>aspect.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this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case,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subject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Define</a:t>
            </a:r>
            <a:r>
              <a:rPr spc="-245" dirty="0"/>
              <a:t> </a:t>
            </a:r>
            <a:r>
              <a:rPr spc="-40" dirty="0"/>
              <a:t>the</a:t>
            </a:r>
            <a:r>
              <a:rPr spc="-220" dirty="0"/>
              <a:t> </a:t>
            </a:r>
            <a:r>
              <a:rPr spc="-160" dirty="0"/>
              <a:t>Dimension(s)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388455"/>
            <a:ext cx="7590943" cy="20659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5687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characteristic</a:t>
            </a:r>
            <a:r>
              <a:rPr sz="2000" spc="-2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provide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perspectives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given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fact.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dimensions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AF50"/>
                </a:solidFill>
                <a:latin typeface="Tahoma"/>
                <a:cs typeface="Tahoma"/>
              </a:rPr>
              <a:t>describe</a:t>
            </a:r>
            <a:r>
              <a:rPr sz="2000" b="1" spc="-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fact.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0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0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case,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dimensions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are:</a:t>
            </a:r>
            <a:endParaRPr sz="2000" dirty="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Customer,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Product,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Time,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Area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37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5" dirty="0"/>
              <a:t>Sketch</a:t>
            </a:r>
            <a:r>
              <a:rPr spc="-170" dirty="0"/>
              <a:t> </a:t>
            </a:r>
            <a:r>
              <a:rPr spc="-50" dirty="0"/>
              <a:t>out</a:t>
            </a:r>
            <a:r>
              <a:rPr spc="-210" dirty="0"/>
              <a:t> </a:t>
            </a:r>
            <a:r>
              <a:rPr spc="-40" dirty="0"/>
              <a:t>the</a:t>
            </a:r>
            <a:r>
              <a:rPr spc="-200" dirty="0"/>
              <a:t> </a:t>
            </a:r>
            <a:r>
              <a:rPr spc="-254" dirty="0"/>
              <a:t>Star</a:t>
            </a:r>
            <a:r>
              <a:rPr spc="-155" dirty="0"/>
              <a:t> </a:t>
            </a:r>
            <a:r>
              <a:rPr spc="-10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38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0523" y="3306635"/>
            <a:ext cx="2917190" cy="1645285"/>
            <a:chOff x="2660523" y="3306635"/>
            <a:chExt cx="2917190" cy="1645285"/>
          </a:xfrm>
        </p:grpSpPr>
        <p:sp>
          <p:nvSpPr>
            <p:cNvPr id="5" name="object 5"/>
            <p:cNvSpPr/>
            <p:nvPr/>
          </p:nvSpPr>
          <p:spPr>
            <a:xfrm>
              <a:off x="2660523" y="3311397"/>
              <a:ext cx="2917190" cy="1640205"/>
            </a:xfrm>
            <a:custGeom>
              <a:avLst/>
              <a:gdLst/>
              <a:ahLst/>
              <a:cxnLst/>
              <a:rect l="l" t="t" r="r" b="b"/>
              <a:pathLst>
                <a:path w="2917190" h="1640204">
                  <a:moveTo>
                    <a:pt x="685546" y="1092454"/>
                  </a:moveTo>
                  <a:lnTo>
                    <a:pt x="683514" y="1089533"/>
                  </a:lnTo>
                  <a:lnTo>
                    <a:pt x="681355" y="1086739"/>
                  </a:lnTo>
                  <a:lnTo>
                    <a:pt x="677418" y="1086104"/>
                  </a:lnTo>
                  <a:lnTo>
                    <a:pt x="25476" y="1558988"/>
                  </a:lnTo>
                  <a:lnTo>
                    <a:pt x="52959" y="1496568"/>
                  </a:lnTo>
                  <a:lnTo>
                    <a:pt x="51562" y="1492758"/>
                  </a:lnTo>
                  <a:lnTo>
                    <a:pt x="48260" y="1491361"/>
                  </a:lnTo>
                  <a:lnTo>
                    <a:pt x="45085" y="1489964"/>
                  </a:lnTo>
                  <a:lnTo>
                    <a:pt x="41402" y="1491361"/>
                  </a:lnTo>
                  <a:lnTo>
                    <a:pt x="39878" y="1494663"/>
                  </a:lnTo>
                  <a:lnTo>
                    <a:pt x="5105" y="1573720"/>
                  </a:lnTo>
                  <a:lnTo>
                    <a:pt x="3556" y="1574800"/>
                  </a:lnTo>
                  <a:lnTo>
                    <a:pt x="2921" y="1578737"/>
                  </a:lnTo>
                  <a:lnTo>
                    <a:pt x="101" y="1585087"/>
                  </a:lnTo>
                  <a:lnTo>
                    <a:pt x="0" y="1585341"/>
                  </a:lnTo>
                  <a:lnTo>
                    <a:pt x="7772" y="1584566"/>
                  </a:lnTo>
                  <a:lnTo>
                    <a:pt x="11049" y="1585087"/>
                  </a:lnTo>
                  <a:lnTo>
                    <a:pt x="12407" y="1584096"/>
                  </a:lnTo>
                  <a:lnTo>
                    <a:pt x="102108" y="1575054"/>
                  </a:lnTo>
                  <a:lnTo>
                    <a:pt x="104648" y="1572006"/>
                  </a:lnTo>
                  <a:lnTo>
                    <a:pt x="103886" y="1565021"/>
                  </a:lnTo>
                  <a:lnTo>
                    <a:pt x="100838" y="1562481"/>
                  </a:lnTo>
                  <a:lnTo>
                    <a:pt x="32804" y="1569300"/>
                  </a:lnTo>
                  <a:lnTo>
                    <a:pt x="684911" y="1096391"/>
                  </a:lnTo>
                  <a:lnTo>
                    <a:pt x="685546" y="1092454"/>
                  </a:lnTo>
                  <a:close/>
                </a:path>
                <a:path w="2917190" h="1640204">
                  <a:moveTo>
                    <a:pt x="685546" y="492760"/>
                  </a:moveTo>
                  <a:lnTo>
                    <a:pt x="684911" y="488823"/>
                  </a:lnTo>
                  <a:lnTo>
                    <a:pt x="168859" y="126555"/>
                  </a:lnTo>
                  <a:lnTo>
                    <a:pt x="233299" y="131953"/>
                  </a:lnTo>
                  <a:lnTo>
                    <a:pt x="236855" y="132207"/>
                  </a:lnTo>
                  <a:lnTo>
                    <a:pt x="239903" y="129667"/>
                  </a:lnTo>
                  <a:lnTo>
                    <a:pt x="240118" y="126555"/>
                  </a:lnTo>
                  <a:lnTo>
                    <a:pt x="240195" y="125501"/>
                  </a:lnTo>
                  <a:lnTo>
                    <a:pt x="240271" y="124587"/>
                  </a:lnTo>
                  <a:lnTo>
                    <a:pt x="240347" y="123444"/>
                  </a:lnTo>
                  <a:lnTo>
                    <a:pt x="240411" y="122682"/>
                  </a:lnTo>
                  <a:lnTo>
                    <a:pt x="237871" y="119507"/>
                  </a:lnTo>
                  <a:lnTo>
                    <a:pt x="234315" y="119253"/>
                  </a:lnTo>
                  <a:lnTo>
                    <a:pt x="148183" y="112052"/>
                  </a:lnTo>
                  <a:lnTo>
                    <a:pt x="147586" y="111633"/>
                  </a:lnTo>
                  <a:lnTo>
                    <a:pt x="146685" y="110998"/>
                  </a:lnTo>
                  <a:lnTo>
                    <a:pt x="142900" y="111607"/>
                  </a:lnTo>
                  <a:lnTo>
                    <a:pt x="135636" y="110998"/>
                  </a:lnTo>
                  <a:lnTo>
                    <a:pt x="138633" y="117538"/>
                  </a:lnTo>
                  <a:lnTo>
                    <a:pt x="138722" y="117741"/>
                  </a:lnTo>
                  <a:lnTo>
                    <a:pt x="139446" y="121412"/>
                  </a:lnTo>
                  <a:lnTo>
                    <a:pt x="140906" y="122491"/>
                  </a:lnTo>
                  <a:lnTo>
                    <a:pt x="177038" y="201041"/>
                  </a:lnTo>
                  <a:lnTo>
                    <a:pt x="178435" y="204216"/>
                  </a:lnTo>
                  <a:lnTo>
                    <a:pt x="182245" y="205613"/>
                  </a:lnTo>
                  <a:lnTo>
                    <a:pt x="185153" y="204216"/>
                  </a:lnTo>
                  <a:lnTo>
                    <a:pt x="188595" y="202692"/>
                  </a:lnTo>
                  <a:lnTo>
                    <a:pt x="189992" y="198882"/>
                  </a:lnTo>
                  <a:lnTo>
                    <a:pt x="188468" y="195707"/>
                  </a:lnTo>
                  <a:lnTo>
                    <a:pt x="161582" y="137033"/>
                  </a:lnTo>
                  <a:lnTo>
                    <a:pt x="674751" y="497205"/>
                  </a:lnTo>
                  <a:lnTo>
                    <a:pt x="677545" y="499237"/>
                  </a:lnTo>
                  <a:lnTo>
                    <a:pt x="681482" y="498475"/>
                  </a:lnTo>
                  <a:lnTo>
                    <a:pt x="683514" y="495681"/>
                  </a:lnTo>
                  <a:lnTo>
                    <a:pt x="685546" y="492760"/>
                  </a:lnTo>
                  <a:close/>
                </a:path>
                <a:path w="2917190" h="1640204">
                  <a:moveTo>
                    <a:pt x="2849118" y="0"/>
                  </a:moveTo>
                  <a:lnTo>
                    <a:pt x="2841460" y="812"/>
                  </a:lnTo>
                  <a:lnTo>
                    <a:pt x="2838069" y="254"/>
                  </a:lnTo>
                  <a:lnTo>
                    <a:pt x="2836621" y="1308"/>
                  </a:lnTo>
                  <a:lnTo>
                    <a:pt x="2840596" y="889"/>
                  </a:lnTo>
                  <a:lnTo>
                    <a:pt x="2836621" y="1308"/>
                  </a:lnTo>
                  <a:lnTo>
                    <a:pt x="2747137" y="10668"/>
                  </a:lnTo>
                  <a:lnTo>
                    <a:pt x="2744597" y="13716"/>
                  </a:lnTo>
                  <a:lnTo>
                    <a:pt x="2748407" y="23241"/>
                  </a:lnTo>
                  <a:lnTo>
                    <a:pt x="2816364" y="16141"/>
                  </a:lnTo>
                  <a:lnTo>
                    <a:pt x="2099183" y="541528"/>
                  </a:lnTo>
                  <a:lnTo>
                    <a:pt x="2096262" y="543560"/>
                  </a:lnTo>
                  <a:lnTo>
                    <a:pt x="2095754" y="547624"/>
                  </a:lnTo>
                  <a:lnTo>
                    <a:pt x="2099818" y="553212"/>
                  </a:lnTo>
                  <a:lnTo>
                    <a:pt x="2103882" y="553847"/>
                  </a:lnTo>
                  <a:lnTo>
                    <a:pt x="2823654" y="26581"/>
                  </a:lnTo>
                  <a:lnTo>
                    <a:pt x="2797937" y="85725"/>
                  </a:lnTo>
                  <a:lnTo>
                    <a:pt x="2796540" y="89027"/>
                  </a:lnTo>
                  <a:lnTo>
                    <a:pt x="2798064" y="92710"/>
                  </a:lnTo>
                  <a:lnTo>
                    <a:pt x="2804414" y="95504"/>
                  </a:lnTo>
                  <a:lnTo>
                    <a:pt x="2808224" y="94107"/>
                  </a:lnTo>
                  <a:lnTo>
                    <a:pt x="2809621" y="90805"/>
                  </a:lnTo>
                  <a:lnTo>
                    <a:pt x="2844088" y="11557"/>
                  </a:lnTo>
                  <a:lnTo>
                    <a:pt x="2845562" y="10414"/>
                  </a:lnTo>
                  <a:lnTo>
                    <a:pt x="2846133" y="6858"/>
                  </a:lnTo>
                  <a:lnTo>
                    <a:pt x="2846171" y="6565"/>
                  </a:lnTo>
                  <a:lnTo>
                    <a:pt x="2844914" y="4826"/>
                  </a:lnTo>
                  <a:lnTo>
                    <a:pt x="2846260" y="6565"/>
                  </a:lnTo>
                  <a:lnTo>
                    <a:pt x="2848724" y="889"/>
                  </a:lnTo>
                  <a:lnTo>
                    <a:pt x="2849003" y="254"/>
                  </a:lnTo>
                  <a:lnTo>
                    <a:pt x="2849118" y="0"/>
                  </a:lnTo>
                  <a:close/>
                </a:path>
                <a:path w="2917190" h="1640204">
                  <a:moveTo>
                    <a:pt x="2916936" y="1639951"/>
                  </a:moveTo>
                  <a:lnTo>
                    <a:pt x="2914129" y="1633435"/>
                  </a:lnTo>
                  <a:lnTo>
                    <a:pt x="2913926" y="1632978"/>
                  </a:lnTo>
                  <a:lnTo>
                    <a:pt x="2913380" y="1629410"/>
                  </a:lnTo>
                  <a:lnTo>
                    <a:pt x="2911957" y="1628394"/>
                  </a:lnTo>
                  <a:lnTo>
                    <a:pt x="2877820" y="1548892"/>
                  </a:lnTo>
                  <a:lnTo>
                    <a:pt x="2876423" y="1545717"/>
                  </a:lnTo>
                  <a:lnTo>
                    <a:pt x="2872613" y="1544193"/>
                  </a:lnTo>
                  <a:lnTo>
                    <a:pt x="2866263" y="1546987"/>
                  </a:lnTo>
                  <a:lnTo>
                    <a:pt x="2864739" y="1550797"/>
                  </a:lnTo>
                  <a:lnTo>
                    <a:pt x="2866136" y="1553972"/>
                  </a:lnTo>
                  <a:lnTo>
                    <a:pt x="2891790" y="1613496"/>
                  </a:lnTo>
                  <a:lnTo>
                    <a:pt x="2106676" y="1033526"/>
                  </a:lnTo>
                  <a:lnTo>
                    <a:pt x="2103882" y="1031494"/>
                  </a:lnTo>
                  <a:lnTo>
                    <a:pt x="2099818" y="1032002"/>
                  </a:lnTo>
                  <a:lnTo>
                    <a:pt x="2097786" y="1034796"/>
                  </a:lnTo>
                  <a:lnTo>
                    <a:pt x="2095754" y="1037717"/>
                  </a:lnTo>
                  <a:lnTo>
                    <a:pt x="2096262" y="1041654"/>
                  </a:lnTo>
                  <a:lnTo>
                    <a:pt x="2099183" y="1043686"/>
                  </a:lnTo>
                  <a:lnTo>
                    <a:pt x="2884182" y="1623580"/>
                  </a:lnTo>
                  <a:lnTo>
                    <a:pt x="2816352" y="1616202"/>
                  </a:lnTo>
                  <a:lnTo>
                    <a:pt x="2813177" y="1618742"/>
                  </a:lnTo>
                  <a:lnTo>
                    <a:pt x="2812491" y="1624939"/>
                  </a:lnTo>
                  <a:lnTo>
                    <a:pt x="2812415" y="1625727"/>
                  </a:lnTo>
                  <a:lnTo>
                    <a:pt x="2814955" y="1628902"/>
                  </a:lnTo>
                  <a:lnTo>
                    <a:pt x="2904464" y="1638604"/>
                  </a:lnTo>
                  <a:lnTo>
                    <a:pt x="2905887" y="1639697"/>
                  </a:lnTo>
                  <a:lnTo>
                    <a:pt x="2909544" y="1639176"/>
                  </a:lnTo>
                  <a:lnTo>
                    <a:pt x="2909735" y="1639176"/>
                  </a:lnTo>
                  <a:lnTo>
                    <a:pt x="2912935" y="1634998"/>
                  </a:lnTo>
                  <a:lnTo>
                    <a:pt x="2911983" y="1636268"/>
                  </a:lnTo>
                  <a:lnTo>
                    <a:pt x="2909735" y="1639176"/>
                  </a:lnTo>
                  <a:lnTo>
                    <a:pt x="2916936" y="1639951"/>
                  </a:lnTo>
                  <a:close/>
                </a:path>
              </a:pathLst>
            </a:custGeom>
            <a:solidFill>
              <a:srgbClr val="E23C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8830" y="3311397"/>
              <a:ext cx="1424559" cy="14212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38830" y="3311397"/>
              <a:ext cx="1424940" cy="1421765"/>
            </a:xfrm>
            <a:custGeom>
              <a:avLst/>
              <a:gdLst/>
              <a:ahLst/>
              <a:cxnLst/>
              <a:rect l="l" t="t" r="r" b="b"/>
              <a:pathLst>
                <a:path w="1424939" h="1421764">
                  <a:moveTo>
                    <a:pt x="0" y="1421257"/>
                  </a:moveTo>
                  <a:lnTo>
                    <a:pt x="1424559" y="1421257"/>
                  </a:lnTo>
                  <a:lnTo>
                    <a:pt x="1424559" y="0"/>
                  </a:lnTo>
                  <a:lnTo>
                    <a:pt x="0" y="0"/>
                  </a:lnTo>
                  <a:lnTo>
                    <a:pt x="0" y="1421257"/>
                  </a:lnTo>
                  <a:close/>
                </a:path>
              </a:pathLst>
            </a:custGeom>
            <a:ln w="9525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54373" y="375792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E23C6E"/>
                </a:solidFill>
                <a:latin typeface="Times New Roman"/>
                <a:cs typeface="Times New Roman"/>
              </a:rPr>
              <a:t>Sales (fact1)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04878" y="2924022"/>
            <a:ext cx="1434465" cy="720725"/>
            <a:chOff x="5504878" y="2924022"/>
            <a:chExt cx="1434465" cy="7207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9640" y="2928785"/>
              <a:ext cx="1424559" cy="7106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09640" y="2928785"/>
              <a:ext cx="1424940" cy="711200"/>
            </a:xfrm>
            <a:custGeom>
              <a:avLst/>
              <a:gdLst/>
              <a:ahLst/>
              <a:cxnLst/>
              <a:rect l="l" t="t" r="r" b="b"/>
              <a:pathLst>
                <a:path w="1424940" h="711200">
                  <a:moveTo>
                    <a:pt x="0" y="710653"/>
                  </a:moveTo>
                  <a:lnTo>
                    <a:pt x="1424559" y="710653"/>
                  </a:lnTo>
                  <a:lnTo>
                    <a:pt x="1424559" y="0"/>
                  </a:lnTo>
                  <a:lnTo>
                    <a:pt x="0" y="0"/>
                  </a:lnTo>
                  <a:lnTo>
                    <a:pt x="0" y="710653"/>
                  </a:lnTo>
                  <a:close/>
                </a:path>
              </a:pathLst>
            </a:custGeom>
            <a:ln w="9525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45860" y="3050286"/>
            <a:ext cx="95440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E23C6E"/>
                </a:solidFill>
                <a:latin typeface="Times New Roman"/>
                <a:cs typeface="Times New Roman"/>
              </a:rPr>
              <a:t>Customer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E23C6E"/>
                </a:solidFill>
                <a:latin typeface="Times New Roman"/>
                <a:cs typeface="Times New Roman"/>
              </a:rPr>
              <a:t>(dimension</a:t>
            </a:r>
            <a:r>
              <a:rPr sz="1200" spc="-45" dirty="0">
                <a:solidFill>
                  <a:srgbClr val="E23C6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E23C6E"/>
                </a:solidFill>
                <a:latin typeface="Times New Roman"/>
                <a:cs typeface="Times New Roman"/>
              </a:rPr>
              <a:t>#2)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72696" y="4454626"/>
            <a:ext cx="1366520" cy="720725"/>
            <a:chOff x="5572696" y="4454626"/>
            <a:chExt cx="1366520" cy="7207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459" y="4459389"/>
              <a:ext cx="1356740" cy="7106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77459" y="4459389"/>
              <a:ext cx="1356995" cy="711200"/>
            </a:xfrm>
            <a:custGeom>
              <a:avLst/>
              <a:gdLst/>
              <a:ahLst/>
              <a:cxnLst/>
              <a:rect l="l" t="t" r="r" b="b"/>
              <a:pathLst>
                <a:path w="1356995" h="711200">
                  <a:moveTo>
                    <a:pt x="0" y="710653"/>
                  </a:moveTo>
                  <a:lnTo>
                    <a:pt x="1356740" y="710653"/>
                  </a:lnTo>
                  <a:lnTo>
                    <a:pt x="1356740" y="0"/>
                  </a:lnTo>
                  <a:lnTo>
                    <a:pt x="0" y="0"/>
                  </a:lnTo>
                  <a:lnTo>
                    <a:pt x="0" y="710653"/>
                  </a:lnTo>
                  <a:close/>
                </a:path>
              </a:pathLst>
            </a:custGeom>
            <a:ln w="9525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8565" y="4581525"/>
            <a:ext cx="95440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solidFill>
                  <a:srgbClr val="E23C6E"/>
                </a:solidFill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spc="-10" dirty="0">
                <a:solidFill>
                  <a:srgbClr val="E23C6E"/>
                </a:solidFill>
                <a:latin typeface="Times New Roman"/>
                <a:cs typeface="Times New Roman"/>
              </a:rPr>
              <a:t>(dimension</a:t>
            </a:r>
            <a:r>
              <a:rPr sz="1200" spc="55" dirty="0">
                <a:solidFill>
                  <a:srgbClr val="E23C6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E23C6E"/>
                </a:solidFill>
                <a:latin typeface="Times New Roman"/>
                <a:cs typeface="Times New Roman"/>
              </a:rPr>
              <a:t>#4)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34655" y="2814675"/>
            <a:ext cx="1366520" cy="720725"/>
            <a:chOff x="1434655" y="2814675"/>
            <a:chExt cx="1366520" cy="7207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9417" y="2819438"/>
              <a:ext cx="1356741" cy="71065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39417" y="2819438"/>
              <a:ext cx="1356995" cy="711200"/>
            </a:xfrm>
            <a:custGeom>
              <a:avLst/>
              <a:gdLst/>
              <a:ahLst/>
              <a:cxnLst/>
              <a:rect l="l" t="t" r="r" b="b"/>
              <a:pathLst>
                <a:path w="1356995" h="711200">
                  <a:moveTo>
                    <a:pt x="0" y="710653"/>
                  </a:moveTo>
                  <a:lnTo>
                    <a:pt x="1356741" y="710653"/>
                  </a:lnTo>
                  <a:lnTo>
                    <a:pt x="1356741" y="0"/>
                  </a:lnTo>
                  <a:lnTo>
                    <a:pt x="0" y="0"/>
                  </a:lnTo>
                  <a:lnTo>
                    <a:pt x="0" y="710653"/>
                  </a:lnTo>
                  <a:close/>
                </a:path>
              </a:pathLst>
            </a:custGeom>
            <a:ln w="9525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59127" y="2940812"/>
            <a:ext cx="95440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E23C6E"/>
                </a:solidFill>
                <a:latin typeface="Times New Roman"/>
                <a:cs typeface="Times New Roman"/>
              </a:rPr>
              <a:t>Product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200" spc="-10" dirty="0">
                <a:solidFill>
                  <a:srgbClr val="E23C6E"/>
                </a:solidFill>
                <a:latin typeface="Times New Roman"/>
                <a:cs typeface="Times New Roman"/>
              </a:rPr>
              <a:t>(dimension</a:t>
            </a:r>
            <a:r>
              <a:rPr sz="1200" spc="50" dirty="0">
                <a:solidFill>
                  <a:srgbClr val="E23C6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E23C6E"/>
                </a:solidFill>
                <a:latin typeface="Times New Roman"/>
                <a:cs typeface="Times New Roman"/>
              </a:rPr>
              <a:t>#1)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66837" y="4618583"/>
            <a:ext cx="1298575" cy="720725"/>
            <a:chOff x="1366837" y="4618583"/>
            <a:chExt cx="1298575" cy="7207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0" y="4623346"/>
              <a:ext cx="1288923" cy="71065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371600" y="4623346"/>
              <a:ext cx="1289050" cy="711200"/>
            </a:xfrm>
            <a:custGeom>
              <a:avLst/>
              <a:gdLst/>
              <a:ahLst/>
              <a:cxnLst/>
              <a:rect l="l" t="t" r="r" b="b"/>
              <a:pathLst>
                <a:path w="1289050" h="711200">
                  <a:moveTo>
                    <a:pt x="0" y="710653"/>
                  </a:moveTo>
                  <a:lnTo>
                    <a:pt x="1288923" y="710653"/>
                  </a:lnTo>
                  <a:lnTo>
                    <a:pt x="1288923" y="0"/>
                  </a:lnTo>
                  <a:lnTo>
                    <a:pt x="0" y="0"/>
                  </a:lnTo>
                  <a:lnTo>
                    <a:pt x="0" y="710653"/>
                  </a:lnTo>
                  <a:close/>
                </a:path>
              </a:pathLst>
            </a:custGeom>
            <a:ln w="9525">
              <a:solidFill>
                <a:srgbClr val="E23C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40002" y="4745482"/>
            <a:ext cx="955040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solidFill>
                  <a:srgbClr val="E23C6E"/>
                </a:solidFill>
                <a:latin typeface="Times New Roman"/>
                <a:cs typeface="Times New Roman"/>
              </a:rPr>
              <a:t>Area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E23C6E"/>
                </a:solidFill>
                <a:latin typeface="Times New Roman"/>
                <a:cs typeface="Times New Roman"/>
              </a:rPr>
              <a:t>(dimension</a:t>
            </a:r>
            <a:r>
              <a:rPr sz="1200" spc="-50" dirty="0">
                <a:solidFill>
                  <a:srgbClr val="E23C6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E23C6E"/>
                </a:solidFill>
                <a:latin typeface="Times New Roman"/>
                <a:cs typeface="Times New Roman"/>
              </a:rPr>
              <a:t>#3)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01444" y="5744362"/>
            <a:ext cx="5285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latin typeface="Verdana"/>
                <a:cs typeface="Verdana"/>
              </a:rPr>
              <a:t>Star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schema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showing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relationships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fact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dimensions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8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Identify</a:t>
            </a:r>
            <a:r>
              <a:rPr spc="-254" dirty="0"/>
              <a:t> </a:t>
            </a:r>
            <a:r>
              <a:rPr spc="114" dirty="0"/>
              <a:t>and</a:t>
            </a:r>
            <a:r>
              <a:rPr spc="-245" dirty="0"/>
              <a:t> </a:t>
            </a:r>
            <a:r>
              <a:rPr spc="-35" dirty="0"/>
              <a:t>Define</a:t>
            </a:r>
            <a:r>
              <a:rPr spc="-225" dirty="0"/>
              <a:t> </a:t>
            </a:r>
            <a:r>
              <a:rPr spc="-25" dirty="0"/>
              <a:t>the </a:t>
            </a:r>
            <a:r>
              <a:rPr spc="-140" dirty="0"/>
              <a:t>Attributes for</a:t>
            </a:r>
            <a:r>
              <a:rPr spc="-170" dirty="0"/>
              <a:t> </a:t>
            </a:r>
            <a:r>
              <a:rPr spc="-130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2392057"/>
            <a:ext cx="7044055" cy="199580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CustCode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CustAge,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CustGender)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Product(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ProdCode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Name,</a:t>
            </a:r>
            <a:r>
              <a:rPr sz="2400" spc="-1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UnitPrice)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Area</a:t>
            </a:r>
            <a:r>
              <a:rPr sz="24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AreaCode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AreaDescription)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-165" dirty="0">
                <a:solidFill>
                  <a:srgbClr val="404040"/>
                </a:solidFill>
                <a:latin typeface="Verdana"/>
                <a:cs typeface="Verdana"/>
              </a:rPr>
              <a:t>Time(</a:t>
            </a:r>
            <a:r>
              <a:rPr sz="24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u="sng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TimeStamp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Day,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Month,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Quarter,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Year)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39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4" dirty="0"/>
              <a:t>The</a:t>
            </a:r>
            <a:r>
              <a:rPr spc="-160" dirty="0"/>
              <a:t> </a:t>
            </a:r>
            <a:r>
              <a:rPr spc="100" dirty="0"/>
              <a:t>Need</a:t>
            </a:r>
            <a:r>
              <a:rPr spc="-145" dirty="0"/>
              <a:t> </a:t>
            </a:r>
            <a:r>
              <a:rPr spc="-140" dirty="0"/>
              <a:t>for</a:t>
            </a:r>
            <a:r>
              <a:rPr spc="-19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114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393859"/>
            <a:ext cx="6856730" cy="245618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environments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dynamic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competitive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advantage</a:t>
            </a:r>
            <a:endParaRPr sz="2000">
              <a:latin typeface="Verdana"/>
              <a:cs typeface="Verdana"/>
            </a:endParaRPr>
          </a:p>
          <a:p>
            <a:pPr marR="2797810" algn="r">
              <a:lnSpc>
                <a:spcPct val="100000"/>
              </a:lnSpc>
              <a:spcBef>
                <a:spcPts val="1019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E.g.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services,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sales,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promotions</a:t>
            </a:r>
            <a:endParaRPr sz="1800">
              <a:latin typeface="Verdana"/>
              <a:cs typeface="Verdana"/>
            </a:endParaRPr>
          </a:p>
          <a:p>
            <a:pPr marR="2863215" algn="r">
              <a:lnSpc>
                <a:spcPct val="100000"/>
              </a:lnSpc>
              <a:spcBef>
                <a:spcPts val="1000"/>
              </a:spcBef>
              <a:tabLst>
                <a:tab pos="3441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65" dirty="0">
                <a:solidFill>
                  <a:srgbClr val="404040"/>
                </a:solidFill>
                <a:latin typeface="Verdana"/>
                <a:cs typeface="Verdana"/>
              </a:rPr>
              <a:t>Need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make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faster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managers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require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772744"/>
            <a:ext cx="469074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Identify</a:t>
            </a:r>
            <a:r>
              <a:rPr spc="-254" dirty="0"/>
              <a:t> </a:t>
            </a:r>
            <a:r>
              <a:rPr spc="114" dirty="0"/>
              <a:t>and</a:t>
            </a:r>
            <a:r>
              <a:rPr spc="-245" dirty="0"/>
              <a:t> </a:t>
            </a:r>
            <a:r>
              <a:rPr spc="-35" dirty="0"/>
              <a:t>Define</a:t>
            </a:r>
            <a:r>
              <a:rPr spc="-225" dirty="0"/>
              <a:t> </a:t>
            </a:r>
            <a:r>
              <a:rPr spc="-25" dirty="0"/>
              <a:t>the </a:t>
            </a:r>
            <a:r>
              <a:rPr spc="-140" dirty="0"/>
              <a:t>Attributes</a:t>
            </a:r>
            <a:r>
              <a:rPr spc="-100" dirty="0"/>
              <a:t> </a:t>
            </a:r>
            <a:r>
              <a:rPr spc="-140" dirty="0"/>
              <a:t>for </a:t>
            </a:r>
            <a:r>
              <a:rPr dirty="0"/>
              <a:t>Fact</a:t>
            </a:r>
            <a:r>
              <a:rPr spc="-140" dirty="0"/>
              <a:t> </a:t>
            </a:r>
            <a:r>
              <a:rPr spc="-2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517089"/>
            <a:ext cx="6354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90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400" spc="-13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CustCode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ProdCode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u="sng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AreaCode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endParaRPr sz="24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400" u="sng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Verdana"/>
                <a:cs typeface="Verdana"/>
              </a:rPr>
              <a:t>TimeStamp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Quantity,</a:t>
            </a:r>
            <a:r>
              <a:rPr sz="24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ItemCost)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772744"/>
            <a:ext cx="582358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Set</a:t>
            </a:r>
            <a:r>
              <a:rPr spc="-200" dirty="0"/>
              <a:t> </a:t>
            </a:r>
            <a:r>
              <a:rPr spc="-40" dirty="0"/>
              <a:t>the</a:t>
            </a:r>
            <a:r>
              <a:rPr spc="-190" dirty="0"/>
              <a:t> </a:t>
            </a:r>
            <a:r>
              <a:rPr spc="-105" dirty="0"/>
              <a:t>Attribute</a:t>
            </a:r>
            <a:r>
              <a:rPr spc="-160" dirty="0"/>
              <a:t> </a:t>
            </a:r>
            <a:r>
              <a:rPr spc="-85" dirty="0"/>
              <a:t>Hierarchy</a:t>
            </a:r>
            <a:r>
              <a:rPr spc="-185" dirty="0"/>
              <a:t> </a:t>
            </a:r>
            <a:r>
              <a:rPr spc="-70" dirty="0"/>
              <a:t>for </a:t>
            </a:r>
            <a:r>
              <a:rPr spc="-155" dirty="0"/>
              <a:t>Dimensions</a:t>
            </a:r>
            <a:r>
              <a:rPr spc="-225" dirty="0"/>
              <a:t> </a:t>
            </a:r>
            <a:r>
              <a:rPr spc="-240" dirty="0"/>
              <a:t>(if</a:t>
            </a:r>
            <a:r>
              <a:rPr spc="-135" dirty="0"/>
              <a:t> </a:t>
            </a:r>
            <a:r>
              <a:rPr spc="-20" dirty="0"/>
              <a:t>any)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41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948" y="2390089"/>
            <a:ext cx="976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60" dirty="0">
                <a:solidFill>
                  <a:srgbClr val="B31166"/>
                </a:solidFill>
                <a:latin typeface="Arial MT"/>
                <a:cs typeface="Arial MT"/>
              </a:rPr>
              <a:t>🞇</a:t>
            </a:r>
            <a:r>
              <a:rPr sz="1800" spc="20" dirty="0">
                <a:solidFill>
                  <a:srgbClr val="B31166"/>
                </a:solidFill>
                <a:latin typeface="Arial MT"/>
                <a:cs typeface="Arial MT"/>
              </a:rPr>
              <a:t> </a:t>
            </a:r>
            <a:r>
              <a:rPr sz="2400" spc="-295" dirty="0">
                <a:solidFill>
                  <a:srgbClr val="3A2F58"/>
                </a:solidFill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3124200"/>
            <a:ext cx="1981200" cy="304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52800" y="3124200"/>
            <a:ext cx="1981200" cy="304800"/>
          </a:xfrm>
          <a:prstGeom prst="rect">
            <a:avLst/>
          </a:prstGeom>
          <a:ln w="9525">
            <a:solidFill>
              <a:srgbClr val="E23C6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600" spc="-20" dirty="0">
                <a:latin typeface="Verdana"/>
                <a:cs typeface="Verdana"/>
              </a:rPr>
              <a:t>Year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3810000"/>
            <a:ext cx="1981200" cy="304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2800" y="3810000"/>
            <a:ext cx="1981200" cy="304800"/>
          </a:xfrm>
          <a:prstGeom prst="rect">
            <a:avLst/>
          </a:prstGeom>
          <a:ln w="9525">
            <a:solidFill>
              <a:srgbClr val="E23C6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07695">
              <a:lnSpc>
                <a:spcPct val="100000"/>
              </a:lnSpc>
              <a:spcBef>
                <a:spcPts val="210"/>
              </a:spcBef>
            </a:pPr>
            <a:r>
              <a:rPr sz="1600" spc="-10" dirty="0">
                <a:latin typeface="Verdana"/>
                <a:cs typeface="Verdana"/>
              </a:rPr>
              <a:t>Quarter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4495800"/>
            <a:ext cx="1981200" cy="304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352800" y="4495800"/>
            <a:ext cx="1981200" cy="304800"/>
          </a:xfrm>
          <a:prstGeom prst="rect">
            <a:avLst/>
          </a:prstGeom>
          <a:ln w="9525">
            <a:solidFill>
              <a:srgbClr val="E23C6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Verdana"/>
                <a:cs typeface="Verdana"/>
              </a:rPr>
              <a:t>Month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52800" y="3002279"/>
            <a:ext cx="2901950" cy="2910840"/>
            <a:chOff x="3352800" y="3002279"/>
            <a:chExt cx="2901950" cy="2910840"/>
          </a:xfrm>
        </p:grpSpPr>
        <p:sp>
          <p:nvSpPr>
            <p:cNvPr id="12" name="object 12"/>
            <p:cNvSpPr/>
            <p:nvPr/>
          </p:nvSpPr>
          <p:spPr>
            <a:xfrm>
              <a:off x="4343400" y="3428999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381000"/>
                  </a:lnTo>
                </a:path>
                <a:path h="1066800">
                  <a:moveTo>
                    <a:pt x="0" y="685800"/>
                  </a:moveTo>
                  <a:lnTo>
                    <a:pt x="0" y="1066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304" y="3002279"/>
              <a:ext cx="774191" cy="29108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120" y="3017519"/>
              <a:ext cx="670560" cy="28041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3100" y="3124199"/>
              <a:ext cx="228600" cy="2362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5105400"/>
              <a:ext cx="1981200" cy="3048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352800" y="5105400"/>
            <a:ext cx="1981200" cy="304800"/>
          </a:xfrm>
          <a:prstGeom prst="rect">
            <a:avLst/>
          </a:prstGeom>
          <a:ln w="9525">
            <a:solidFill>
              <a:srgbClr val="E23C6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15"/>
              </a:spcBef>
            </a:pPr>
            <a:r>
              <a:rPr sz="1600" spc="-25" dirty="0">
                <a:latin typeface="Verdana"/>
                <a:cs typeface="Verdana"/>
              </a:rPr>
              <a:t>Day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43400" y="4800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34239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0" dirty="0"/>
              <a:t>Size</a:t>
            </a:r>
            <a:r>
              <a:rPr spc="-19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dirty="0"/>
              <a:t>Fact</a:t>
            </a:r>
            <a:r>
              <a:rPr spc="-165" dirty="0"/>
              <a:t> </a:t>
            </a:r>
            <a:r>
              <a:rPr spc="-2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017597"/>
            <a:ext cx="6206490" cy="35763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6870" algn="l"/>
              </a:tabLst>
            </a:pPr>
            <a:r>
              <a:rPr sz="13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700" spc="-80" dirty="0">
                <a:solidFill>
                  <a:srgbClr val="404040"/>
                </a:solidFill>
                <a:latin typeface="Verdana"/>
                <a:cs typeface="Verdana"/>
              </a:rPr>
              <a:t>Estimating</a:t>
            </a:r>
            <a:r>
              <a:rPr sz="17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7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endParaRPr sz="1700">
              <a:latin typeface="Verdana"/>
              <a:cs typeface="Verdana"/>
            </a:endParaRPr>
          </a:p>
          <a:p>
            <a:pPr marL="698500" indent="-283845">
              <a:lnSpc>
                <a:spcPct val="100000"/>
              </a:lnSpc>
              <a:spcBef>
                <a:spcPts val="660"/>
              </a:spcBef>
              <a:buClr>
                <a:srgbClr val="B31166"/>
              </a:buClr>
              <a:buSzPct val="80000"/>
              <a:buAutoNum type="arabicPeriod"/>
              <a:tabLst>
                <a:tab pos="698500" algn="l"/>
              </a:tabLst>
            </a:pPr>
            <a:r>
              <a:rPr sz="1500" spc="-35" dirty="0">
                <a:solidFill>
                  <a:srgbClr val="404040"/>
                </a:solidFill>
                <a:latin typeface="Verdana"/>
                <a:cs typeface="Verdana"/>
              </a:rPr>
              <a:t>estimate</a:t>
            </a:r>
            <a:r>
              <a:rPr sz="15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5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Verdana"/>
                <a:cs typeface="Verdana"/>
              </a:rPr>
              <a:t>possible</a:t>
            </a:r>
            <a:r>
              <a:rPr sz="15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500" spc="22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95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5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dimension</a:t>
            </a:r>
            <a:endParaRPr sz="1500">
              <a:latin typeface="Verdana"/>
              <a:cs typeface="Verdana"/>
            </a:endParaRPr>
          </a:p>
          <a:p>
            <a:pPr marL="698500" indent="-283845">
              <a:lnSpc>
                <a:spcPct val="100000"/>
              </a:lnSpc>
              <a:spcBef>
                <a:spcPts val="625"/>
              </a:spcBef>
              <a:buClr>
                <a:srgbClr val="B31166"/>
              </a:buClr>
              <a:buSzPct val="80000"/>
              <a:buAutoNum type="arabicPeriod"/>
              <a:tabLst>
                <a:tab pos="698500" algn="l"/>
              </a:tabLst>
            </a:pP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multiply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Verdana"/>
                <a:cs typeface="Verdana"/>
              </a:rPr>
              <a:t>values</a:t>
            </a:r>
            <a:r>
              <a:rPr sz="15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obtained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(1)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3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5"/>
              </a:spcBef>
              <a:tabLst>
                <a:tab pos="750570" algn="l"/>
              </a:tabLst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500" spc="-6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5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Locations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6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25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endParaRPr sz="15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50"/>
              </a:spcBef>
              <a:tabLst>
                <a:tab pos="750570" algn="l"/>
              </a:tabLst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500" spc="-6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5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5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sz="15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6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365</a:t>
            </a:r>
            <a:r>
              <a:rPr sz="15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endParaRPr sz="15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45"/>
              </a:spcBef>
              <a:tabLst>
                <a:tab pos="750570" algn="l"/>
              </a:tabLst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500" spc="-6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5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5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Product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6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3000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endParaRPr sz="15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0"/>
              </a:spcBef>
              <a:tabLst>
                <a:tab pos="750570" algn="l"/>
              </a:tabLst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500" spc="-7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5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5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Verdana"/>
                <a:cs typeface="Verdana"/>
              </a:rPr>
              <a:t>Customer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6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5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125</a:t>
            </a:r>
            <a:r>
              <a:rPr sz="15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Verdana"/>
                <a:cs typeface="Verdana"/>
              </a:rPr>
              <a:t>records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3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700" spc="-8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7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9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17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7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7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7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Verdana"/>
                <a:cs typeface="Verdana"/>
              </a:rPr>
              <a:t>(Sales)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530" y="5686450"/>
            <a:ext cx="16002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20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575" y="5566359"/>
            <a:ext cx="2077720" cy="6477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500" spc="-320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5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25</a:t>
            </a:r>
            <a:r>
              <a:rPr sz="15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1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365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1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3000</a:t>
            </a:r>
            <a:r>
              <a:rPr sz="15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31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5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Verdana"/>
                <a:cs typeface="Verdana"/>
              </a:rPr>
              <a:t>125</a:t>
            </a:r>
            <a:endParaRPr sz="15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1500" spc="-320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5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Verdana"/>
                <a:cs typeface="Verdana"/>
              </a:rPr>
              <a:t>3 </a:t>
            </a:r>
            <a:r>
              <a:rPr sz="1500" spc="-31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5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r>
              <a:rPr sz="1500" spc="-142" baseline="25000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500" spc="37" baseline="250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42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43694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0" dirty="0"/>
              <a:t>Storage</a:t>
            </a:r>
            <a:r>
              <a:rPr spc="-120" dirty="0"/>
              <a:t> </a:t>
            </a:r>
            <a:r>
              <a:rPr spc="-140" dirty="0"/>
              <a:t>for</a:t>
            </a:r>
            <a:r>
              <a:rPr spc="-215" dirty="0"/>
              <a:t> </a:t>
            </a:r>
            <a:r>
              <a:rPr dirty="0"/>
              <a:t>Fact</a:t>
            </a:r>
            <a:r>
              <a:rPr spc="-195" dirty="0"/>
              <a:t> </a:t>
            </a:r>
            <a:r>
              <a:rPr spc="-2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114092"/>
            <a:ext cx="7435850" cy="35344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Estimating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storage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needed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(in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bytes)</a:t>
            </a:r>
            <a:endParaRPr sz="2000">
              <a:latin typeface="Verdana"/>
              <a:cs typeface="Verdana"/>
            </a:endParaRPr>
          </a:p>
          <a:p>
            <a:pPr marL="356870" marR="40640" indent="-344805">
              <a:lnSpc>
                <a:spcPct val="100000"/>
              </a:lnSpc>
              <a:spcBef>
                <a:spcPts val="9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229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know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table,</a:t>
            </a:r>
            <a:r>
              <a:rPr sz="20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/>
                <a:cs typeface="Verdana"/>
              </a:rPr>
              <a:t>can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estimate</a:t>
            </a:r>
            <a:r>
              <a:rPr sz="2000" spc="-1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bytes.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698500" marR="5080" indent="-283845">
              <a:lnSpc>
                <a:spcPct val="100000"/>
              </a:lnSpc>
              <a:spcBef>
                <a:spcPts val="99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210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fields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attributes.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Assume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each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fields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averages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bytes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length.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Storage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5"/>
              </a:spcBef>
              <a:tabLst>
                <a:tab pos="927100" algn="l"/>
              </a:tabLst>
            </a:pPr>
            <a:r>
              <a:rPr sz="1800" spc="-450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rows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endParaRPr sz="1800"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4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bytes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per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43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85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Storage</a:t>
            </a:r>
            <a:r>
              <a:rPr spc="-120" dirty="0"/>
              <a:t> </a:t>
            </a:r>
            <a:r>
              <a:rPr spc="-140" dirty="0"/>
              <a:t>for</a:t>
            </a:r>
            <a:r>
              <a:rPr spc="-204" dirty="0"/>
              <a:t> </a:t>
            </a:r>
            <a:r>
              <a:rPr dirty="0"/>
              <a:t>Fact</a:t>
            </a:r>
            <a:r>
              <a:rPr spc="-185" dirty="0"/>
              <a:t> </a:t>
            </a:r>
            <a:r>
              <a:rPr spc="-60" dirty="0"/>
              <a:t>Table</a:t>
            </a:r>
            <a:r>
              <a:rPr spc="-145" dirty="0"/>
              <a:t> </a:t>
            </a:r>
            <a:r>
              <a:rPr spc="-500" dirty="0"/>
              <a:t>–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757" y="2114092"/>
            <a:ext cx="5277485" cy="295465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85"/>
              </a:spcBef>
              <a:tabLst>
                <a:tab pos="3695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Storage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Size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2000">
              <a:latin typeface="Verdana"/>
              <a:cs typeface="Verdana"/>
            </a:endParaRPr>
          </a:p>
          <a:p>
            <a:pPr marL="482600">
              <a:lnSpc>
                <a:spcPct val="100000"/>
              </a:lnSpc>
              <a:spcBef>
                <a:spcPts val="990"/>
              </a:spcBef>
              <a:tabLst>
                <a:tab pos="939800" algn="l"/>
              </a:tabLst>
            </a:pPr>
            <a:r>
              <a:rPr sz="2000" spc="-49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Total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in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20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endParaRPr sz="2000">
              <a:latin typeface="Verdana"/>
              <a:cs typeface="Verdana"/>
            </a:endParaRPr>
          </a:p>
          <a:p>
            <a:pPr marL="939800" marR="17780">
              <a:lnSpc>
                <a:spcPct val="142000"/>
              </a:lnSpc>
            </a:pP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attributes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84" dirty="0">
                <a:solidFill>
                  <a:srgbClr val="404040"/>
                </a:solidFill>
                <a:latin typeface="Verdana"/>
                <a:cs typeface="Verdana"/>
              </a:rPr>
              <a:t>* 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Bytes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per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field</a:t>
            </a:r>
            <a:endParaRPr sz="2000">
              <a:latin typeface="Verdana"/>
              <a:cs typeface="Verdana"/>
            </a:endParaRPr>
          </a:p>
          <a:p>
            <a:pPr marL="369570">
              <a:lnSpc>
                <a:spcPct val="100000"/>
              </a:lnSpc>
              <a:spcBef>
                <a:spcPts val="994"/>
              </a:spcBef>
            </a:pPr>
            <a:r>
              <a:rPr sz="1800" spc="-38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r>
              <a:rPr sz="1800" spc="-179" baseline="25462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800" spc="97" baseline="25462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fields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4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bytes/field</a:t>
            </a:r>
            <a:endParaRPr sz="1800">
              <a:latin typeface="Verdana"/>
              <a:cs typeface="Verdana"/>
            </a:endParaRPr>
          </a:p>
          <a:p>
            <a:pPr marL="369570">
              <a:lnSpc>
                <a:spcPct val="100000"/>
              </a:lnSpc>
              <a:spcBef>
                <a:spcPts val="1010"/>
              </a:spcBef>
            </a:pPr>
            <a:r>
              <a:rPr sz="1800" spc="-400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8.4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95" dirty="0">
                <a:solidFill>
                  <a:srgbClr val="404040"/>
                </a:solidFill>
                <a:latin typeface="Verdana"/>
                <a:cs typeface="Verdana"/>
              </a:rPr>
              <a:t>*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r>
              <a:rPr sz="1800" spc="-30" baseline="25462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endParaRPr sz="1800" baseline="25462">
              <a:latin typeface="Verdana"/>
              <a:cs typeface="Verdana"/>
            </a:endParaRPr>
          </a:p>
          <a:p>
            <a:pPr marL="369570">
              <a:lnSpc>
                <a:spcPct val="100000"/>
              </a:lnSpc>
              <a:spcBef>
                <a:spcPts val="985"/>
              </a:spcBef>
            </a:pPr>
            <a:r>
              <a:rPr sz="1800" spc="-385" dirty="0">
                <a:solidFill>
                  <a:srgbClr val="404040"/>
                </a:solidFill>
                <a:latin typeface="Verdana"/>
                <a:cs typeface="Verdana"/>
              </a:rPr>
              <a:t>=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100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GB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5603" y="-12"/>
            <a:ext cx="685800" cy="1099820"/>
          </a:xfrm>
          <a:custGeom>
            <a:avLst/>
            <a:gdLst/>
            <a:ahLst/>
            <a:cxnLst/>
            <a:rect l="l" t="t" r="r" b="b"/>
            <a:pathLst>
              <a:path w="685800" h="1099820">
                <a:moveTo>
                  <a:pt x="685800" y="0"/>
                </a:moveTo>
                <a:lnTo>
                  <a:pt x="0" y="0"/>
                </a:lnTo>
                <a:lnTo>
                  <a:pt x="0" y="1099451"/>
                </a:lnTo>
                <a:lnTo>
                  <a:pt x="685800" y="1099451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Performance-</a:t>
            </a:r>
            <a:r>
              <a:rPr spc="-105" dirty="0"/>
              <a:t>Improving </a:t>
            </a:r>
            <a:r>
              <a:rPr spc="-85" dirty="0"/>
              <a:t>Techniques</a:t>
            </a:r>
            <a:r>
              <a:rPr spc="-150" dirty="0"/>
              <a:t> </a:t>
            </a:r>
            <a:r>
              <a:rPr spc="-140" dirty="0"/>
              <a:t>for</a:t>
            </a:r>
            <a:r>
              <a:rPr spc="-235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20" dirty="0"/>
              <a:t>Star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457" y="2380389"/>
            <a:ext cx="6822440" cy="234886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Four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techniques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optimize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design: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Normalizing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dimensional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endParaRPr sz="1800">
              <a:latin typeface="Verdana"/>
              <a:cs typeface="Verdana"/>
            </a:endParaRPr>
          </a:p>
          <a:p>
            <a:pPr marL="698500" marR="219710" indent="-28384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Maintaining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multiple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represent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different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aggregation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levels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8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9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Denormalizing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6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Partitioning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replicating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816" y="2209800"/>
            <a:ext cx="6147053" cy="426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95" dirty="0"/>
              <a:t>Normalize</a:t>
            </a:r>
            <a:r>
              <a:rPr spc="-195" dirty="0"/>
              <a:t> </a:t>
            </a:r>
            <a:r>
              <a:rPr spc="-125" dirty="0"/>
              <a:t>Dimension</a:t>
            </a:r>
            <a:r>
              <a:rPr spc="-215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37414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Multiple</a:t>
            </a:r>
            <a:r>
              <a:rPr spc="-195" dirty="0"/>
              <a:t> </a:t>
            </a:r>
            <a:r>
              <a:rPr dirty="0"/>
              <a:t>Fact</a:t>
            </a:r>
            <a:r>
              <a:rPr spc="-105" dirty="0"/>
              <a:t> </a:t>
            </a:r>
            <a:r>
              <a:rPr spc="-2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057400"/>
            <a:ext cx="703237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Implementation</a:t>
            </a:r>
            <a:r>
              <a:rPr spc="-185" dirty="0"/>
              <a:t> </a:t>
            </a:r>
            <a:r>
              <a:rPr spc="55" dirty="0"/>
              <a:t>Road</a:t>
            </a:r>
            <a:r>
              <a:rPr spc="-170" dirty="0"/>
              <a:t> </a:t>
            </a:r>
            <a:r>
              <a:rPr spc="190"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63" y="1636902"/>
            <a:ext cx="8339201" cy="522109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5" dirty="0"/>
              <a:t>SQL</a:t>
            </a:r>
            <a:r>
              <a:rPr spc="-195" dirty="0"/>
              <a:t> </a:t>
            </a:r>
            <a:r>
              <a:rPr spc="-175" dirty="0"/>
              <a:t>Extension</a:t>
            </a:r>
            <a:r>
              <a:rPr spc="-135" dirty="0"/>
              <a:t> </a:t>
            </a:r>
            <a:r>
              <a:rPr spc="-140" dirty="0"/>
              <a:t>for</a:t>
            </a:r>
            <a:r>
              <a:rPr spc="-210" dirty="0"/>
              <a:t> </a:t>
            </a:r>
            <a:r>
              <a:rPr spc="-20" dirty="0"/>
              <a:t>OLAP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038349"/>
            <a:ext cx="6929755" cy="384556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105" dirty="0">
                <a:solidFill>
                  <a:srgbClr val="00AF50"/>
                </a:solidFill>
                <a:latin typeface="Tahoma"/>
                <a:cs typeface="Tahoma"/>
              </a:rPr>
              <a:t>Extensions</a:t>
            </a:r>
            <a:r>
              <a:rPr sz="2000" b="1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OLAP-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manipulations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  <a:tab pos="282321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85" dirty="0">
                <a:solidFill>
                  <a:srgbClr val="FF0000"/>
                </a:solidFill>
                <a:latin typeface="Tahoma"/>
                <a:cs typeface="Tahoma"/>
              </a:rPr>
              <a:t>Snowflake</a:t>
            </a: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schema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000" spc="-26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extension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star</a:t>
            </a:r>
            <a:r>
              <a:rPr sz="20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schema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b="1" spc="-75" dirty="0">
                <a:solidFill>
                  <a:srgbClr val="A924A4"/>
                </a:solidFill>
                <a:latin typeface="Tahoma"/>
                <a:cs typeface="Tahoma"/>
              </a:rPr>
              <a:t>Dimension </a:t>
            </a:r>
            <a:r>
              <a:rPr sz="2000" b="1" dirty="0">
                <a:solidFill>
                  <a:srgbClr val="A924A4"/>
                </a:solidFill>
                <a:latin typeface="Tahoma"/>
                <a:cs typeface="Tahoma"/>
              </a:rPr>
              <a:t>table</a:t>
            </a:r>
            <a:r>
              <a:rPr sz="2000" b="1" spc="-100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A924A4"/>
                </a:solidFill>
                <a:latin typeface="Tahoma"/>
                <a:cs typeface="Tahoma"/>
              </a:rPr>
              <a:t>has</a:t>
            </a:r>
            <a:r>
              <a:rPr sz="2000" b="1" spc="-6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A924A4"/>
                </a:solidFill>
                <a:latin typeface="Tahoma"/>
                <a:cs typeface="Tahoma"/>
              </a:rPr>
              <a:t>its</a:t>
            </a:r>
            <a:r>
              <a:rPr sz="2000" b="1" spc="-2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A924A4"/>
                </a:solidFill>
                <a:latin typeface="Tahoma"/>
                <a:cs typeface="Tahoma"/>
              </a:rPr>
              <a:t>own</a:t>
            </a:r>
            <a:r>
              <a:rPr sz="2000" b="1" spc="-50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A924A4"/>
                </a:solidFill>
                <a:latin typeface="Tahoma"/>
                <a:cs typeface="Tahoma"/>
              </a:rPr>
              <a:t>dimension</a:t>
            </a:r>
            <a:r>
              <a:rPr sz="2000" b="1" spc="-7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A924A4"/>
                </a:solidFill>
                <a:latin typeface="Tahoma"/>
                <a:cs typeface="Tahoma"/>
              </a:rPr>
              <a:t>table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Example: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5"/>
              </a:spcBef>
              <a:tabLst>
                <a:tab pos="3341370" algn="l"/>
              </a:tabLst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2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central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DWSalesFact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	fact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dimension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tables:</a:t>
            </a:r>
            <a:endParaRPr sz="1800">
              <a:latin typeface="Verdana"/>
              <a:cs typeface="Verdana"/>
            </a:endParaRPr>
          </a:p>
          <a:p>
            <a:pPr marL="744220">
              <a:lnSpc>
                <a:spcPct val="100000"/>
              </a:lnSpc>
              <a:spcBef>
                <a:spcPts val="1015"/>
              </a:spcBef>
            </a:pPr>
            <a:r>
              <a:rPr sz="1250" spc="12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50" spc="34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DWCustomer,</a:t>
            </a:r>
            <a:r>
              <a:rPr sz="16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DWProduct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DWTime</a:t>
            </a:r>
            <a:endParaRPr sz="16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8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DWCustomer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DWProduct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their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own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dimension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tables:</a:t>
            </a:r>
            <a:endParaRPr sz="1800">
              <a:latin typeface="Verdana"/>
              <a:cs typeface="Verdana"/>
            </a:endParaRPr>
          </a:p>
          <a:p>
            <a:pPr marL="744220">
              <a:lnSpc>
                <a:spcPct val="100000"/>
              </a:lnSpc>
              <a:spcBef>
                <a:spcPts val="1015"/>
              </a:spcBef>
            </a:pPr>
            <a:r>
              <a:rPr sz="1250" spc="12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50" spc="33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DWRegion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DWVendor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respectively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49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Decision</a:t>
            </a:r>
            <a:r>
              <a:rPr spc="-170" dirty="0"/>
              <a:t> </a:t>
            </a:r>
            <a:r>
              <a:rPr spc="-120" dirty="0"/>
              <a:t>Support</a:t>
            </a:r>
            <a:r>
              <a:rPr spc="-140" dirty="0"/>
              <a:t> </a:t>
            </a:r>
            <a:r>
              <a:rPr spc="-20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2237613"/>
            <a:ext cx="7477125" cy="273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4749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Extract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such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basis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making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Requires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A924A4"/>
                </a:solidFill>
                <a:latin typeface="Tahoma"/>
                <a:cs typeface="Tahoma"/>
              </a:rPr>
              <a:t>extensive</a:t>
            </a:r>
            <a:r>
              <a:rPr sz="1800" b="1" spc="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A924A4"/>
                </a:solidFill>
                <a:latin typeface="Tahoma"/>
                <a:cs typeface="Tahoma"/>
              </a:rPr>
              <a:t>data</a:t>
            </a:r>
            <a:r>
              <a:rPr sz="1800" b="1" spc="-3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A924A4"/>
                </a:solidFill>
                <a:latin typeface="Tahoma"/>
                <a:cs typeface="Tahoma"/>
              </a:rPr>
              <a:t>“massaging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”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produce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levels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within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  <a:p>
            <a:pPr marL="356870" marR="955675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Tailored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focus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specific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areas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(healthcare,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finance,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banking,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insurance,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etc…)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6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80" dirty="0">
                <a:solidFill>
                  <a:srgbClr val="A924A4"/>
                </a:solidFill>
                <a:latin typeface="Tahoma"/>
                <a:cs typeface="Tahoma"/>
              </a:rPr>
              <a:t>ad</a:t>
            </a:r>
            <a:r>
              <a:rPr sz="1800" b="1" spc="-3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A924A4"/>
                </a:solidFill>
                <a:latin typeface="Tahoma"/>
                <a:cs typeface="Tahoma"/>
              </a:rPr>
              <a:t>hoc</a:t>
            </a:r>
            <a:r>
              <a:rPr sz="1800" b="1" spc="-4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A924A4"/>
                </a:solidFill>
                <a:latin typeface="Tahoma"/>
                <a:cs typeface="Tahoma"/>
              </a:rPr>
              <a:t>query</a:t>
            </a:r>
            <a:r>
              <a:rPr sz="1800" b="1" spc="-3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A924A4"/>
                </a:solidFill>
                <a:latin typeface="Tahoma"/>
                <a:cs typeface="Tahoma"/>
              </a:rPr>
              <a:t>tools</a:t>
            </a:r>
            <a:r>
              <a:rPr sz="1800" b="1" spc="-10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retrieve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display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formats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077" y="1766684"/>
            <a:ext cx="5891148" cy="44183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0" dirty="0"/>
              <a:t>Snowflake</a:t>
            </a:r>
            <a:r>
              <a:rPr spc="-105" dirty="0"/>
              <a:t> </a:t>
            </a:r>
            <a:r>
              <a:rPr spc="-10" dirty="0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50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54260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GROUP</a:t>
            </a:r>
            <a:r>
              <a:rPr spc="-180" dirty="0"/>
              <a:t> </a:t>
            </a:r>
            <a:r>
              <a:rPr spc="-360" dirty="0"/>
              <a:t>BY:</a:t>
            </a:r>
            <a:r>
              <a:rPr spc="-240" dirty="0"/>
              <a:t> </a:t>
            </a:r>
            <a:r>
              <a:rPr spc="-185" dirty="0"/>
              <a:t>ROLLUP</a:t>
            </a:r>
            <a:r>
              <a:rPr spc="-140" dirty="0"/>
              <a:t> </a:t>
            </a:r>
            <a:r>
              <a:rPr spc="-260" dirty="0"/>
              <a:t>vs</a:t>
            </a:r>
            <a:r>
              <a:rPr spc="-300" dirty="0"/>
              <a:t> </a:t>
            </a:r>
            <a:r>
              <a:rPr spc="-105" dirty="0"/>
              <a:t>CUBE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85"/>
              </a:spcBef>
              <a:tabLst>
                <a:tab pos="459105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pc="-110" dirty="0"/>
              <a:t>CUBE</a:t>
            </a:r>
            <a:r>
              <a:rPr spc="-114" dirty="0"/>
              <a:t> </a:t>
            </a:r>
            <a:r>
              <a:rPr spc="70" dirty="0"/>
              <a:t>and</a:t>
            </a:r>
            <a:r>
              <a:rPr spc="-150" dirty="0"/>
              <a:t> </a:t>
            </a:r>
            <a:r>
              <a:rPr spc="-120" dirty="0"/>
              <a:t>ROLLUP</a:t>
            </a:r>
            <a:r>
              <a:rPr spc="-80" dirty="0"/>
              <a:t> </a:t>
            </a:r>
            <a:r>
              <a:rPr spc="-10" dirty="0"/>
              <a:t>extend</a:t>
            </a:r>
            <a:r>
              <a:rPr spc="-150" dirty="0"/>
              <a:t> </a:t>
            </a:r>
            <a:r>
              <a:rPr dirty="0"/>
              <a:t>GROUP</a:t>
            </a:r>
            <a:r>
              <a:rPr spc="-75" dirty="0"/>
              <a:t> </a:t>
            </a:r>
            <a:r>
              <a:rPr spc="-25" dirty="0"/>
              <a:t>BY</a:t>
            </a:r>
            <a:endParaRPr sz="1600">
              <a:latin typeface="Lucida Sans Unicode"/>
              <a:cs typeface="Lucida Sans Unicode"/>
            </a:endParaRPr>
          </a:p>
          <a:p>
            <a:pPr marL="114935">
              <a:lnSpc>
                <a:spcPct val="100000"/>
              </a:lnSpc>
              <a:spcBef>
                <a:spcPts val="985"/>
              </a:spcBef>
              <a:tabLst>
                <a:tab pos="459105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b="1" spc="-195" dirty="0">
                <a:solidFill>
                  <a:srgbClr val="A924A4"/>
                </a:solidFill>
                <a:latin typeface="Tahoma"/>
                <a:cs typeface="Tahoma"/>
              </a:rPr>
              <a:t>ROLLUP</a:t>
            </a:r>
            <a:r>
              <a:rPr b="1" spc="-4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spc="-65" dirty="0">
                <a:solidFill>
                  <a:srgbClr val="A924A4"/>
                </a:solidFill>
                <a:latin typeface="Tahoma"/>
                <a:cs typeface="Tahoma"/>
              </a:rPr>
              <a:t>builds</a:t>
            </a:r>
            <a:r>
              <a:rPr b="1" spc="-8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spc="-75" dirty="0">
                <a:solidFill>
                  <a:srgbClr val="A924A4"/>
                </a:solidFill>
                <a:latin typeface="Tahoma"/>
                <a:cs typeface="Tahoma"/>
              </a:rPr>
              <a:t>subtotal</a:t>
            </a:r>
            <a:r>
              <a:rPr b="1" spc="-70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A924A4"/>
                </a:solidFill>
                <a:latin typeface="Tahoma"/>
                <a:cs typeface="Tahoma"/>
              </a:rPr>
              <a:t>aggregates</a:t>
            </a:r>
            <a:r>
              <a:rPr b="1" spc="-7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A924A4"/>
                </a:solidFill>
                <a:latin typeface="Tahoma"/>
                <a:cs typeface="Tahoma"/>
              </a:rPr>
              <a:t>at</a:t>
            </a:r>
            <a:r>
              <a:rPr b="1" spc="-4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dirty="0">
                <a:solidFill>
                  <a:srgbClr val="A924A4"/>
                </a:solidFill>
                <a:latin typeface="Tahoma"/>
                <a:cs typeface="Tahoma"/>
              </a:rPr>
              <a:t>any</a:t>
            </a:r>
            <a:r>
              <a:rPr b="1" spc="-55" dirty="0">
                <a:solidFill>
                  <a:srgbClr val="A924A4"/>
                </a:solidFill>
                <a:latin typeface="Tahoma"/>
                <a:cs typeface="Tahoma"/>
              </a:rPr>
              <a:t> </a:t>
            </a:r>
            <a:r>
              <a:rPr b="1" spc="-50" dirty="0">
                <a:solidFill>
                  <a:srgbClr val="A924A4"/>
                </a:solidFill>
                <a:latin typeface="Tahoma"/>
                <a:cs typeface="Tahoma"/>
              </a:rPr>
              <a:t>level</a:t>
            </a:r>
            <a:r>
              <a:rPr spc="-50" dirty="0"/>
              <a:t>,</a:t>
            </a:r>
            <a:r>
              <a:rPr spc="-155" dirty="0"/>
              <a:t> </a:t>
            </a:r>
            <a:r>
              <a:rPr spc="-10" dirty="0"/>
              <a:t>including</a:t>
            </a:r>
            <a:endParaRPr sz="1600">
              <a:latin typeface="Tahoma"/>
              <a:cs typeface="Tahoma"/>
            </a:endParaRPr>
          </a:p>
          <a:p>
            <a:pPr marL="459105">
              <a:lnSpc>
                <a:spcPct val="100000"/>
              </a:lnSpc>
              <a:spcBef>
                <a:spcPts val="5"/>
              </a:spcBef>
            </a:pPr>
            <a:r>
              <a:rPr dirty="0"/>
              <a:t>grand</a:t>
            </a:r>
            <a:r>
              <a:rPr spc="-95" dirty="0"/>
              <a:t> </a:t>
            </a:r>
            <a:r>
              <a:rPr spc="-20" dirty="0"/>
              <a:t>total</a:t>
            </a:r>
          </a:p>
          <a:p>
            <a:pPr marL="114935">
              <a:lnSpc>
                <a:spcPct val="100000"/>
              </a:lnSpc>
              <a:spcBef>
                <a:spcPts val="1005"/>
              </a:spcBef>
              <a:tabLst>
                <a:tab pos="459105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b="1" spc="-105" dirty="0">
                <a:solidFill>
                  <a:srgbClr val="00AF50"/>
                </a:solidFill>
                <a:latin typeface="Tahoma"/>
                <a:cs typeface="Tahoma"/>
              </a:rPr>
              <a:t>CUBE</a:t>
            </a:r>
            <a:r>
              <a:rPr b="1" spc="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pc="-55" dirty="0"/>
              <a:t>extends</a:t>
            </a:r>
            <a:r>
              <a:rPr spc="-125" dirty="0"/>
              <a:t> </a:t>
            </a:r>
            <a:r>
              <a:rPr spc="-120" dirty="0"/>
              <a:t>ROLLUP</a:t>
            </a:r>
            <a:r>
              <a:rPr spc="-5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b="1" dirty="0">
                <a:solidFill>
                  <a:srgbClr val="00AF50"/>
                </a:solidFill>
                <a:latin typeface="Tahoma"/>
                <a:cs typeface="Tahoma"/>
              </a:rPr>
              <a:t>calculate</a:t>
            </a:r>
            <a:r>
              <a:rPr b="1" spc="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20" dirty="0">
                <a:solidFill>
                  <a:srgbClr val="00AF50"/>
                </a:solidFill>
                <a:latin typeface="Tahoma"/>
                <a:cs typeface="Tahoma"/>
              </a:rPr>
              <a:t>all</a:t>
            </a:r>
            <a:r>
              <a:rPr b="1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00AF50"/>
                </a:solidFill>
                <a:latin typeface="Tahoma"/>
                <a:cs typeface="Tahoma"/>
              </a:rPr>
              <a:t>possible</a:t>
            </a:r>
            <a:endParaRPr sz="1600">
              <a:latin typeface="Tahoma"/>
              <a:cs typeface="Tahoma"/>
            </a:endParaRPr>
          </a:p>
          <a:p>
            <a:pPr marL="459105">
              <a:lnSpc>
                <a:spcPct val="100000"/>
              </a:lnSpc>
              <a:spcBef>
                <a:spcPts val="5"/>
              </a:spcBef>
            </a:pPr>
            <a:r>
              <a:rPr b="1" spc="-35" dirty="0">
                <a:solidFill>
                  <a:srgbClr val="00AF50"/>
                </a:solidFill>
                <a:latin typeface="Tahoma"/>
                <a:cs typeface="Tahoma"/>
              </a:rPr>
              <a:t>combinations</a:t>
            </a:r>
            <a:r>
              <a:rPr b="1" spc="-7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60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b="1" spc="-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rgbClr val="00AF50"/>
                </a:solidFill>
                <a:latin typeface="Tahoma"/>
                <a:cs typeface="Tahoma"/>
              </a:rPr>
              <a:t>subtotals</a:t>
            </a:r>
            <a:r>
              <a:rPr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pc="-90" dirty="0"/>
              <a:t>for</a:t>
            </a:r>
            <a:r>
              <a:rPr spc="-130" dirty="0"/>
              <a:t> </a:t>
            </a:r>
            <a:r>
              <a:rPr spc="155" dirty="0"/>
              <a:t>a</a:t>
            </a:r>
            <a:r>
              <a:rPr spc="-175" dirty="0"/>
              <a:t> </a:t>
            </a:r>
            <a:r>
              <a:rPr dirty="0"/>
              <a:t>GROUP</a:t>
            </a:r>
            <a:r>
              <a:rPr spc="-105" dirty="0"/>
              <a:t> </a:t>
            </a:r>
            <a:r>
              <a:rPr spc="-25" dirty="0"/>
              <a:t>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40913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GROUP</a:t>
            </a:r>
            <a:r>
              <a:rPr spc="-215" dirty="0"/>
              <a:t> </a:t>
            </a:r>
            <a:r>
              <a:rPr spc="-235" dirty="0"/>
              <a:t>BY</a:t>
            </a:r>
            <a:r>
              <a:rPr spc="-229" dirty="0"/>
              <a:t> </a:t>
            </a:r>
            <a:r>
              <a:rPr spc="-450" dirty="0"/>
              <a:t>–</a:t>
            </a:r>
            <a:r>
              <a:rPr spc="-225" dirty="0"/>
              <a:t> </a:t>
            </a:r>
            <a:r>
              <a:rPr spc="-180" dirty="0"/>
              <a:t>ROLL</a:t>
            </a:r>
            <a:r>
              <a:rPr spc="-225" dirty="0"/>
              <a:t> </a:t>
            </a:r>
            <a:r>
              <a:rPr spc="-85" dirty="0"/>
              <a:t>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52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3837" y="2205037"/>
            <a:ext cx="5800725" cy="2072005"/>
            <a:chOff x="223837" y="2205037"/>
            <a:chExt cx="5800725" cy="2072005"/>
          </a:xfrm>
        </p:grpSpPr>
        <p:sp>
          <p:nvSpPr>
            <p:cNvPr id="6" name="object 6"/>
            <p:cNvSpPr/>
            <p:nvPr/>
          </p:nvSpPr>
          <p:spPr>
            <a:xfrm>
              <a:off x="228600" y="2209800"/>
              <a:ext cx="5791200" cy="2062480"/>
            </a:xfrm>
            <a:custGeom>
              <a:avLst/>
              <a:gdLst/>
              <a:ahLst/>
              <a:cxnLst/>
              <a:rect l="l" t="t" r="r" b="b"/>
              <a:pathLst>
                <a:path w="5791200" h="2062479">
                  <a:moveTo>
                    <a:pt x="5791200" y="0"/>
                  </a:moveTo>
                  <a:lnTo>
                    <a:pt x="0" y="0"/>
                  </a:lnTo>
                  <a:lnTo>
                    <a:pt x="0" y="2062099"/>
                  </a:lnTo>
                  <a:lnTo>
                    <a:pt x="5791200" y="2062099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8D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2209800"/>
              <a:ext cx="5791200" cy="2062480"/>
            </a:xfrm>
            <a:custGeom>
              <a:avLst/>
              <a:gdLst/>
              <a:ahLst/>
              <a:cxnLst/>
              <a:rect l="l" t="t" r="r" b="b"/>
              <a:pathLst>
                <a:path w="5791200" h="2062479">
                  <a:moveTo>
                    <a:pt x="0" y="2062099"/>
                  </a:moveTo>
                  <a:lnTo>
                    <a:pt x="5791200" y="2062099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2062099"/>
                  </a:lnTo>
                  <a:close/>
                </a:path>
              </a:pathLst>
            </a:custGeom>
            <a:ln w="9525">
              <a:solidFill>
                <a:srgbClr val="850D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600" y="2209800"/>
            <a:ext cx="5791200" cy="2062480"/>
          </a:xfrm>
          <a:prstGeom prst="rect">
            <a:avLst/>
          </a:prstGeom>
          <a:ln w="9525">
            <a:solidFill>
              <a:srgbClr val="850D4D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0" marR="1051560" indent="-448945">
              <a:lnSpc>
                <a:spcPct val="100000"/>
              </a:lnSpc>
              <a:spcBef>
                <a:spcPts val="325"/>
              </a:spcBef>
            </a:pPr>
            <a:r>
              <a:rPr sz="1600" spc="-160" dirty="0">
                <a:latin typeface="Verdana"/>
                <a:cs typeface="Verdana"/>
              </a:rPr>
              <a:t>SELECT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60" dirty="0">
                <a:latin typeface="Verdana"/>
                <a:cs typeface="Verdana"/>
              </a:rPr>
              <a:t>WEEK(SALES_DATE)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AS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WEEK, </a:t>
            </a:r>
            <a:r>
              <a:rPr sz="1600" spc="-125" dirty="0">
                <a:latin typeface="Verdana"/>
                <a:cs typeface="Verdana"/>
              </a:rPr>
              <a:t>DAYOFWEEK(SALES_DATE)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AS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DAY_WEEK, </a:t>
            </a:r>
            <a:r>
              <a:rPr sz="1600" spc="-145" dirty="0">
                <a:latin typeface="Verdana"/>
                <a:cs typeface="Verdana"/>
              </a:rPr>
              <a:t>SALES_PERSON,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SUM(SALES)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AS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UNITS_SOLD</a:t>
            </a:r>
            <a:endParaRPr sz="1600">
              <a:latin typeface="Verdana"/>
              <a:cs typeface="Verdana"/>
            </a:endParaRPr>
          </a:p>
          <a:p>
            <a:pPr marL="203835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latin typeface="Verdana"/>
                <a:cs typeface="Verdana"/>
              </a:rPr>
              <a:t>FROM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SALES</a:t>
            </a:r>
            <a:endParaRPr sz="1600">
              <a:latin typeface="Verdana"/>
              <a:cs typeface="Verdana"/>
            </a:endParaRPr>
          </a:p>
          <a:p>
            <a:pPr marL="203835">
              <a:lnSpc>
                <a:spcPct val="100000"/>
              </a:lnSpc>
            </a:pPr>
            <a:r>
              <a:rPr sz="1600" spc="-135" dirty="0">
                <a:latin typeface="Verdana"/>
                <a:cs typeface="Verdana"/>
              </a:rPr>
              <a:t>WHERE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WEEK(SALES_DATE)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13</a:t>
            </a:r>
            <a:endParaRPr sz="1600">
              <a:latin typeface="Verdana"/>
              <a:cs typeface="Verdana"/>
            </a:endParaRPr>
          </a:p>
          <a:p>
            <a:pPr marL="90805" marR="1296670" indent="11239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GROUP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BY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b="1" spc="-155" dirty="0">
                <a:solidFill>
                  <a:srgbClr val="E23C6E"/>
                </a:solidFill>
                <a:latin typeface="Tahoma"/>
                <a:cs typeface="Tahoma"/>
              </a:rPr>
              <a:t>ROLLUP</a:t>
            </a:r>
            <a:r>
              <a:rPr sz="1600" b="1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600" spc="-145" dirty="0">
                <a:latin typeface="Verdana"/>
                <a:cs typeface="Verdana"/>
              </a:rPr>
              <a:t>(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WEEK(SALES_DATE), </a:t>
            </a:r>
            <a:r>
              <a:rPr sz="1600" spc="-120" dirty="0">
                <a:latin typeface="Verdana"/>
                <a:cs typeface="Verdana"/>
              </a:rPr>
              <a:t>DAYOFWEEK(SALES_DATE),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SALES_PERSON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) </a:t>
            </a:r>
            <a:r>
              <a:rPr sz="1600" spc="-80" dirty="0">
                <a:latin typeface="Verdana"/>
                <a:cs typeface="Verdana"/>
              </a:rPr>
              <a:t>ORDER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BY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45" dirty="0">
                <a:latin typeface="Verdana"/>
                <a:cs typeface="Verdana"/>
              </a:rPr>
              <a:t>WEEK,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DAY_WEEK,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SALES_PERSON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9550" y="4344969"/>
            <a:ext cx="4978527" cy="2438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28371" y="4510227"/>
            <a:ext cx="32537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Analyzing</a:t>
            </a:r>
            <a:r>
              <a:rPr sz="1800" spc="-25" dirty="0">
                <a:latin typeface="Verdana"/>
                <a:cs typeface="Verdana"/>
              </a:rPr>
              <a:t> 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you'll </a:t>
            </a:r>
            <a:r>
              <a:rPr sz="1800" dirty="0">
                <a:latin typeface="Verdana"/>
                <a:cs typeface="Verdana"/>
              </a:rPr>
              <a:t>notice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that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0AF50"/>
                </a:solidFill>
                <a:latin typeface="Tahoma"/>
                <a:cs typeface="Tahoma"/>
              </a:rPr>
              <a:t>the</a:t>
            </a:r>
            <a:r>
              <a:rPr sz="1800" b="1" spc="-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AF50"/>
                </a:solidFill>
                <a:latin typeface="Tahoma"/>
                <a:cs typeface="Tahoma"/>
              </a:rPr>
              <a:t>chain</a:t>
            </a:r>
            <a:r>
              <a:rPr sz="1800" b="1" spc="-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Tahoma"/>
                <a:cs typeface="Tahoma"/>
              </a:rPr>
              <a:t>has</a:t>
            </a:r>
            <a:r>
              <a:rPr sz="1800" b="1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00AF50"/>
                </a:solidFill>
                <a:latin typeface="Tahoma"/>
                <a:cs typeface="Tahoma"/>
              </a:rPr>
              <a:t>3 </a:t>
            </a:r>
            <a:r>
              <a:rPr sz="1800" b="1" spc="-60" dirty="0">
                <a:solidFill>
                  <a:srgbClr val="00AF50"/>
                </a:solidFill>
                <a:latin typeface="Tahoma"/>
                <a:cs typeface="Tahoma"/>
              </a:rPr>
              <a:t>salesperson</a:t>
            </a:r>
            <a:r>
              <a:rPr sz="1800" spc="-60" dirty="0">
                <a:latin typeface="Verdana"/>
                <a:cs typeface="Verdana"/>
              </a:rPr>
              <a:t>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store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has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6FC0"/>
                </a:solidFill>
                <a:latin typeface="Tahoma"/>
                <a:cs typeface="Tahoma"/>
              </a:rPr>
              <a:t>largest</a:t>
            </a:r>
            <a:r>
              <a:rPr sz="1800" b="1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006FC0"/>
                </a:solidFill>
                <a:latin typeface="Tahoma"/>
                <a:cs typeface="Tahoma"/>
              </a:rPr>
              <a:t>highest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number</a:t>
            </a:r>
            <a:r>
              <a:rPr sz="1800" b="1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of </a:t>
            </a:r>
            <a:r>
              <a:rPr sz="1800" b="1" spc="-30" dirty="0">
                <a:solidFill>
                  <a:srgbClr val="006FC0"/>
                </a:solidFill>
                <a:latin typeface="Tahoma"/>
                <a:cs typeface="Tahoma"/>
              </a:rPr>
              <a:t>sales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on</a:t>
            </a:r>
            <a:r>
              <a:rPr sz="1800" b="1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006FC0"/>
                </a:solidFill>
                <a:latin typeface="Tahoma"/>
                <a:cs typeface="Tahoma"/>
              </a:rPr>
              <a:t>week7</a:t>
            </a:r>
            <a:r>
              <a:rPr sz="1800" spc="-75" dirty="0">
                <a:latin typeface="Verdana"/>
                <a:cs typeface="Verdana"/>
              </a:rPr>
              <a:t>,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with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E23C6E"/>
                </a:solidFill>
                <a:latin typeface="Tahoma"/>
                <a:cs typeface="Tahoma"/>
              </a:rPr>
              <a:t>Gounot </a:t>
            </a:r>
            <a:r>
              <a:rPr sz="1800" b="1" dirty="0">
                <a:solidFill>
                  <a:srgbClr val="E23C6E"/>
                </a:solidFill>
                <a:latin typeface="Tahoma"/>
                <a:cs typeface="Tahoma"/>
              </a:rPr>
              <a:t>being</a:t>
            </a:r>
            <a:r>
              <a:rPr sz="1800" b="1" spc="-75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E23C6E"/>
                </a:solidFill>
                <a:latin typeface="Tahoma"/>
                <a:cs typeface="Tahoma"/>
              </a:rPr>
              <a:t>the</a:t>
            </a:r>
            <a:r>
              <a:rPr sz="1800" b="1" spc="-50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E23C6E"/>
                </a:solidFill>
                <a:latin typeface="Tahoma"/>
                <a:cs typeface="Tahoma"/>
              </a:rPr>
              <a:t>top</a:t>
            </a:r>
            <a:r>
              <a:rPr sz="1800" b="1" spc="-70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E23C6E"/>
                </a:solidFill>
                <a:latin typeface="Tahoma"/>
                <a:cs typeface="Tahoma"/>
              </a:rPr>
              <a:t>salesperson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8" y="0"/>
            <a:ext cx="9120505" cy="6858000"/>
            <a:chOff x="-1588" y="0"/>
            <a:chExt cx="91205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18854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599"/>
              <a:ext cx="2362200" cy="2362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9454" y="1676399"/>
              <a:ext cx="2819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854" y="0"/>
              <a:ext cx="1600200" cy="1600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9454" y="5870193"/>
              <a:ext cx="990600" cy="9878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88" y="2666999"/>
              <a:ext cx="4190937" cy="41909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1589658"/>
            <a:ext cx="9144000" cy="5268595"/>
            <a:chOff x="0" y="1589658"/>
            <a:chExt cx="9144000" cy="5268595"/>
          </a:xfrm>
        </p:grpSpPr>
        <p:sp>
          <p:nvSpPr>
            <p:cNvPr id="10" name="object 10"/>
            <p:cNvSpPr/>
            <p:nvPr/>
          </p:nvSpPr>
          <p:spPr>
            <a:xfrm>
              <a:off x="6368034" y="1589658"/>
              <a:ext cx="2369820" cy="553720"/>
            </a:xfrm>
            <a:custGeom>
              <a:avLst/>
              <a:gdLst/>
              <a:ahLst/>
              <a:cxnLst/>
              <a:rect l="l" t="t" r="r" b="b"/>
              <a:pathLst>
                <a:path w="2369820" h="553719">
                  <a:moveTo>
                    <a:pt x="2324989" y="0"/>
                  </a:moveTo>
                  <a:lnTo>
                    <a:pt x="2097023" y="75437"/>
                  </a:lnTo>
                  <a:lnTo>
                    <a:pt x="1867154" y="144525"/>
                  </a:lnTo>
                  <a:lnTo>
                    <a:pt x="1791208" y="165735"/>
                  </a:lnTo>
                  <a:lnTo>
                    <a:pt x="1636902" y="207010"/>
                  </a:lnTo>
                  <a:lnTo>
                    <a:pt x="1484375" y="245363"/>
                  </a:lnTo>
                  <a:lnTo>
                    <a:pt x="1408557" y="263525"/>
                  </a:lnTo>
                  <a:lnTo>
                    <a:pt x="1181608" y="314325"/>
                  </a:lnTo>
                  <a:lnTo>
                    <a:pt x="958468" y="359537"/>
                  </a:lnTo>
                  <a:lnTo>
                    <a:pt x="812418" y="386841"/>
                  </a:lnTo>
                  <a:lnTo>
                    <a:pt x="597535" y="424052"/>
                  </a:lnTo>
                  <a:lnTo>
                    <a:pt x="322834" y="466089"/>
                  </a:lnTo>
                  <a:lnTo>
                    <a:pt x="125856" y="492760"/>
                  </a:lnTo>
                  <a:lnTo>
                    <a:pt x="0" y="508126"/>
                  </a:lnTo>
                  <a:lnTo>
                    <a:pt x="6992" y="519175"/>
                  </a:lnTo>
                  <a:lnTo>
                    <a:pt x="21074" y="541274"/>
                  </a:lnTo>
                  <a:lnTo>
                    <a:pt x="28066" y="552323"/>
                  </a:lnTo>
                  <a:lnTo>
                    <a:pt x="58029" y="553104"/>
                  </a:lnTo>
                  <a:lnTo>
                    <a:pt x="85715" y="553296"/>
                  </a:lnTo>
                  <a:lnTo>
                    <a:pt x="118390" y="553104"/>
                  </a:lnTo>
                  <a:lnTo>
                    <a:pt x="153486" y="552478"/>
                  </a:lnTo>
                  <a:lnTo>
                    <a:pt x="230506" y="549978"/>
                  </a:lnTo>
                  <a:lnTo>
                    <a:pt x="361471" y="543314"/>
                  </a:lnTo>
                  <a:lnTo>
                    <a:pt x="613631" y="525342"/>
                  </a:lnTo>
                  <a:lnTo>
                    <a:pt x="1014907" y="488627"/>
                  </a:lnTo>
                  <a:lnTo>
                    <a:pt x="1558574" y="428485"/>
                  </a:lnTo>
                  <a:lnTo>
                    <a:pt x="1956169" y="377497"/>
                  </a:lnTo>
                  <a:lnTo>
                    <a:pt x="2203727" y="341684"/>
                  </a:lnTo>
                  <a:lnTo>
                    <a:pt x="2331142" y="321256"/>
                  </a:lnTo>
                  <a:lnTo>
                    <a:pt x="2369439" y="314705"/>
                  </a:lnTo>
                  <a:lnTo>
                    <a:pt x="2362448" y="263525"/>
                  </a:lnTo>
                  <a:lnTo>
                    <a:pt x="2357062" y="224796"/>
                  </a:lnTo>
                  <a:lnTo>
                    <a:pt x="2353052" y="196683"/>
                  </a:lnTo>
                  <a:lnTo>
                    <a:pt x="2349915" y="175308"/>
                  </a:lnTo>
                  <a:lnTo>
                    <a:pt x="2344512" y="139305"/>
                  </a:lnTo>
                  <a:lnTo>
                    <a:pt x="2341375" y="117942"/>
                  </a:lnTo>
                  <a:lnTo>
                    <a:pt x="2337365" y="89848"/>
                  </a:lnTo>
                  <a:lnTo>
                    <a:pt x="2332049" y="51657"/>
                  </a:lnTo>
                  <a:lnTo>
                    <a:pt x="2324989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856485"/>
              <a:ext cx="9144000" cy="5001895"/>
            </a:xfrm>
            <a:custGeom>
              <a:avLst/>
              <a:gdLst/>
              <a:ahLst/>
              <a:cxnLst/>
              <a:rect l="l" t="t" r="r" b="b"/>
              <a:pathLst>
                <a:path w="9144000" h="5001895">
                  <a:moveTo>
                    <a:pt x="9144000" y="4499864"/>
                  </a:moveTo>
                  <a:lnTo>
                    <a:pt x="8658987" y="4499864"/>
                  </a:lnTo>
                  <a:lnTo>
                    <a:pt x="8658987" y="286766"/>
                  </a:lnTo>
                  <a:lnTo>
                    <a:pt x="8658987" y="0"/>
                  </a:lnTo>
                  <a:lnTo>
                    <a:pt x="8286496" y="56007"/>
                  </a:lnTo>
                  <a:lnTo>
                    <a:pt x="7917434" y="105410"/>
                  </a:lnTo>
                  <a:lnTo>
                    <a:pt x="7175754" y="187833"/>
                  </a:lnTo>
                  <a:lnTo>
                    <a:pt x="6806692" y="217551"/>
                  </a:lnTo>
                  <a:lnTo>
                    <a:pt x="6074918" y="260350"/>
                  </a:lnTo>
                  <a:lnTo>
                    <a:pt x="5363083" y="283464"/>
                  </a:lnTo>
                  <a:lnTo>
                    <a:pt x="5013706" y="286766"/>
                  </a:lnTo>
                  <a:lnTo>
                    <a:pt x="4337939" y="286766"/>
                  </a:lnTo>
                  <a:lnTo>
                    <a:pt x="4011676" y="280162"/>
                  </a:lnTo>
                  <a:lnTo>
                    <a:pt x="3695319" y="270256"/>
                  </a:lnTo>
                  <a:lnTo>
                    <a:pt x="3092069" y="243840"/>
                  </a:lnTo>
                  <a:lnTo>
                    <a:pt x="2535047" y="210947"/>
                  </a:lnTo>
                  <a:lnTo>
                    <a:pt x="2030857" y="171323"/>
                  </a:lnTo>
                  <a:lnTo>
                    <a:pt x="903605" y="56007"/>
                  </a:lnTo>
                  <a:lnTo>
                    <a:pt x="485025" y="0"/>
                  </a:lnTo>
                  <a:lnTo>
                    <a:pt x="485025" y="2069719"/>
                  </a:lnTo>
                  <a:lnTo>
                    <a:pt x="0" y="2069719"/>
                  </a:lnTo>
                  <a:lnTo>
                    <a:pt x="0" y="4499864"/>
                  </a:lnTo>
                  <a:lnTo>
                    <a:pt x="0" y="5001514"/>
                  </a:lnTo>
                  <a:lnTo>
                    <a:pt x="9144000" y="5001514"/>
                  </a:lnTo>
                  <a:lnTo>
                    <a:pt x="9144000" y="44998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0"/>
            <a:ext cx="9144000" cy="6356350"/>
            <a:chOff x="0" y="0"/>
            <a:chExt cx="9144000" cy="635635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144000" cy="6356350"/>
            </a:xfrm>
            <a:custGeom>
              <a:avLst/>
              <a:gdLst/>
              <a:ahLst/>
              <a:cxnLst/>
              <a:rect l="l" t="t" r="r" b="b"/>
              <a:pathLst>
                <a:path w="9144000" h="6356350">
                  <a:moveTo>
                    <a:pt x="9144000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0" y="1371600"/>
                  </a:lnTo>
                  <a:lnTo>
                    <a:pt x="514350" y="1371600"/>
                  </a:lnTo>
                  <a:lnTo>
                    <a:pt x="514350" y="514350"/>
                  </a:lnTo>
                  <a:lnTo>
                    <a:pt x="8642350" y="514350"/>
                  </a:lnTo>
                  <a:lnTo>
                    <a:pt x="8642350" y="6356350"/>
                  </a:lnTo>
                  <a:lnTo>
                    <a:pt x="9144000" y="6356350"/>
                  </a:lnTo>
                  <a:lnTo>
                    <a:pt x="9144000" y="5143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2295" y="0"/>
              <a:ext cx="771144" cy="116738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3444" y="775462"/>
            <a:ext cx="35433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GROUP</a:t>
            </a:r>
            <a:r>
              <a:rPr spc="-240" dirty="0"/>
              <a:t> </a:t>
            </a:r>
            <a:r>
              <a:rPr spc="-235" dirty="0"/>
              <a:t>BY</a:t>
            </a:r>
            <a:r>
              <a:rPr spc="-229" dirty="0"/>
              <a:t> </a:t>
            </a:r>
            <a:r>
              <a:rPr spc="-450" dirty="0"/>
              <a:t>–</a:t>
            </a:r>
            <a:r>
              <a:rPr spc="-225" dirty="0"/>
              <a:t> </a:t>
            </a:r>
            <a:r>
              <a:rPr spc="-125" dirty="0"/>
              <a:t>CUBE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00" y="3538218"/>
            <a:ext cx="5281549" cy="331977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2760" y="4583683"/>
            <a:ext cx="28486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Tahoma"/>
                <a:cs typeface="Tahoma"/>
              </a:rPr>
              <a:t>calculate</a:t>
            </a:r>
            <a:r>
              <a:rPr sz="1800"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E23C6E"/>
                </a:solidFill>
                <a:latin typeface="Tahoma"/>
                <a:cs typeface="Tahoma"/>
              </a:rPr>
              <a:t>all</a:t>
            </a:r>
            <a:r>
              <a:rPr sz="1800" b="1" spc="-5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E23C6E"/>
                </a:solidFill>
                <a:latin typeface="Tahoma"/>
                <a:cs typeface="Tahoma"/>
              </a:rPr>
              <a:t>possible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50"/>
              </a:lnSpc>
            </a:pPr>
            <a:r>
              <a:rPr sz="1800" b="1" spc="-30" dirty="0">
                <a:solidFill>
                  <a:srgbClr val="E23C6E"/>
                </a:solidFill>
                <a:latin typeface="Tahoma"/>
                <a:cs typeface="Tahoma"/>
              </a:rPr>
              <a:t>combinations</a:t>
            </a:r>
            <a:r>
              <a:rPr sz="1800" b="1" spc="-85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sz="1800" b="1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AF50"/>
                </a:solidFill>
                <a:latin typeface="Tahoma"/>
                <a:cs typeface="Tahoma"/>
              </a:rPr>
              <a:t>subtotals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0" y="1371600"/>
            <a:ext cx="4648200" cy="2554605"/>
          </a:xfrm>
          <a:prstGeom prst="rect">
            <a:avLst/>
          </a:prstGeom>
          <a:solidFill>
            <a:srgbClr val="F9DFD7"/>
          </a:solidFill>
          <a:ln w="9525">
            <a:solidFill>
              <a:srgbClr val="BC1B4B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spc="-160" dirty="0">
                <a:latin typeface="Verdana"/>
                <a:cs typeface="Verdana"/>
              </a:rPr>
              <a:t>SELECT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WEEK(SALES_DATE)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AS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WEEK,</a:t>
            </a:r>
            <a:endParaRPr sz="1600">
              <a:latin typeface="Verdana"/>
              <a:cs typeface="Verdana"/>
            </a:endParaRPr>
          </a:p>
          <a:p>
            <a:pPr marL="591185">
              <a:lnSpc>
                <a:spcPct val="100000"/>
              </a:lnSpc>
            </a:pPr>
            <a:r>
              <a:rPr sz="1600" spc="-120" dirty="0">
                <a:latin typeface="Verdana"/>
                <a:cs typeface="Verdana"/>
              </a:rPr>
              <a:t>DAYOFWEEK(SALES_DATE)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DAY_WEEK,</a:t>
            </a:r>
            <a:endParaRPr sz="1600">
              <a:latin typeface="Verdana"/>
              <a:cs typeface="Verdana"/>
            </a:endParaRPr>
          </a:p>
          <a:p>
            <a:pPr marL="591185">
              <a:lnSpc>
                <a:spcPct val="100000"/>
              </a:lnSpc>
            </a:pPr>
            <a:r>
              <a:rPr sz="1600" spc="-145" dirty="0">
                <a:latin typeface="Verdana"/>
                <a:cs typeface="Verdana"/>
              </a:rPr>
              <a:t>SALES_PERSON,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50" dirty="0">
                <a:latin typeface="Verdana"/>
                <a:cs typeface="Verdana"/>
              </a:rPr>
              <a:t>SUM(SALES)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70" dirty="0">
                <a:latin typeface="Verdana"/>
                <a:cs typeface="Verdana"/>
              </a:rPr>
              <a:t>UNITS_SOLD</a:t>
            </a:r>
            <a:endParaRPr sz="1600">
              <a:latin typeface="Verdana"/>
              <a:cs typeface="Verdana"/>
            </a:endParaRPr>
          </a:p>
          <a:p>
            <a:pPr marL="203835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FROM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SALES</a:t>
            </a:r>
            <a:endParaRPr sz="1600">
              <a:latin typeface="Verdana"/>
              <a:cs typeface="Verdana"/>
            </a:endParaRPr>
          </a:p>
          <a:p>
            <a:pPr marL="203835">
              <a:lnSpc>
                <a:spcPct val="100000"/>
              </a:lnSpc>
            </a:pPr>
            <a:r>
              <a:rPr sz="1600" spc="-130" dirty="0">
                <a:latin typeface="Verdana"/>
                <a:cs typeface="Verdana"/>
              </a:rPr>
              <a:t>WHERE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55" dirty="0">
                <a:latin typeface="Verdana"/>
                <a:cs typeface="Verdana"/>
              </a:rPr>
              <a:t>WEEK(SALES_DATE)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45" dirty="0">
                <a:latin typeface="Verdana"/>
                <a:cs typeface="Verdana"/>
              </a:rPr>
              <a:t>=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13</a:t>
            </a:r>
            <a:endParaRPr sz="1600">
              <a:latin typeface="Verdana"/>
              <a:cs typeface="Verdana"/>
            </a:endParaRPr>
          </a:p>
          <a:p>
            <a:pPr marL="91440" marR="153035" indent="11239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GROUP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BY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E23C6E"/>
                </a:solidFill>
                <a:latin typeface="Tahoma"/>
                <a:cs typeface="Tahoma"/>
              </a:rPr>
              <a:t>CUBE</a:t>
            </a:r>
            <a:r>
              <a:rPr sz="1600" b="1" spc="-20" dirty="0">
                <a:solidFill>
                  <a:srgbClr val="E23C6E"/>
                </a:solidFill>
                <a:latin typeface="Tahoma"/>
                <a:cs typeface="Tahoma"/>
              </a:rPr>
              <a:t> </a:t>
            </a:r>
            <a:r>
              <a:rPr sz="1600" spc="-145" dirty="0">
                <a:latin typeface="Verdana"/>
                <a:cs typeface="Verdana"/>
              </a:rPr>
              <a:t>(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WEEK(SALES_DATE), </a:t>
            </a:r>
            <a:r>
              <a:rPr sz="1600" spc="-120" dirty="0">
                <a:latin typeface="Verdana"/>
                <a:cs typeface="Verdana"/>
              </a:rPr>
              <a:t>DAYOFWEEK(SALES_DATE),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SALES_PERSON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) </a:t>
            </a:r>
            <a:r>
              <a:rPr sz="1600" spc="-85" dirty="0">
                <a:latin typeface="Verdana"/>
                <a:cs typeface="Verdana"/>
              </a:rPr>
              <a:t>ORDER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BY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WEEK,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DAY_WEEK, </a:t>
            </a:r>
            <a:r>
              <a:rPr sz="1600" spc="-55" dirty="0">
                <a:latin typeface="Verdana"/>
                <a:cs typeface="Verdana"/>
              </a:rPr>
              <a:t>SALES_PERSON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8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024915"/>
            <a:ext cx="7527290" cy="348615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Star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schema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data-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modeling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technique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Maps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multidimensional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into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relational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6870" algn="l"/>
              </a:tabLst>
            </a:pPr>
            <a:r>
              <a:rPr sz="1600" spc="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Star</a:t>
            </a:r>
            <a:r>
              <a:rPr sz="20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schema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/>
                <a:cs typeface="Verdana"/>
              </a:rPr>
              <a:t>has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four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components: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Facts,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dimensions,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attributes,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attribute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hierarchies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still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0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9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SQL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commands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will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warehouse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8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Extension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GROUP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clause,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i.e.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ROLLUP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CUBE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aggregate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rows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fact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table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54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Decision</a:t>
            </a:r>
            <a:r>
              <a:rPr spc="-170" dirty="0"/>
              <a:t> </a:t>
            </a:r>
            <a:r>
              <a:rPr spc="-120" dirty="0"/>
              <a:t>Support</a:t>
            </a:r>
            <a:r>
              <a:rPr spc="-140" dirty="0"/>
              <a:t> </a:t>
            </a:r>
            <a:r>
              <a:rPr spc="-20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644" y="2177189"/>
            <a:ext cx="7576184" cy="222059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275" dirty="0">
                <a:solidFill>
                  <a:srgbClr val="404040"/>
                </a:solidFill>
                <a:latin typeface="Verdana"/>
                <a:cs typeface="Verdana"/>
              </a:rPr>
              <a:t>DSS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consists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of:</a:t>
            </a:r>
            <a:endParaRPr sz="2000" dirty="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0"/>
              </a:spcBef>
              <a:tabLst>
                <a:tab pos="2308225" algn="l"/>
              </a:tabLst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145" dirty="0">
                <a:solidFill>
                  <a:srgbClr val="B31166"/>
                </a:solidFill>
                <a:latin typeface="Verdana"/>
                <a:cs typeface="Verdana"/>
              </a:rPr>
              <a:t>Business</a:t>
            </a:r>
            <a:r>
              <a:rPr sz="1800" spc="-13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B31166"/>
                </a:solidFill>
                <a:latin typeface="Verdana"/>
                <a:cs typeface="Verdana"/>
              </a:rPr>
              <a:t>data</a:t>
            </a:r>
            <a:r>
              <a:rPr sz="1800" dirty="0">
                <a:solidFill>
                  <a:srgbClr val="B31166"/>
                </a:solidFill>
                <a:latin typeface="Verdana"/>
                <a:cs typeface="Verdana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extracted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operational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endParaRPr sz="1800" dirty="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90" dirty="0">
                <a:solidFill>
                  <a:srgbClr val="B31166"/>
                </a:solidFill>
                <a:latin typeface="Verdana"/>
                <a:cs typeface="Verdana"/>
              </a:rPr>
              <a:t>External</a:t>
            </a:r>
            <a:r>
              <a:rPr sz="1800" spc="-7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B31166"/>
                </a:solidFill>
                <a:latin typeface="Verdana"/>
                <a:cs typeface="Verdana"/>
              </a:rPr>
              <a:t>data</a:t>
            </a:r>
            <a:r>
              <a:rPr sz="1800" spc="-4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cannot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found</a:t>
            </a:r>
            <a:r>
              <a:rPr sz="1800" spc="4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within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(e.g.</a:t>
            </a:r>
            <a:endParaRPr sz="1800" dirty="0">
              <a:latin typeface="Verdana"/>
              <a:cs typeface="Verdana"/>
            </a:endParaRPr>
          </a:p>
          <a:p>
            <a:pPr marL="697865">
              <a:lnSpc>
                <a:spcPct val="100000"/>
              </a:lnSpc>
            </a:pP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stock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price,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market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information)</a:t>
            </a:r>
            <a:endParaRPr sz="1800" dirty="0">
              <a:latin typeface="Verdana"/>
              <a:cs typeface="Verdana"/>
            </a:endParaRPr>
          </a:p>
          <a:p>
            <a:pPr marL="697865" marR="668020" indent="-283845">
              <a:lnSpc>
                <a:spcPct val="100000"/>
              </a:lnSpc>
              <a:spcBef>
                <a:spcPts val="98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145" dirty="0">
                <a:solidFill>
                  <a:srgbClr val="B31166"/>
                </a:solidFill>
                <a:latin typeface="Verdana"/>
                <a:cs typeface="Verdana"/>
              </a:rPr>
              <a:t>Business</a:t>
            </a:r>
            <a:r>
              <a:rPr sz="1800" spc="-13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B31166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B31166"/>
                </a:solidFill>
                <a:latin typeface="Verdana"/>
                <a:cs typeface="Verdana"/>
              </a:rPr>
              <a:t>data</a:t>
            </a:r>
            <a:r>
              <a:rPr sz="1800" spc="-70" dirty="0">
                <a:solidFill>
                  <a:srgbClr val="B31166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projection</a:t>
            </a:r>
            <a:r>
              <a:rPr sz="1800" spc="-1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(e.g.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linear programming</a:t>
            </a:r>
            <a:r>
              <a:rPr lang="en-US" sz="1800" spc="-10" dirty="0">
                <a:solidFill>
                  <a:srgbClr val="404040"/>
                </a:solidFill>
                <a:latin typeface="Verdana"/>
                <a:cs typeface="Verdana"/>
              </a:rPr>
              <a:t>, time series, logistic </a:t>
            </a:r>
            <a:r>
              <a:rPr lang="en-US" sz="1800" spc="-10" dirty="0" err="1">
                <a:solidFill>
                  <a:srgbClr val="404040"/>
                </a:solidFill>
                <a:latin typeface="Verdana"/>
                <a:cs typeface="Verdana"/>
              </a:rPr>
              <a:t>regression,etc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Decision</a:t>
            </a:r>
            <a:r>
              <a:rPr spc="-170" dirty="0"/>
              <a:t> </a:t>
            </a:r>
            <a:r>
              <a:rPr spc="-120" dirty="0"/>
              <a:t>Support</a:t>
            </a:r>
            <a:r>
              <a:rPr spc="-140" dirty="0"/>
              <a:t> </a:t>
            </a:r>
            <a:r>
              <a:rPr spc="-20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24633"/>
            <a:ext cx="8229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3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Operational</a:t>
            </a:r>
            <a:r>
              <a:rPr spc="-155" dirty="0"/>
              <a:t> </a:t>
            </a:r>
            <a:r>
              <a:rPr dirty="0"/>
              <a:t>Data</a:t>
            </a:r>
            <a:r>
              <a:rPr spc="-160" dirty="0"/>
              <a:t> </a:t>
            </a:r>
            <a:r>
              <a:rPr spc="-10" dirty="0"/>
              <a:t>to</a:t>
            </a:r>
            <a:r>
              <a:rPr spc="-170" dirty="0"/>
              <a:t> </a:t>
            </a:r>
            <a:r>
              <a:rPr spc="-440" dirty="0"/>
              <a:t>DSS</a:t>
            </a:r>
            <a:r>
              <a:rPr spc="-1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91" y="2057398"/>
            <a:ext cx="83820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81" y="1016888"/>
            <a:ext cx="44653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150" dirty="0"/>
              <a:t> </a:t>
            </a:r>
            <a:r>
              <a:rPr spc="-50" dirty="0"/>
              <a:t>Warehouse</a:t>
            </a:r>
            <a:r>
              <a:rPr spc="-85" dirty="0"/>
              <a:t> </a:t>
            </a:r>
            <a:r>
              <a:rPr spc="-155" dirty="0"/>
              <a:t>(DW)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2316937"/>
            <a:ext cx="7310120" cy="340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2613025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85" dirty="0">
                <a:solidFill>
                  <a:srgbClr val="B31166"/>
                </a:solidFill>
                <a:latin typeface="Verdana"/>
                <a:cs typeface="Verdana"/>
              </a:rPr>
              <a:t>Subject-</a:t>
            </a:r>
            <a:r>
              <a:rPr sz="2000" spc="-10" dirty="0">
                <a:solidFill>
                  <a:srgbClr val="B31166"/>
                </a:solidFill>
                <a:latin typeface="Verdana"/>
                <a:cs typeface="Verdana"/>
              </a:rPr>
              <a:t>oriented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	</a:t>
            </a:r>
            <a:r>
              <a:rPr sz="2000" spc="-35" dirty="0">
                <a:solidFill>
                  <a:srgbClr val="B31166"/>
                </a:solidFill>
                <a:latin typeface="Verdana"/>
                <a:cs typeface="Verdana"/>
              </a:rPr>
              <a:t>integrated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B31166"/>
                </a:solidFill>
                <a:latin typeface="Verdana"/>
                <a:cs typeface="Verdana"/>
              </a:rPr>
              <a:t>time-</a:t>
            </a:r>
            <a:r>
              <a:rPr sz="2000" spc="-70" dirty="0">
                <a:solidFill>
                  <a:srgbClr val="B31166"/>
                </a:solidFill>
                <a:latin typeface="Verdana"/>
                <a:cs typeface="Verdana"/>
              </a:rPr>
              <a:t>variant</a:t>
            </a:r>
            <a:r>
              <a:rPr sz="2000" spc="-70" dirty="0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B31166"/>
                </a:solidFill>
                <a:latin typeface="Verdana"/>
                <a:cs typeface="Verdana"/>
              </a:rPr>
              <a:t>nonvolatile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database</a:t>
            </a:r>
            <a:r>
              <a:rPr sz="20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provides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/>
                <a:cs typeface="Verdana"/>
              </a:rPr>
              <a:t>making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business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intelligence.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spc="7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B31166"/>
                </a:solidFill>
                <a:latin typeface="Lucida Sans Unicode"/>
                <a:cs typeface="Lucida Sans Unicode"/>
              </a:rPr>
              <a:t>	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Some 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rules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20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5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DW:</a:t>
            </a:r>
            <a:endParaRPr sz="20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9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3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operation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A924A4"/>
                </a:solidFill>
                <a:latin typeface="Tahoma"/>
                <a:cs typeface="Tahoma"/>
              </a:rPr>
              <a:t>separated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2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ahoma"/>
                <a:cs typeface="Tahoma"/>
              </a:rPr>
              <a:t>integrated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2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ahoma"/>
                <a:cs typeface="Tahoma"/>
              </a:rPr>
              <a:t>contains </a:t>
            </a:r>
            <a:r>
              <a:rPr sz="1800" b="1" dirty="0">
                <a:solidFill>
                  <a:srgbClr val="00AF50"/>
                </a:solidFill>
                <a:latin typeface="Tahoma"/>
                <a:cs typeface="Tahoma"/>
              </a:rPr>
              <a:t>read</a:t>
            </a:r>
            <a:r>
              <a:rPr sz="1800" b="1" spc="-6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Tahoma"/>
                <a:cs typeface="Tahoma"/>
              </a:rPr>
              <a:t>only</a:t>
            </a:r>
            <a:r>
              <a:rPr sz="1800" b="1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00AF50"/>
                </a:solidFill>
                <a:latin typeface="Tahoma"/>
                <a:cs typeface="Tahoma"/>
              </a:rPr>
              <a:t>data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online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updates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allowed.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85"/>
              </a:spcBef>
            </a:pPr>
            <a:r>
              <a:rPr sz="1450" spc="114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450" spc="2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DW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contains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6FC0"/>
                </a:solidFill>
                <a:latin typeface="Tahoma"/>
                <a:cs typeface="Tahoma"/>
              </a:rPr>
              <a:t>historical</a:t>
            </a:r>
            <a:r>
              <a:rPr sz="18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data</a:t>
            </a:r>
            <a:r>
              <a:rPr sz="1800" b="1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6FC0"/>
                </a:solidFill>
                <a:latin typeface="Tahoma"/>
                <a:cs typeface="Tahoma"/>
              </a:rPr>
              <a:t>of</a:t>
            </a:r>
            <a:r>
              <a:rPr sz="1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105" dirty="0">
                <a:solidFill>
                  <a:srgbClr val="006FC0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006FC0"/>
                </a:solidFill>
                <a:latin typeface="Tahoma"/>
                <a:cs typeface="Tahoma"/>
              </a:rPr>
              <a:t> long</a:t>
            </a:r>
            <a:r>
              <a:rPr sz="1800" b="1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006FC0"/>
                </a:solidFill>
                <a:latin typeface="Tahoma"/>
                <a:cs typeface="Tahoma"/>
              </a:rPr>
              <a:t>time</a:t>
            </a:r>
            <a:r>
              <a:rPr sz="1800" b="1" spc="-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Tahoma"/>
                <a:cs typeface="Tahoma"/>
              </a:rPr>
              <a:t>period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5603" y="-12"/>
            <a:ext cx="685800" cy="1099820"/>
          </a:xfrm>
          <a:prstGeom prst="rect">
            <a:avLst/>
          </a:prstGeom>
          <a:solidFill>
            <a:srgbClr val="B31166"/>
          </a:solidFill>
        </p:spPr>
        <p:txBody>
          <a:bodyPr vert="horz" wrap="square" lIns="0" tIns="173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1979</Words>
  <Application>Microsoft Office PowerPoint</Application>
  <PresentationFormat>On-screen Show (4:3)</PresentationFormat>
  <Paragraphs>412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 MT</vt:lpstr>
      <vt:lpstr>Aptos</vt:lpstr>
      <vt:lpstr>Arial</vt:lpstr>
      <vt:lpstr>Lucida Sans Unicode</vt:lpstr>
      <vt:lpstr>Tahoma</vt:lpstr>
      <vt:lpstr>Times New Roman</vt:lpstr>
      <vt:lpstr>Verdana</vt:lpstr>
      <vt:lpstr>Wingdings</vt:lpstr>
      <vt:lpstr>Office Theme</vt:lpstr>
      <vt:lpstr>Data Warehouse 1</vt:lpstr>
      <vt:lpstr>Outline</vt:lpstr>
      <vt:lpstr>The Need for Data Analysis</vt:lpstr>
      <vt:lpstr>The Need for Data Analysis</vt:lpstr>
      <vt:lpstr>Decision Support System</vt:lpstr>
      <vt:lpstr>Decision Support System</vt:lpstr>
      <vt:lpstr>Decision Support System</vt:lpstr>
      <vt:lpstr>Operational Data to DSS Data</vt:lpstr>
      <vt:lpstr>Data Warehouse (DW)</vt:lpstr>
      <vt:lpstr>Creating Data Warehouse</vt:lpstr>
      <vt:lpstr>Data Characteristic</vt:lpstr>
      <vt:lpstr>Data Warehouse (cont.)</vt:lpstr>
      <vt:lpstr>Data Mart</vt:lpstr>
      <vt:lpstr>Online Analytical Processing</vt:lpstr>
      <vt:lpstr>Online Analytical Processing</vt:lpstr>
      <vt:lpstr>Operational View</vt:lpstr>
      <vt:lpstr>Multidimensional View</vt:lpstr>
      <vt:lpstr>OLAP Architecture</vt:lpstr>
      <vt:lpstr>OLAP Architecture 1</vt:lpstr>
      <vt:lpstr>OLAP Architecture 2</vt:lpstr>
      <vt:lpstr>OLAP Architecture 3</vt:lpstr>
      <vt:lpstr>Relational OLAP (ROLAP)</vt:lpstr>
      <vt:lpstr>Multidimensional OLAP (MOLAP)</vt:lpstr>
      <vt:lpstr>ROLAP vs MOLAP</vt:lpstr>
      <vt:lpstr>Star Schema</vt:lpstr>
      <vt:lpstr>Star Schema</vt:lpstr>
      <vt:lpstr>Star Schema</vt:lpstr>
      <vt:lpstr>Star Schema</vt:lpstr>
      <vt:lpstr>Star Schema</vt:lpstr>
      <vt:lpstr>Star Schema Components</vt:lpstr>
      <vt:lpstr>Facts and Dimensions</vt:lpstr>
      <vt:lpstr>Attributes</vt:lpstr>
      <vt:lpstr>Attributes hierarchy</vt:lpstr>
      <vt:lpstr>Attributes hierarchy</vt:lpstr>
      <vt:lpstr>Example of Fact Table</vt:lpstr>
      <vt:lpstr>Define the Fact Table</vt:lpstr>
      <vt:lpstr>Define the Dimension(s)</vt:lpstr>
      <vt:lpstr>Sketch out the Star Schema</vt:lpstr>
      <vt:lpstr>Identify and Define the Attributes for Dimensions</vt:lpstr>
      <vt:lpstr>Identify and Define the Attributes for Fact Table</vt:lpstr>
      <vt:lpstr>Set the Attribute Hierarchy for Dimensions (if any)</vt:lpstr>
      <vt:lpstr>Size of Fact Table</vt:lpstr>
      <vt:lpstr>Storage for Fact Table</vt:lpstr>
      <vt:lpstr>Storage for Fact Table – Example</vt:lpstr>
      <vt:lpstr>Performance-Improving Techniques for the Star Schema</vt:lpstr>
      <vt:lpstr>Normalize Dimension Table</vt:lpstr>
      <vt:lpstr>Multiple Fact Table</vt:lpstr>
      <vt:lpstr>Implementation Road Map</vt:lpstr>
      <vt:lpstr>SQL Extension for OLAP</vt:lpstr>
      <vt:lpstr>Snowflake Schema</vt:lpstr>
      <vt:lpstr>GROUP BY: ROLLUP vs CUBE</vt:lpstr>
      <vt:lpstr>GROUP BY – ROLL UP</vt:lpstr>
      <vt:lpstr>GROUP BY – CUBE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</dc:creator>
  <cp:lastModifiedBy>Haw Su Cheng</cp:lastModifiedBy>
  <cp:revision>2</cp:revision>
  <dcterms:created xsi:type="dcterms:W3CDTF">2025-03-24T04:05:17Z</dcterms:created>
  <dcterms:modified xsi:type="dcterms:W3CDTF">2025-03-24T05:50:10Z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2025-03-24T00:00:00Z</vt:filetime>
  </property>
  <property fmtid="{D5CDD505-2E9C-101B-9397-08002B2CF9AE}" pid="5" name="Producer">
    <vt:lpwstr>Microsoft® PowerPoint® 2010</vt:lpwstr>
  </property>
</Properties>
</file>