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408" r:id="rId3"/>
    <p:sldId id="369" r:id="rId4"/>
    <p:sldId id="342" r:id="rId5"/>
    <p:sldId id="371" r:id="rId6"/>
    <p:sldId id="352" r:id="rId7"/>
    <p:sldId id="380" r:id="rId8"/>
    <p:sldId id="378" r:id="rId9"/>
    <p:sldId id="381" r:id="rId10"/>
    <p:sldId id="374" r:id="rId11"/>
    <p:sldId id="376" r:id="rId12"/>
    <p:sldId id="375" r:id="rId13"/>
    <p:sldId id="400" r:id="rId14"/>
    <p:sldId id="387" r:id="rId15"/>
    <p:sldId id="388" r:id="rId16"/>
    <p:sldId id="390" r:id="rId17"/>
    <p:sldId id="391" r:id="rId18"/>
    <p:sldId id="394" r:id="rId19"/>
    <p:sldId id="395" r:id="rId20"/>
    <p:sldId id="396" r:id="rId21"/>
    <p:sldId id="397" r:id="rId22"/>
    <p:sldId id="373" r:id="rId23"/>
    <p:sldId id="398" r:id="rId24"/>
    <p:sldId id="412" r:id="rId25"/>
    <p:sldId id="411" r:id="rId26"/>
    <p:sldId id="413" r:id="rId27"/>
    <p:sldId id="399" r:id="rId28"/>
    <p:sldId id="410" r:id="rId29"/>
    <p:sldId id="402" r:id="rId30"/>
    <p:sldId id="401" r:id="rId31"/>
    <p:sldId id="403" r:id="rId32"/>
    <p:sldId id="404" r:id="rId33"/>
    <p:sldId id="406" r:id="rId34"/>
    <p:sldId id="407" r:id="rId35"/>
    <p:sldId id="4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EB2"/>
    <a:srgbClr val="05D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86398" autoAdjust="0"/>
  </p:normalViewPr>
  <p:slideViewPr>
    <p:cSldViewPr>
      <p:cViewPr varScale="1">
        <p:scale>
          <a:sx n="59" d="100"/>
          <a:sy n="59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4953C-0AA0-48E4-AFC5-ACF1A54DD59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B228-753A-4CA2-A0FD-5F199B12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physical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Behavior! Distinguish from</a:t>
            </a:r>
            <a:r>
              <a:rPr lang="en-US" baseline="0"/>
              <a:t> rel. Only way to access.</a:t>
            </a:r>
          </a:p>
          <a:p>
            <a:pPr rt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 never changed.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3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503EB-4B5A-4755-8BF5-E68E466DD60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TIS3351 Advanced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E0F2-802C-4793-B970-BAD200FE7677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3C9D-4776-403E-A563-50F0C94C52D8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3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B7B0-1E79-4D90-8AC1-2CAAD19A932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91D9-310A-41F3-A9FD-4B32C81E6797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BCF7-2F6B-4032-848E-A8593E402F01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2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D529-6010-4566-9107-39BB445E3AF6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3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33DB1EA-3E4A-4A7C-9BC3-82E7D79886B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7B9B-C9A6-4041-8F9B-6418460E579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4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85E1-F237-4F92-ACA0-2D7F898672DB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40A4-EBF6-46D7-B54F-FEA07391149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99B2-90B0-4FE1-AB88-BD91CF1A6F68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9C0-B25A-46E1-A5D1-357CBA1E8979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09D0-DE96-4ABC-B1F1-39AC19B02AD8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1A7-B944-49A5-BBEF-7DECD16CE02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6569-1FF3-49A0-8424-D3DC67BCAD7B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9FD8-8F13-4E89-98CF-C7297BC192CD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EE74E2C-CEB4-45A9-9384-968C9C7E63FD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TIS3351 Advanced 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Oriented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Hierarchies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414722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65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6430"/>
            <a:ext cx="52578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4" y="4187780"/>
            <a:ext cx="41243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1401306" y="4029074"/>
            <a:ext cx="0" cy="352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1371600" y="4381500"/>
            <a:ext cx="297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936524" cy="3886200"/>
          </a:xfrm>
        </p:spPr>
        <p:txBody>
          <a:bodyPr/>
          <a:lstStyle/>
          <a:p>
            <a:r>
              <a:rPr lang="en-US" sz="2400" dirty="0"/>
              <a:t>Ability of object to inherit the data structure and behavior of classes above it</a:t>
            </a:r>
          </a:p>
          <a:p>
            <a:r>
              <a:rPr lang="en-US" sz="2400" dirty="0"/>
              <a:t>Single inheritance – Class has one immediate superclass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4" y="3962400"/>
            <a:ext cx="7696200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3215-AC44-4F80-85A3-5ADBEFC22A04}" type="datetime1">
              <a:rPr lang="en-US" smtClean="0"/>
              <a:t>4/6/2025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</p:spTree>
    <p:extLst>
      <p:ext uri="{BB962C8B-B14F-4D97-AF65-F5344CB8AC3E}">
        <p14:creationId xmlns:p14="http://schemas.microsoft.com/office/powerpoint/2010/main" val="21342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 Space Representation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38" y="1659617"/>
            <a:ext cx="6858000" cy="463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526F-157B-4146-A730-C250E7C3D8F2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</p:spTree>
    <p:extLst>
      <p:ext uri="{BB962C8B-B14F-4D97-AF65-F5344CB8AC3E}">
        <p14:creationId xmlns:p14="http://schemas.microsoft.com/office/powerpoint/2010/main" val="126096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Method Overiding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6447642" cy="3733800"/>
          </a:xfrm>
        </p:spPr>
        <p:txBody>
          <a:bodyPr/>
          <a:lstStyle/>
          <a:p>
            <a:r>
              <a:rPr lang="en-US" sz="2400" dirty="0"/>
              <a:t>Method redefined at subclass 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4" y="3048000"/>
            <a:ext cx="8077200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50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 Overriding –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 e = new Employee();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e.getBonus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6858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Font typeface="Wingdings 2" pitchFamily="18" charset="2"/>
              <a:buNone/>
            </a:pP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Pilot p = new Pilot();</a:t>
            </a:r>
          </a:p>
          <a:p>
            <a:pPr marL="6858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p.getBonus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Font typeface="Wingdings 2" pitchFamily="18" charset="2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219200"/>
            <a:ext cx="6248400" cy="455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0"/>
            <a:ext cx="3505200" cy="602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897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zh-CN" dirty="0"/>
              <a:t>Inter-objects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86000"/>
            <a:ext cx="7517618" cy="4038600"/>
          </a:xfrm>
        </p:spPr>
        <p:txBody>
          <a:bodyPr/>
          <a:lstStyle/>
          <a:p>
            <a:r>
              <a:rPr lang="en-US" sz="2400" dirty="0"/>
              <a:t>Object’s attribute references another object</a:t>
            </a:r>
          </a:p>
          <a:p>
            <a:r>
              <a:rPr lang="en-US" sz="2400" dirty="0"/>
              <a:t>Relationship representation in OO Model</a:t>
            </a:r>
          </a:p>
          <a:p>
            <a:pPr lvl="1"/>
            <a:r>
              <a:rPr lang="en-US" sz="2000" dirty="0"/>
              <a:t>Related classes enclosed in boxes </a:t>
            </a:r>
          </a:p>
          <a:p>
            <a:pPr lvl="1"/>
            <a:r>
              <a:rPr lang="en-US" sz="2000" dirty="0"/>
              <a:t>Double line on right side indicates mandatory</a:t>
            </a:r>
          </a:p>
          <a:p>
            <a:pPr lvl="1"/>
            <a:r>
              <a:rPr lang="en-US" sz="2000" dirty="0"/>
              <a:t>Connectivity indicated by labeling each box – 1:M , M:N with an intersection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zh-CN"/>
              <a:t>1:M connectivity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8" y="2133093"/>
            <a:ext cx="5616504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71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zh-CN"/>
              <a:t>1:M connectivity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9596"/>
            <a:ext cx="50292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0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zh-CN"/>
              <a:t>M:N connectivity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392826"/>
            <a:ext cx="69342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771106" y="5226742"/>
            <a:ext cx="533400" cy="609600"/>
          </a:xfrm>
          <a:prstGeom prst="ellipse">
            <a:avLst/>
          </a:prstGeom>
          <a:noFill/>
          <a:ln w="127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GB" altLang="en-US" sz="2000" b="1">
              <a:solidFill>
                <a:srgbClr val="D60093"/>
              </a:solidFill>
              <a:latin typeface="Times New Roman" pitchFamily="18" charset="0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489371" y="4617142"/>
            <a:ext cx="533400" cy="609600"/>
          </a:xfrm>
          <a:prstGeom prst="ellipse">
            <a:avLst/>
          </a:prstGeom>
          <a:noFill/>
          <a:ln w="127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endParaRPr lang="en-GB" altLang="en-US" sz="2000" b="1">
              <a:solidFill>
                <a:srgbClr val="D6009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Outline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441418" cy="4191000"/>
          </a:xfrm>
        </p:spPr>
        <p:txBody>
          <a:bodyPr/>
          <a:lstStyle/>
          <a:p>
            <a:r>
              <a:rPr lang="en-US" sz="2000" dirty="0"/>
              <a:t>Object Concept</a:t>
            </a:r>
          </a:p>
          <a:p>
            <a:r>
              <a:rPr lang="en-US" sz="2000" dirty="0"/>
              <a:t>Type Construct</a:t>
            </a:r>
          </a:p>
          <a:p>
            <a:r>
              <a:rPr lang="en-US" sz="2000" dirty="0"/>
              <a:t>Class Hierarchies</a:t>
            </a:r>
          </a:p>
          <a:p>
            <a:r>
              <a:rPr lang="en-US" sz="2000" dirty="0"/>
              <a:t>Inheritance</a:t>
            </a:r>
          </a:p>
          <a:p>
            <a:r>
              <a:rPr lang="en-US" sz="2000" dirty="0"/>
              <a:t>Method Overriding</a:t>
            </a:r>
          </a:p>
          <a:p>
            <a:r>
              <a:rPr lang="en-US" sz="2000" dirty="0"/>
              <a:t>Object-Relational Database</a:t>
            </a:r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8484"/>
            <a:ext cx="6343672" cy="709865"/>
          </a:xfrm>
        </p:spPr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Detailed representation with properties for </a:t>
            </a:r>
            <a:r>
              <a:rPr lang="en-US" altLang="zh-CN" dirty="0"/>
              <a:t>M:N connectivity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812" y="2133600"/>
            <a:ext cx="4512388" cy="441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8EC8322-2EC7-50CB-1D5C-B729E29945B3}"/>
              </a:ext>
            </a:extLst>
          </p:cNvPr>
          <p:cNvSpPr/>
          <p:nvPr/>
        </p:nvSpPr>
        <p:spPr>
          <a:xfrm>
            <a:off x="1695169" y="4410670"/>
            <a:ext cx="533400" cy="994820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0F1F97-9EA6-738E-64DC-79C34037038D}"/>
              </a:ext>
            </a:extLst>
          </p:cNvPr>
          <p:cNvSpPr/>
          <p:nvPr/>
        </p:nvSpPr>
        <p:spPr>
          <a:xfrm rot="10800000">
            <a:off x="7078458" y="5317671"/>
            <a:ext cx="533400" cy="994820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CA78D-2B68-2B57-2FE5-66A614B1834D}"/>
              </a:ext>
            </a:extLst>
          </p:cNvPr>
          <p:cNvSpPr txBox="1"/>
          <p:nvPr/>
        </p:nvSpPr>
        <p:spPr>
          <a:xfrm>
            <a:off x="307285" y="4584914"/>
            <a:ext cx="15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properties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BAE13-C7A5-6C72-339E-BEF9C4F34D85}"/>
              </a:ext>
            </a:extLst>
          </p:cNvPr>
          <p:cNvSpPr txBox="1"/>
          <p:nvPr/>
        </p:nvSpPr>
        <p:spPr>
          <a:xfrm>
            <a:off x="7611858" y="5405491"/>
            <a:ext cx="15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properties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568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zh-CN"/>
              <a:t>M:N connectivity with intersection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4" y="2362200"/>
            <a:ext cx="79248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A3440EC-E5D8-B503-5586-7D40DD5864B6}"/>
              </a:ext>
            </a:extLst>
          </p:cNvPr>
          <p:cNvGrpSpPr/>
          <p:nvPr/>
        </p:nvGrpSpPr>
        <p:grpSpPr>
          <a:xfrm>
            <a:off x="2573696" y="2209800"/>
            <a:ext cx="3996607" cy="4491468"/>
            <a:chOff x="2573696" y="2209800"/>
            <a:chExt cx="3996607" cy="44914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6A4E461-A814-9450-80C1-505B29A4D161}"/>
                </a:ext>
              </a:extLst>
            </p:cNvPr>
            <p:cNvSpPr/>
            <p:nvPr/>
          </p:nvSpPr>
          <p:spPr>
            <a:xfrm>
              <a:off x="3200400" y="2209800"/>
              <a:ext cx="2743200" cy="403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4A7D00-484D-5AE5-11F2-A96F4CD3EDE2}"/>
                </a:ext>
              </a:extLst>
            </p:cNvPr>
            <p:cNvSpPr txBox="1"/>
            <p:nvPr/>
          </p:nvSpPr>
          <p:spPr>
            <a:xfrm>
              <a:off x="2573696" y="6331936"/>
              <a:ext cx="399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Similar concept of </a:t>
              </a:r>
              <a:r>
                <a:rPr lang="en-US" dirty="0" err="1"/>
                <a:t>omposite</a:t>
              </a:r>
              <a:r>
                <a:rPr lang="en-US" dirty="0"/>
                <a:t> entity</a:t>
              </a:r>
              <a:endParaRPr lang="en-MY" dirty="0"/>
            </a:p>
          </p:txBody>
        </p:sp>
      </p:grpSp>
    </p:spTree>
    <p:extLst>
      <p:ext uri="{BB962C8B-B14F-4D97-AF65-F5344CB8AC3E}">
        <p14:creationId xmlns:p14="http://schemas.microsoft.com/office/powerpoint/2010/main" val="64097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59" y="2286000"/>
            <a:ext cx="6096000" cy="386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91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g11-3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895600"/>
            <a:ext cx="5898043" cy="3365836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Data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also object CUSTOMER and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Object Types – Example (cont.)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4" descr="as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01296"/>
            <a:ext cx="5715000" cy="48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00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Object Types – Example (cont.)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09800"/>
            <a:ext cx="6164304" cy="44831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–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10" descr="fig20_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32" y="1636963"/>
            <a:ext cx="5017168" cy="51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55952" y="1636963"/>
            <a:ext cx="711648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OO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060418" cy="3530600"/>
          </a:xfrm>
        </p:spPr>
        <p:txBody>
          <a:bodyPr/>
          <a:lstStyle/>
          <a:p>
            <a:r>
              <a:rPr lang="en-US" altLang="zh-CN" sz="2000" dirty="0"/>
              <a:t>More semantic information</a:t>
            </a:r>
          </a:p>
          <a:p>
            <a:r>
              <a:rPr lang="en-US" altLang="zh-CN" sz="2000" dirty="0"/>
              <a:t>Support for complex objects</a:t>
            </a:r>
          </a:p>
          <a:p>
            <a:r>
              <a:rPr lang="en-US" altLang="zh-CN" sz="2000" dirty="0"/>
              <a:t>Extensibility of data types</a:t>
            </a:r>
          </a:p>
          <a:p>
            <a:r>
              <a:rPr lang="en-US" altLang="zh-CN" sz="2000" dirty="0"/>
              <a:t>Reusability</a:t>
            </a:r>
          </a:p>
          <a:p>
            <a:r>
              <a:rPr lang="en-US" altLang="zh-CN" sz="2000" dirty="0"/>
              <a:t>Inheritance speeds development and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OODB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010400" cy="3962400"/>
          </a:xfrm>
        </p:spPr>
        <p:txBody>
          <a:bodyPr>
            <a:normAutofit/>
          </a:bodyPr>
          <a:lstStyle/>
          <a:p>
            <a:r>
              <a:rPr lang="en-MY" sz="2400" dirty="0" err="1"/>
              <a:t>InterSystems</a:t>
            </a:r>
            <a:r>
              <a:rPr lang="en-MY" sz="2400" dirty="0"/>
              <a:t> </a:t>
            </a:r>
            <a:r>
              <a:rPr lang="en-MY" sz="2400" dirty="0" err="1"/>
              <a:t>Caché</a:t>
            </a:r>
            <a:r>
              <a:rPr lang="en-MY" sz="2400" baseline="30000" dirty="0"/>
              <a:t>®</a:t>
            </a:r>
            <a:r>
              <a:rPr lang="en-MY" sz="2400" dirty="0"/>
              <a:t> </a:t>
            </a:r>
          </a:p>
          <a:p>
            <a:r>
              <a:rPr lang="en-MY" sz="2400" dirty="0"/>
              <a:t>Versant</a:t>
            </a:r>
          </a:p>
          <a:p>
            <a:r>
              <a:rPr lang="en-MY" sz="2400" dirty="0"/>
              <a:t>Objectivity</a:t>
            </a:r>
          </a:p>
          <a:p>
            <a:r>
              <a:rPr lang="en-MY" sz="2400" dirty="0" err="1"/>
              <a:t>ObjectStore</a:t>
            </a:r>
            <a:endParaRPr lang="en-MY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6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590800"/>
            <a:ext cx="7670018" cy="34290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Support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database model</a:t>
            </a:r>
            <a:r>
              <a:rPr lang="en-US" altLang="zh-CN" sz="2400" dirty="0"/>
              <a:t>: objects, classes and inheritance in database schemas and in query language.</a:t>
            </a:r>
          </a:p>
          <a:p>
            <a:r>
              <a:rPr lang="en-US" altLang="zh-CN" sz="2400" dirty="0"/>
              <a:t>User-defined structured types and other object-oriented features such as inheritance, methods, object identifiers, navigation by reference, and dynamic dispatch of methods (polymorphism).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2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 Orientation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001000" cy="387629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Object orientation is a </a:t>
            </a:r>
            <a:r>
              <a:rPr lang="en-US" altLang="en-US" sz="2400" b="1" dirty="0">
                <a:solidFill>
                  <a:srgbClr val="160EB2"/>
                </a:solidFill>
              </a:rPr>
              <a:t>modeling and development methodology</a:t>
            </a:r>
            <a:r>
              <a:rPr lang="en-US" altLang="en-US" sz="2400" dirty="0"/>
              <a:t> based on object-oriented (OO) concepts.</a:t>
            </a:r>
          </a:p>
          <a:p>
            <a:r>
              <a:rPr lang="en-US" altLang="en-US" sz="2400" dirty="0"/>
              <a:t>A set of design and development principles based on conceptually autonomous computer structures known as </a:t>
            </a:r>
            <a:r>
              <a:rPr lang="en-US" altLang="en-US" sz="2400" b="1" dirty="0">
                <a:solidFill>
                  <a:srgbClr val="FF0000"/>
                </a:solidFill>
              </a:rPr>
              <a:t>objects</a:t>
            </a:r>
            <a:r>
              <a:rPr lang="en-US" altLang="en-US" sz="2400" dirty="0"/>
              <a:t>.</a:t>
            </a:r>
          </a:p>
          <a:p>
            <a:endParaRPr lang="en-US" alt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9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522A-1636-4F8D-97BB-C54D9F89375A}" type="datetime1">
              <a:rPr lang="en-US" smtClean="0"/>
              <a:pPr/>
              <a:t>4/6/2025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29" y="2711321"/>
            <a:ext cx="8162892" cy="262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9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489200"/>
            <a:ext cx="4122420" cy="421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person AS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(name varchar(20),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birthyear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varchar(40))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 DB2SQL;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employee UNDER person AS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(salary (8,2))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 DB2SQL;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0580" y="2489202"/>
            <a:ext cx="4122419" cy="40730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department AS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(ID INTEGER,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manager REF(employee),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Budget (10,2))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 DB2SQL;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ALTER TYPE employee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 ATTRIBUTE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REF(department)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endParaRPr lang="en-MY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5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12818" cy="407307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person_table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person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(REF IS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GENERATED,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WITH OPTIONS NOT NULL);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employee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UNDER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person_table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INHERIT SELECT PRIVILEGES;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dept_table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department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(REF IS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GENERATED,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manager WITH OPTIONS SCOPE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421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dept_table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ID, Budget)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(department('1'), 100, 50000);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employee_table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Birthyear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Address, Salary,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employee('6'), Jennifer T', 1990, '25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Cyberjaya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28000,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	ID=100)</a:t>
            </a:r>
          </a:p>
          <a:p>
            <a:pPr marL="3429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5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Relational Database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12818" cy="35306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Rich query capabilities</a:t>
            </a:r>
          </a:p>
          <a:p>
            <a:endParaRPr lang="en-US" altLang="zh-CN" sz="2400" dirty="0"/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P.* FROM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Person_table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OODBMS Disadvantage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438400"/>
            <a:ext cx="7212818" cy="38862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OODB market growing very slowly these days.</a:t>
            </a:r>
          </a:p>
          <a:p>
            <a:r>
              <a:rPr lang="en-US" altLang="en-US" sz="2400" dirty="0"/>
              <a:t>Complexity: Object databases are tightly coupled to object-oriented languages, making them harder to integrate with other systems.</a:t>
            </a:r>
          </a:p>
          <a:p>
            <a:r>
              <a:rPr lang="en-US" altLang="en-US" sz="2400" dirty="0"/>
              <a:t>Relational DBs dominate: SQL-based relational databases (like PostgreSQL, MySQL, Oracle) are standardized, mature, and extremely well-supported.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09800"/>
            <a:ext cx="7731124" cy="3810000"/>
          </a:xfrm>
        </p:spPr>
        <p:txBody>
          <a:bodyPr/>
          <a:lstStyle/>
          <a:p>
            <a:r>
              <a:rPr lang="en-US" sz="2000" dirty="0"/>
              <a:t>An object can be defined as an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abstract representation of a real-world entity </a:t>
            </a:r>
            <a:r>
              <a:rPr lang="en-US" sz="2000" dirty="0"/>
              <a:t>that has a </a:t>
            </a:r>
            <a:r>
              <a:rPr lang="en-US" sz="2000" b="1" dirty="0">
                <a:solidFill>
                  <a:srgbClr val="0070C0"/>
                </a:solidFill>
              </a:rPr>
              <a:t>unique identity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embedded properties</a:t>
            </a:r>
            <a:r>
              <a:rPr lang="en-US" sz="2000" dirty="0"/>
              <a:t>, and the </a:t>
            </a:r>
            <a:r>
              <a:rPr lang="en-US" sz="2000" b="1" dirty="0">
                <a:solidFill>
                  <a:srgbClr val="00B050"/>
                </a:solidFill>
              </a:rPr>
              <a:t>ability to interact </a:t>
            </a:r>
            <a:r>
              <a:rPr lang="en-US" sz="2000" dirty="0"/>
              <a:t>with other objects and act upon itself.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5787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EF4D-366C-4ABD-A548-FEB0D5E562E0}" type="datetime1">
              <a:rPr lang="en-US" smtClean="0"/>
              <a:t>4/6/2025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</p:spTree>
    <p:extLst>
      <p:ext uri="{BB962C8B-B14F-4D97-AF65-F5344CB8AC3E}">
        <p14:creationId xmlns:p14="http://schemas.microsoft.com/office/powerpoint/2010/main" val="41132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57400"/>
            <a:ext cx="7289018" cy="3962400"/>
          </a:xfrm>
        </p:spPr>
        <p:txBody>
          <a:bodyPr/>
          <a:lstStyle/>
          <a:p>
            <a:r>
              <a:rPr lang="en-US" sz="2000" dirty="0"/>
              <a:t>Object ID (OID) – 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Unique to object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Not a primary key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System generated</a:t>
            </a:r>
            <a:r>
              <a:rPr lang="en-US" sz="1800" dirty="0"/>
              <a:t>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Attributes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Called </a:t>
            </a:r>
            <a:r>
              <a:rPr lang="en-US" sz="2000" b="1" dirty="0">
                <a:solidFill>
                  <a:srgbClr val="FF0000"/>
                </a:solidFill>
              </a:rPr>
              <a:t>instance variables.</a:t>
            </a:r>
          </a:p>
          <a:p>
            <a:r>
              <a:rPr lang="en-US" sz="2000" b="1" dirty="0">
                <a:solidFill>
                  <a:srgbClr val="160EB2"/>
                </a:solidFill>
              </a:rPr>
              <a:t>Object state  </a:t>
            </a:r>
            <a:r>
              <a:rPr lang="en-US" sz="2000" dirty="0"/>
              <a:t>–  Object </a:t>
            </a:r>
            <a:r>
              <a:rPr lang="en-US" sz="2000" b="1" dirty="0">
                <a:solidFill>
                  <a:srgbClr val="160EB2"/>
                </a:solidFill>
              </a:rPr>
              <a:t>values</a:t>
            </a:r>
            <a:r>
              <a:rPr lang="en-US" sz="2000" dirty="0"/>
              <a:t> at any given time.</a:t>
            </a:r>
          </a:p>
          <a:p>
            <a:r>
              <a:rPr lang="en-US" sz="2000" b="1" dirty="0">
                <a:solidFill>
                  <a:schemeClr val="accent5"/>
                </a:solidFill>
              </a:rPr>
              <a:t>Methods</a:t>
            </a:r>
            <a:r>
              <a:rPr lang="en-US" sz="2000" dirty="0"/>
              <a:t> – </a:t>
            </a:r>
          </a:p>
          <a:p>
            <a:pPr lvl="1"/>
            <a:r>
              <a:rPr lang="en-US" sz="1800" dirty="0"/>
              <a:t>Code that performs </a:t>
            </a:r>
            <a:r>
              <a:rPr lang="en-US" sz="1800" b="1" dirty="0">
                <a:solidFill>
                  <a:schemeClr val="accent5"/>
                </a:solidFill>
              </a:rPr>
              <a:t>operation</a:t>
            </a:r>
            <a:r>
              <a:rPr lang="en-US" sz="1800" dirty="0"/>
              <a:t> on object’s data. </a:t>
            </a:r>
          </a:p>
          <a:p>
            <a:pPr lvl="1"/>
            <a:r>
              <a:rPr lang="en-US" sz="1800" dirty="0"/>
              <a:t>Has name and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7EF0-7BB4-433A-97AE-EF972258AC25}" type="datetime1">
              <a:rPr lang="en-US" smtClean="0"/>
              <a:t>4/6/2025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Advanced Database</a:t>
            </a:r>
          </a:p>
        </p:txBody>
      </p:sp>
    </p:spTree>
    <p:extLst>
      <p:ext uri="{BB962C8B-B14F-4D97-AF65-F5344CB8AC3E}">
        <p14:creationId xmlns:p14="http://schemas.microsoft.com/office/powerpoint/2010/main" val="115550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and Class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92" y="2057400"/>
            <a:ext cx="52387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17659"/>
            <a:ext cx="67056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3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and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7467600" cy="4038600"/>
          </a:xfrm>
        </p:spPr>
        <p:txBody>
          <a:bodyPr/>
          <a:lstStyle/>
          <a:p>
            <a:r>
              <a:rPr lang="en-US" sz="2400" dirty="0"/>
              <a:t>Class is a collection of </a:t>
            </a:r>
            <a:r>
              <a:rPr lang="en-US" sz="2400" dirty="0">
                <a:solidFill>
                  <a:srgbClr val="160EB2"/>
                </a:solidFill>
              </a:rPr>
              <a:t>objects belonging to the same type</a:t>
            </a:r>
          </a:p>
          <a:p>
            <a:r>
              <a:rPr lang="en-US" sz="2400" dirty="0"/>
              <a:t>A class is defined by its name and the collection of objects included in the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898618" cy="3530600"/>
          </a:xfrm>
        </p:spPr>
        <p:txBody>
          <a:bodyPr/>
          <a:lstStyle/>
          <a:p>
            <a:r>
              <a:rPr lang="en-US" sz="2400" dirty="0"/>
              <a:t>Primitive type – atomic, such as integers, numbers, character strings, </a:t>
            </a:r>
            <a:r>
              <a:rPr lang="en-US" sz="2400" dirty="0" err="1"/>
              <a:t>booleans</a:t>
            </a:r>
            <a:endParaRPr lang="en-US" sz="2400" dirty="0"/>
          </a:p>
          <a:p>
            <a:r>
              <a:rPr lang="en-US" sz="2400" dirty="0"/>
              <a:t>Collection type – list, array,..</a:t>
            </a:r>
          </a:p>
          <a:p>
            <a:r>
              <a:rPr lang="en-US" sz="2400" dirty="0"/>
              <a:t>Based on other objects</a:t>
            </a:r>
          </a:p>
          <a:p>
            <a:r>
              <a:rPr lang="en-US" sz="2400" dirty="0"/>
              <a:t>Abstract type – user-defined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Class –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8051018" cy="3810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Date birthdate;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Department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//methods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Department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Float budget;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Employee manager;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methods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0"/>
            <a:ext cx="3505200" cy="602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28700" y="1447801"/>
            <a:ext cx="74295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8430" y="1693786"/>
            <a:ext cx="3604708" cy="4232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1597</TotalTime>
  <Words>878</Words>
  <Application>Microsoft Office PowerPoint</Application>
  <PresentationFormat>On-screen Show (4:3)</PresentationFormat>
  <Paragraphs>223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Courier New</vt:lpstr>
      <vt:lpstr>Times New Roman</vt:lpstr>
      <vt:lpstr>Wingdings 2</vt:lpstr>
      <vt:lpstr>Wingdings 3</vt:lpstr>
      <vt:lpstr>Ion Boardroom</vt:lpstr>
      <vt:lpstr>Object Oriented Database</vt:lpstr>
      <vt:lpstr>Outline</vt:lpstr>
      <vt:lpstr>Object Orientation</vt:lpstr>
      <vt:lpstr>Object</vt:lpstr>
      <vt:lpstr>Object Characteristics</vt:lpstr>
      <vt:lpstr>Object and Class</vt:lpstr>
      <vt:lpstr>Object and Class</vt:lpstr>
      <vt:lpstr>Data Type</vt:lpstr>
      <vt:lpstr>Class – Examples</vt:lpstr>
      <vt:lpstr>Class Hierarchies</vt:lpstr>
      <vt:lpstr>Inheritance</vt:lpstr>
      <vt:lpstr>Inheritance (cont.)</vt:lpstr>
      <vt:lpstr>Object Space Representation</vt:lpstr>
      <vt:lpstr> Method Overiding</vt:lpstr>
      <vt:lpstr>Method Overriding – Example</vt:lpstr>
      <vt:lpstr> Inter-objects Relationship</vt:lpstr>
      <vt:lpstr> 1:M connectivity</vt:lpstr>
      <vt:lpstr> 1:M connectivity</vt:lpstr>
      <vt:lpstr> M:N connectivity</vt:lpstr>
      <vt:lpstr> Detailed representation with properties for M:N connectivity </vt:lpstr>
      <vt:lpstr> M:N connectivity with intersection class</vt:lpstr>
      <vt:lpstr>Comparing Data Model</vt:lpstr>
      <vt:lpstr>Comparing Data Model</vt:lpstr>
      <vt:lpstr>Specifying Object Types – Example (cont.)</vt:lpstr>
      <vt:lpstr>Specifying Object Types – Example (cont.)</vt:lpstr>
      <vt:lpstr>Defining Classes – Example</vt:lpstr>
      <vt:lpstr>Advantages of OO Database</vt:lpstr>
      <vt:lpstr>OODB Management Systems</vt:lpstr>
      <vt:lpstr>Object Relational Database</vt:lpstr>
      <vt:lpstr>Object Relational Database (cont.)</vt:lpstr>
      <vt:lpstr>Object Relational Database – Example </vt:lpstr>
      <vt:lpstr>Object Relational Database – Example </vt:lpstr>
      <vt:lpstr>Object Relational Database – Example </vt:lpstr>
      <vt:lpstr>Object Relational Database - Example</vt:lpstr>
      <vt:lpstr>OODBMS Disadvantage </vt:lpstr>
    </vt:vector>
  </TitlesOfParts>
  <Company>Multimedia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</dc:creator>
  <cp:lastModifiedBy>Haw Su Cheng</cp:lastModifiedBy>
  <cp:revision>946</cp:revision>
  <dcterms:created xsi:type="dcterms:W3CDTF">2014-05-20T04:44:37Z</dcterms:created>
  <dcterms:modified xsi:type="dcterms:W3CDTF">2025-04-06T13:37:51Z</dcterms:modified>
</cp:coreProperties>
</file>