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53"/>
  </p:notesMasterIdLst>
  <p:sldIdLst>
    <p:sldId id="256" r:id="rId2"/>
    <p:sldId id="414" r:id="rId3"/>
    <p:sldId id="461" r:id="rId4"/>
    <p:sldId id="462" r:id="rId5"/>
    <p:sldId id="463" r:id="rId6"/>
    <p:sldId id="464" r:id="rId7"/>
    <p:sldId id="465" r:id="rId8"/>
    <p:sldId id="466" r:id="rId9"/>
    <p:sldId id="467"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 id="493" r:id="rId35"/>
    <p:sldId id="494" r:id="rId36"/>
    <p:sldId id="495" r:id="rId37"/>
    <p:sldId id="496" r:id="rId38"/>
    <p:sldId id="497" r:id="rId39"/>
    <p:sldId id="498" r:id="rId40"/>
    <p:sldId id="499" r:id="rId41"/>
    <p:sldId id="500" r:id="rId42"/>
    <p:sldId id="501" r:id="rId43"/>
    <p:sldId id="502" r:id="rId44"/>
    <p:sldId id="503" r:id="rId45"/>
    <p:sldId id="504" r:id="rId46"/>
    <p:sldId id="505" r:id="rId47"/>
    <p:sldId id="506" r:id="rId48"/>
    <p:sldId id="507" r:id="rId49"/>
    <p:sldId id="508" r:id="rId50"/>
    <p:sldId id="509" r:id="rId51"/>
    <p:sldId id="51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277" autoAdjust="0"/>
  </p:normalViewPr>
  <p:slideViewPr>
    <p:cSldViewPr>
      <p:cViewPr varScale="1">
        <p:scale>
          <a:sx n="74" d="100"/>
          <a:sy n="74" d="100"/>
        </p:scale>
        <p:origin x="1714" y="58"/>
      </p:cViewPr>
      <p:guideLst>
        <p:guide orient="horz" pos="2160"/>
        <p:guide pos="2880"/>
      </p:guideLst>
    </p:cSldViewPr>
  </p:slideViewPr>
  <p:notesTextViewPr>
    <p:cViewPr>
      <p:scale>
        <a:sx n="1" d="1"/>
        <a:sy n="1" d="1"/>
      </p:scale>
      <p:origin x="0" y="0"/>
    </p:cViewPr>
  </p:notesTextViewPr>
  <p:sorterViewPr>
    <p:cViewPr>
      <p:scale>
        <a:sx n="80" d="100"/>
        <a:sy n="80" d="100"/>
      </p:scale>
      <p:origin x="0" y="-227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B4953C-0AA0-48E4-AFC5-ACF1A54DD59C}" type="datetimeFigureOut">
              <a:rPr lang="en-US" smtClean="0"/>
              <a:t>5/12/2025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A8B228-753A-4CA2-A0FD-5F199B12CF4A}" type="slidenum">
              <a:rPr lang="en-US" smtClean="0"/>
              <a:t>‹#›</a:t>
            </a:fld>
            <a:endParaRPr lang="en-US"/>
          </a:p>
        </p:txBody>
      </p:sp>
    </p:spTree>
    <p:extLst>
      <p:ext uri="{BB962C8B-B14F-4D97-AF65-F5344CB8AC3E}">
        <p14:creationId xmlns:p14="http://schemas.microsoft.com/office/powerpoint/2010/main" val="3746263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F4FA50DC-4DCA-4839-A1B3-FE0C1073D40F}" type="datetime3">
              <a:rPr lang="en-US" smtClean="0"/>
              <a:t>12 May 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r>
              <a:rPr lang="en-US"/>
              <a:t>TIS3351 - Advanced Database</a:t>
            </a:r>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122585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3D51E-9D63-4554-9550-E7C2648E850C}" type="datetime3">
              <a:rPr lang="en-US" smtClean="0"/>
              <a:t>12 May 2025</a:t>
            </a:fld>
            <a:endParaRPr lang="en-US"/>
          </a:p>
        </p:txBody>
      </p:sp>
      <p:sp>
        <p:nvSpPr>
          <p:cNvPr id="6" name="Footer Placeholder 5"/>
          <p:cNvSpPr>
            <a:spLocks noGrp="1"/>
          </p:cNvSpPr>
          <p:nvPr>
            <p:ph type="ftr" sz="quarter" idx="11"/>
          </p:nvPr>
        </p:nvSpPr>
        <p:spPr/>
        <p:txBody>
          <a:bodyPr/>
          <a:lstStyle/>
          <a:p>
            <a:r>
              <a:rPr lang="en-US"/>
              <a:t>TIS3351 - Advanced Database</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34979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A7FA001-3CC2-42CD-91E8-0BC2BCDA8F3E}" type="datetime3">
              <a:rPr lang="en-US" smtClean="0"/>
              <a:t>12 May 2025</a:t>
            </a:fld>
            <a:endParaRPr lang="en-US"/>
          </a:p>
        </p:txBody>
      </p:sp>
      <p:sp>
        <p:nvSpPr>
          <p:cNvPr id="5" name="Footer Placeholder 4"/>
          <p:cNvSpPr>
            <a:spLocks noGrp="1"/>
          </p:cNvSpPr>
          <p:nvPr>
            <p:ph type="ftr" sz="quarter" idx="11"/>
          </p:nvPr>
        </p:nvSpPr>
        <p:spPr/>
        <p:txBody>
          <a:bodyPr/>
          <a:lstStyle/>
          <a:p>
            <a:r>
              <a:rPr lang="en-US"/>
              <a:t>TIS3351 - Advanced Database</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15357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61909C9-4121-47A9-9F50-555A7B63BC4F}" type="datetime3">
              <a:rPr lang="en-US" smtClean="0"/>
              <a:t>12 May 2025</a:t>
            </a:fld>
            <a:endParaRPr lang="en-US"/>
          </a:p>
        </p:txBody>
      </p:sp>
      <p:sp>
        <p:nvSpPr>
          <p:cNvPr id="5" name="Footer Placeholder 4"/>
          <p:cNvSpPr>
            <a:spLocks noGrp="1"/>
          </p:cNvSpPr>
          <p:nvPr>
            <p:ph type="ftr" sz="quarter" idx="11"/>
          </p:nvPr>
        </p:nvSpPr>
        <p:spPr/>
        <p:txBody>
          <a:bodyPr/>
          <a:lstStyle/>
          <a:p>
            <a:r>
              <a:rPr lang="en-US"/>
              <a:t>TIS3351 - Advanced Database</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261365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03B6AC-F66D-4266-9CBF-110C53E2A0AB}" type="datetime3">
              <a:rPr lang="en-US" smtClean="0"/>
              <a:t>12 May 2025</a:t>
            </a:fld>
            <a:endParaRPr lang="en-US"/>
          </a:p>
        </p:txBody>
      </p:sp>
      <p:sp>
        <p:nvSpPr>
          <p:cNvPr id="5" name="Footer Placeholder 4"/>
          <p:cNvSpPr>
            <a:spLocks noGrp="1"/>
          </p:cNvSpPr>
          <p:nvPr>
            <p:ph type="ftr" sz="quarter" idx="11"/>
          </p:nvPr>
        </p:nvSpPr>
        <p:spPr/>
        <p:txBody>
          <a:bodyPr/>
          <a:lstStyle/>
          <a:p>
            <a:r>
              <a:rPr lang="en-US"/>
              <a:t>TIS3351 - Advanced Database</a:t>
            </a:r>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2804846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BE594A-A544-4F49-AB15-5BB8365CD11A}" type="datetime3">
              <a:rPr lang="en-US" smtClean="0"/>
              <a:t>12 May 2025</a:t>
            </a:fld>
            <a:endParaRPr lang="en-US"/>
          </a:p>
        </p:txBody>
      </p:sp>
      <p:sp>
        <p:nvSpPr>
          <p:cNvPr id="8" name="Footer Placeholder 7"/>
          <p:cNvSpPr>
            <a:spLocks noGrp="1"/>
          </p:cNvSpPr>
          <p:nvPr>
            <p:ph type="ftr" sz="quarter" idx="11"/>
          </p:nvPr>
        </p:nvSpPr>
        <p:spPr/>
        <p:txBody>
          <a:bodyPr/>
          <a:lstStyle/>
          <a:p>
            <a:r>
              <a:rPr lang="en-US"/>
              <a:t>TIS3351 - Advanced Database</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31169834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2FD72D5-C5AA-4910-AAFE-34B852D3691E}" type="datetime3">
              <a:rPr lang="en-US" smtClean="0"/>
              <a:t>12 May 2025</a:t>
            </a:fld>
            <a:endParaRPr lang="en-US"/>
          </a:p>
        </p:txBody>
      </p:sp>
      <p:sp>
        <p:nvSpPr>
          <p:cNvPr id="8" name="Footer Placeholder 7"/>
          <p:cNvSpPr>
            <a:spLocks noGrp="1"/>
          </p:cNvSpPr>
          <p:nvPr>
            <p:ph type="ftr" sz="quarter" idx="11"/>
          </p:nvPr>
        </p:nvSpPr>
        <p:spPr/>
        <p:txBody>
          <a:bodyPr/>
          <a:lstStyle/>
          <a:p>
            <a:r>
              <a:rPr lang="en-US"/>
              <a:t>TIS3351 - Advanced Database</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3634995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43C653F9-CB4E-4C27-83F4-AFBFCE82BA9A}" type="datetime3">
              <a:rPr lang="en-US" smtClean="0"/>
              <a:t>12 May 2025</a:t>
            </a:fld>
            <a:endParaRPr lang="en-US"/>
          </a:p>
        </p:txBody>
      </p:sp>
      <p:sp>
        <p:nvSpPr>
          <p:cNvPr id="5" name="Footer Placeholder 4"/>
          <p:cNvSpPr>
            <a:spLocks noGrp="1"/>
          </p:cNvSpPr>
          <p:nvPr>
            <p:ph type="ftr" sz="quarter" idx="11"/>
          </p:nvPr>
        </p:nvSpPr>
        <p:spPr>
          <a:xfrm>
            <a:off x="516133" y="6387910"/>
            <a:ext cx="3859795" cy="228660"/>
          </a:xfrm>
        </p:spPr>
        <p:txBody>
          <a:bodyPr/>
          <a:lstStyle/>
          <a:p>
            <a:r>
              <a:rPr lang="en-US"/>
              <a:t>TIS3351 - Advanced Database</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30768304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42B5D2-F14D-4511-80C2-E4C414D161EF}" type="datetime3">
              <a:rPr lang="en-US" smtClean="0"/>
              <a:t>12 May 2025</a:t>
            </a:fld>
            <a:endParaRPr lang="en-US"/>
          </a:p>
        </p:txBody>
      </p:sp>
      <p:sp>
        <p:nvSpPr>
          <p:cNvPr id="5" name="Footer Placeholder 4"/>
          <p:cNvSpPr>
            <a:spLocks noGrp="1"/>
          </p:cNvSpPr>
          <p:nvPr>
            <p:ph type="ftr" sz="quarter" idx="11"/>
          </p:nvPr>
        </p:nvSpPr>
        <p:spPr>
          <a:xfrm>
            <a:off x="538546" y="6365498"/>
            <a:ext cx="3859795" cy="228660"/>
          </a:xfrm>
        </p:spPr>
        <p:txBody>
          <a:bodyPr/>
          <a:lstStyle/>
          <a:p>
            <a:r>
              <a:rPr lang="en-US"/>
              <a:t>TIS3351 - Advanced Database</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1631321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F769AF-AC64-4501-98C8-5E89EF67A484}" type="datetime3">
              <a:rPr lang="en-US" smtClean="0"/>
              <a:t>12 May 2025</a:t>
            </a:fld>
            <a:endParaRPr lang="en-US"/>
          </a:p>
        </p:txBody>
      </p:sp>
      <p:sp>
        <p:nvSpPr>
          <p:cNvPr id="5" name="Footer Placeholder 4"/>
          <p:cNvSpPr>
            <a:spLocks noGrp="1"/>
          </p:cNvSpPr>
          <p:nvPr>
            <p:ph type="ftr" sz="quarter" idx="11"/>
          </p:nvPr>
        </p:nvSpPr>
        <p:spPr/>
        <p:txBody>
          <a:bodyPr/>
          <a:lstStyle/>
          <a:p>
            <a:r>
              <a:rPr lang="en-US"/>
              <a:t>TIS3351 - Advanced Database</a:t>
            </a:r>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2469470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42B7D4-50BB-4DF8-96D3-C02A96BB5A26}" type="datetime3">
              <a:rPr lang="en-US" smtClean="0"/>
              <a:t>12 May 2025</a:t>
            </a:fld>
            <a:endParaRPr lang="en-US"/>
          </a:p>
        </p:txBody>
      </p:sp>
      <p:sp>
        <p:nvSpPr>
          <p:cNvPr id="5" name="Footer Placeholder 4"/>
          <p:cNvSpPr>
            <a:spLocks noGrp="1"/>
          </p:cNvSpPr>
          <p:nvPr>
            <p:ph type="ftr" sz="quarter" idx="11"/>
          </p:nvPr>
        </p:nvSpPr>
        <p:spPr/>
        <p:txBody>
          <a:bodyPr/>
          <a:lstStyle/>
          <a:p>
            <a:r>
              <a:rPr lang="en-US"/>
              <a:t>TIS3351 - Advanced Database</a:t>
            </a:r>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3280885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04027C-66A5-42A3-90F7-95A55E0741CD}" type="datetime3">
              <a:rPr lang="en-US" smtClean="0"/>
              <a:t>12 May 2025</a:t>
            </a:fld>
            <a:endParaRPr lang="en-US"/>
          </a:p>
        </p:txBody>
      </p:sp>
      <p:sp>
        <p:nvSpPr>
          <p:cNvPr id="6" name="Footer Placeholder 5"/>
          <p:cNvSpPr>
            <a:spLocks noGrp="1"/>
          </p:cNvSpPr>
          <p:nvPr>
            <p:ph type="ftr" sz="quarter" idx="11"/>
          </p:nvPr>
        </p:nvSpPr>
        <p:spPr/>
        <p:txBody>
          <a:bodyPr/>
          <a:lstStyle/>
          <a:p>
            <a:r>
              <a:rPr lang="en-US"/>
              <a:t>TIS3351 - Advanced Database</a:t>
            </a:r>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3604653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53B7E6-B1F9-4631-8141-109235C50591}" type="datetime3">
              <a:rPr lang="en-US" smtClean="0"/>
              <a:t>12 May 2025</a:t>
            </a:fld>
            <a:endParaRPr lang="en-US"/>
          </a:p>
        </p:txBody>
      </p:sp>
      <p:sp>
        <p:nvSpPr>
          <p:cNvPr id="8" name="Footer Placeholder 7"/>
          <p:cNvSpPr>
            <a:spLocks noGrp="1"/>
          </p:cNvSpPr>
          <p:nvPr>
            <p:ph type="ftr" sz="quarter" idx="11"/>
          </p:nvPr>
        </p:nvSpPr>
        <p:spPr/>
        <p:txBody>
          <a:bodyPr/>
          <a:lstStyle/>
          <a:p>
            <a:r>
              <a:rPr lang="en-US"/>
              <a:t>TIS3351 - Advanced Database</a:t>
            </a:r>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24101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E4DEDF-6E60-462C-833A-AF2574261BC4}" type="datetime3">
              <a:rPr lang="en-US" smtClean="0"/>
              <a:t>12 May 2025</a:t>
            </a:fld>
            <a:endParaRPr lang="en-US"/>
          </a:p>
        </p:txBody>
      </p:sp>
      <p:sp>
        <p:nvSpPr>
          <p:cNvPr id="4" name="Footer Placeholder 3"/>
          <p:cNvSpPr>
            <a:spLocks noGrp="1"/>
          </p:cNvSpPr>
          <p:nvPr>
            <p:ph type="ftr" sz="quarter" idx="11"/>
          </p:nvPr>
        </p:nvSpPr>
        <p:spPr/>
        <p:txBody>
          <a:bodyPr/>
          <a:lstStyle/>
          <a:p>
            <a:r>
              <a:rPr lang="en-US"/>
              <a:t>TIS3351 - Advanced Database</a:t>
            </a:r>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159494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E6E76444-8DBE-4B90-8E03-E1E225DBDFE6}" type="datetime3">
              <a:rPr lang="en-US" smtClean="0"/>
              <a:t>12 May 2025</a:t>
            </a:fld>
            <a:endParaRPr lang="en-US"/>
          </a:p>
        </p:txBody>
      </p:sp>
      <p:sp>
        <p:nvSpPr>
          <p:cNvPr id="3" name="Footer Placeholder 2"/>
          <p:cNvSpPr>
            <a:spLocks noGrp="1"/>
          </p:cNvSpPr>
          <p:nvPr>
            <p:ph type="ftr" sz="quarter" idx="11"/>
          </p:nvPr>
        </p:nvSpPr>
        <p:spPr/>
        <p:txBody>
          <a:bodyPr/>
          <a:lstStyle/>
          <a:p>
            <a:r>
              <a:rPr lang="en-US"/>
              <a:t>TIS3351 - Advanced Database</a:t>
            </a:r>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200326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2FC851-8289-40A8-A891-6AC92F31A0AF}" type="datetime3">
              <a:rPr lang="en-US" smtClean="0"/>
              <a:t>12 May 2025</a:t>
            </a:fld>
            <a:endParaRPr lang="en-US"/>
          </a:p>
        </p:txBody>
      </p:sp>
      <p:sp>
        <p:nvSpPr>
          <p:cNvPr id="6" name="Footer Placeholder 5"/>
          <p:cNvSpPr>
            <a:spLocks noGrp="1"/>
          </p:cNvSpPr>
          <p:nvPr>
            <p:ph type="ftr" sz="quarter" idx="11"/>
          </p:nvPr>
        </p:nvSpPr>
        <p:spPr/>
        <p:txBody>
          <a:bodyPr/>
          <a:lstStyle/>
          <a:p>
            <a:r>
              <a:rPr lang="en-US"/>
              <a:t>TIS3351 - Advanced Database</a:t>
            </a:r>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3616804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7B1C6-1B40-4FB2-922C-CB0DEDF78776}" type="datetime3">
              <a:rPr lang="en-US" smtClean="0"/>
              <a:t>12 May 2025</a:t>
            </a:fld>
            <a:endParaRPr lang="en-US"/>
          </a:p>
        </p:txBody>
      </p:sp>
      <p:sp>
        <p:nvSpPr>
          <p:cNvPr id="6" name="Footer Placeholder 5"/>
          <p:cNvSpPr>
            <a:spLocks noGrp="1"/>
          </p:cNvSpPr>
          <p:nvPr>
            <p:ph type="ftr" sz="quarter" idx="11"/>
          </p:nvPr>
        </p:nvSpPr>
        <p:spPr/>
        <p:txBody>
          <a:bodyPr/>
          <a:lstStyle/>
          <a:p>
            <a:r>
              <a:rPr lang="en-US"/>
              <a:t>TIS3351 - Advanced Database</a:t>
            </a:r>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D4E4A2E4-6FA4-4835-A001-46F3D612D6A4}" type="slidenum">
              <a:rPr lang="en-US" smtClean="0"/>
              <a:t>‹#›</a:t>
            </a:fld>
            <a:endParaRPr lang="en-US"/>
          </a:p>
        </p:txBody>
      </p:sp>
    </p:spTree>
    <p:extLst>
      <p:ext uri="{BB962C8B-B14F-4D97-AF65-F5344CB8AC3E}">
        <p14:creationId xmlns:p14="http://schemas.microsoft.com/office/powerpoint/2010/main" val="327775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9560A152-99C5-46D5-B065-D1FC3CF69317}" type="datetime3">
              <a:rPr lang="en-US" smtClean="0"/>
              <a:t>12 May 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r>
              <a:rPr lang="en-US"/>
              <a:t>TIS3351 - Advanced Database</a:t>
            </a:r>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D4E4A2E4-6FA4-4835-A001-46F3D612D6A4}" type="slidenum">
              <a:rPr lang="en-US" smtClean="0"/>
              <a:t>‹#›</a:t>
            </a:fld>
            <a:endParaRPr lang="en-US"/>
          </a:p>
        </p:txBody>
      </p:sp>
    </p:spTree>
    <p:extLst>
      <p:ext uri="{BB962C8B-B14F-4D97-AF65-F5344CB8AC3E}">
        <p14:creationId xmlns:p14="http://schemas.microsoft.com/office/powerpoint/2010/main" val="2351419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Distributed Database</a:t>
            </a:r>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30645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953536"/>
            <a:ext cx="7024744" cy="722864"/>
          </a:xfrm>
        </p:spPr>
        <p:txBody>
          <a:bodyPr>
            <a:normAutofit fontScale="90000"/>
          </a:bodyPr>
          <a:lstStyle/>
          <a:p>
            <a:r>
              <a:rPr lang="en-US" altLang="en-US"/>
              <a:t>Fully Distributed Database Management System</a:t>
            </a: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10</a:t>
            </a:fld>
            <a:endParaRPr lang="en-US"/>
          </a:p>
        </p:txBody>
      </p:sp>
      <p:pic>
        <p:nvPicPr>
          <p:cNvPr id="8" name="Picture 9" descr="Fig10-0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1752600"/>
            <a:ext cx="8305800" cy="4800600"/>
          </a:xfrm>
          <a:noFill/>
        </p:spPr>
      </p:pic>
    </p:spTree>
    <p:extLst>
      <p:ext uri="{BB962C8B-B14F-4D97-AF65-F5344CB8AC3E}">
        <p14:creationId xmlns:p14="http://schemas.microsoft.com/office/powerpoint/2010/main" val="46414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Characteristics of DDBMS</a:t>
            </a:r>
            <a:endParaRPr lang="en-US"/>
          </a:p>
        </p:txBody>
      </p:sp>
      <p:sp>
        <p:nvSpPr>
          <p:cNvPr id="3" name="Content Placeholder 2"/>
          <p:cNvSpPr>
            <a:spLocks noGrp="1"/>
          </p:cNvSpPr>
          <p:nvPr>
            <p:ph idx="1"/>
          </p:nvPr>
        </p:nvSpPr>
        <p:spPr>
          <a:xfrm>
            <a:off x="1043492" y="2362200"/>
            <a:ext cx="7414708" cy="3470429"/>
          </a:xfrm>
        </p:spPr>
        <p:txBody>
          <a:bodyPr>
            <a:normAutofit/>
          </a:bodyPr>
          <a:lstStyle/>
          <a:p>
            <a:r>
              <a:rPr lang="en-US" sz="2400" dirty="0">
                <a:solidFill>
                  <a:schemeClr val="tx1"/>
                </a:solidFill>
              </a:rPr>
              <a:t>Perform all the functions of a centralized DBMS</a:t>
            </a:r>
          </a:p>
          <a:p>
            <a:r>
              <a:rPr lang="en-US" sz="2400" dirty="0">
                <a:solidFill>
                  <a:schemeClr val="tx1"/>
                </a:solidFill>
              </a:rPr>
              <a:t>Handle all necessary functions imposed by the distribution of data and processing</a:t>
            </a:r>
          </a:p>
          <a:p>
            <a:r>
              <a:rPr lang="en-US" sz="2400" dirty="0">
                <a:solidFill>
                  <a:schemeClr val="tx1"/>
                </a:solidFill>
              </a:rPr>
              <a:t>Perform these additional functions </a:t>
            </a:r>
            <a:r>
              <a:rPr lang="en-US" sz="2400" b="1" dirty="0">
                <a:solidFill>
                  <a:schemeClr val="tx1"/>
                </a:solidFill>
              </a:rPr>
              <a:t>transparent</a:t>
            </a:r>
            <a:r>
              <a:rPr lang="en-US" sz="2400" dirty="0">
                <a:solidFill>
                  <a:schemeClr val="tx1"/>
                </a:solidFill>
              </a:rPr>
              <a:t>ly to the end user</a:t>
            </a:r>
          </a:p>
          <a:p>
            <a:endParaRPr lang="en-US" dirty="0">
              <a:solidFill>
                <a:schemeClr val="tx1"/>
              </a:solidFill>
            </a:endParaRPr>
          </a:p>
          <a:p>
            <a:pPr marL="68580" indent="0">
              <a:buNone/>
            </a:pPr>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11</a:t>
            </a:fld>
            <a:endParaRPr lang="en-US"/>
          </a:p>
        </p:txBody>
      </p:sp>
    </p:spTree>
    <p:extLst>
      <p:ext uri="{BB962C8B-B14F-4D97-AF65-F5344CB8AC3E}">
        <p14:creationId xmlns:p14="http://schemas.microsoft.com/office/powerpoint/2010/main" val="936429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DDBMS Components</a:t>
            </a:r>
            <a:endParaRPr lang="en-US"/>
          </a:p>
        </p:txBody>
      </p:sp>
      <p:sp>
        <p:nvSpPr>
          <p:cNvPr id="3" name="Content Placeholder 2"/>
          <p:cNvSpPr>
            <a:spLocks noGrp="1"/>
          </p:cNvSpPr>
          <p:nvPr>
            <p:ph idx="1"/>
          </p:nvPr>
        </p:nvSpPr>
        <p:spPr>
          <a:xfrm>
            <a:off x="838200" y="2362200"/>
            <a:ext cx="7772400" cy="3962400"/>
          </a:xfrm>
        </p:spPr>
        <p:txBody>
          <a:bodyPr>
            <a:normAutofit/>
          </a:bodyPr>
          <a:lstStyle/>
          <a:p>
            <a:r>
              <a:rPr lang="en-US" sz="2000" dirty="0">
                <a:solidFill>
                  <a:schemeClr val="tx1"/>
                </a:solidFill>
              </a:rPr>
              <a:t>Computer workstations </a:t>
            </a:r>
          </a:p>
          <a:p>
            <a:r>
              <a:rPr lang="en-US" sz="2000" dirty="0">
                <a:solidFill>
                  <a:schemeClr val="tx1"/>
                </a:solidFill>
              </a:rPr>
              <a:t>Network hardware and software </a:t>
            </a:r>
          </a:p>
          <a:p>
            <a:r>
              <a:rPr lang="en-US" sz="2000" dirty="0">
                <a:solidFill>
                  <a:schemeClr val="tx1"/>
                </a:solidFill>
              </a:rPr>
              <a:t>Communications media </a:t>
            </a:r>
          </a:p>
          <a:p>
            <a:r>
              <a:rPr lang="en-US" sz="2000" dirty="0">
                <a:solidFill>
                  <a:schemeClr val="tx1"/>
                </a:solidFill>
              </a:rPr>
              <a:t>Transaction processor </a:t>
            </a:r>
            <a:r>
              <a:rPr lang="en-US" sz="2000" b="1" dirty="0">
                <a:solidFill>
                  <a:schemeClr val="tx1"/>
                </a:solidFill>
              </a:rPr>
              <a:t>TP</a:t>
            </a:r>
            <a:r>
              <a:rPr lang="en-US" sz="2000" dirty="0">
                <a:solidFill>
                  <a:schemeClr val="tx1"/>
                </a:solidFill>
              </a:rPr>
              <a:t> (application processor, transaction manager ) – Software in each computer that requests data</a:t>
            </a:r>
          </a:p>
          <a:p>
            <a:r>
              <a:rPr lang="en-US" sz="2000" dirty="0">
                <a:solidFill>
                  <a:schemeClr val="tx1"/>
                </a:solidFill>
              </a:rPr>
              <a:t>Data processor </a:t>
            </a:r>
            <a:r>
              <a:rPr lang="en-US" sz="2000" b="1" dirty="0">
                <a:solidFill>
                  <a:schemeClr val="tx1"/>
                </a:solidFill>
              </a:rPr>
              <a:t>DP</a:t>
            </a:r>
            <a:r>
              <a:rPr lang="en-US" sz="2000" dirty="0">
                <a:solidFill>
                  <a:schemeClr val="tx1"/>
                </a:solidFill>
              </a:rPr>
              <a:t> (data manager)  – Software in each computer that stores and retrieves data located at the site</a:t>
            </a:r>
          </a:p>
          <a:p>
            <a:pPr marL="68580" indent="0">
              <a:buNone/>
            </a:pPr>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12</a:t>
            </a:fld>
            <a:endParaRPr lang="en-US"/>
          </a:p>
        </p:txBody>
      </p:sp>
    </p:spTree>
    <p:extLst>
      <p:ext uri="{BB962C8B-B14F-4D97-AF65-F5344CB8AC3E}">
        <p14:creationId xmlns:p14="http://schemas.microsoft.com/office/powerpoint/2010/main" val="3551065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DDBMS Components</a:t>
            </a: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13</a:t>
            </a:fld>
            <a:endParaRPr lang="en-US"/>
          </a:p>
        </p:txBody>
      </p:sp>
      <p:sp>
        <p:nvSpPr>
          <p:cNvPr id="3" name="Content Placeholder 2"/>
          <p:cNvSpPr>
            <a:spLocks noGrp="1"/>
          </p:cNvSpPr>
          <p:nvPr>
            <p:ph idx="1"/>
          </p:nvPr>
        </p:nvSpPr>
        <p:spPr/>
        <p:txBody>
          <a:bodyPr/>
          <a:lstStyle/>
          <a:p>
            <a:endParaRPr lang="en-US"/>
          </a:p>
        </p:txBody>
      </p:sp>
      <p:pic>
        <p:nvPicPr>
          <p:cNvPr id="6" name="Picture 9" descr="Fig1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57200" y="1524000"/>
            <a:ext cx="8305800" cy="5029200"/>
          </a:xfrm>
          <a:prstGeom prst="rect">
            <a:avLst/>
          </a:prstGeom>
          <a:noFill/>
        </p:spPr>
      </p:pic>
    </p:spTree>
    <p:extLst>
      <p:ext uri="{BB962C8B-B14F-4D97-AF65-F5344CB8AC3E}">
        <p14:creationId xmlns:p14="http://schemas.microsoft.com/office/powerpoint/2010/main" val="500265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Process and Data Distribution</a:t>
            </a:r>
            <a:endParaRPr lang="en-US"/>
          </a:p>
        </p:txBody>
      </p:sp>
      <p:sp>
        <p:nvSpPr>
          <p:cNvPr id="3" name="Content Placeholder 2"/>
          <p:cNvSpPr>
            <a:spLocks noGrp="1"/>
          </p:cNvSpPr>
          <p:nvPr>
            <p:ph idx="1"/>
          </p:nvPr>
        </p:nvSpPr>
        <p:spPr>
          <a:xfrm>
            <a:off x="1043492" y="2362200"/>
            <a:ext cx="6777317" cy="3470429"/>
          </a:xfrm>
        </p:spPr>
        <p:txBody>
          <a:bodyPr>
            <a:normAutofit/>
          </a:bodyPr>
          <a:lstStyle/>
          <a:p>
            <a:r>
              <a:rPr lang="en-US" sz="2400" dirty="0">
                <a:solidFill>
                  <a:schemeClr val="tx1"/>
                </a:solidFill>
              </a:rPr>
              <a:t>Could processing be on single site</a:t>
            </a:r>
            <a:r>
              <a:rPr lang="en-US" sz="2400" b="1" dirty="0">
                <a:solidFill>
                  <a:schemeClr val="tx1"/>
                </a:solidFill>
                <a:latin typeface="Arial" panose="020B0604020202020204" pitchFamily="34" charset="0"/>
                <a:cs typeface="Arial" panose="020B0604020202020204" pitchFamily="34" charset="0"/>
              </a:rPr>
              <a:t>?</a:t>
            </a:r>
            <a:endParaRPr lang="en-US" sz="2400" dirty="0">
              <a:solidFill>
                <a:schemeClr val="tx1"/>
              </a:solidFill>
            </a:endParaRPr>
          </a:p>
          <a:p>
            <a:r>
              <a:rPr lang="en-US" sz="2400" dirty="0">
                <a:solidFill>
                  <a:schemeClr val="tx1"/>
                </a:solidFill>
              </a:rPr>
              <a:t>Could processing be on several sites </a:t>
            </a:r>
            <a:r>
              <a:rPr lang="en-US" sz="2400" b="1" dirty="0">
                <a:solidFill>
                  <a:schemeClr val="tx1"/>
                </a:solidFill>
                <a:latin typeface="Arial" panose="020B0604020202020204" pitchFamily="34" charset="0"/>
                <a:cs typeface="Arial" panose="020B0604020202020204" pitchFamily="34" charset="0"/>
              </a:rPr>
              <a:t>?</a:t>
            </a:r>
          </a:p>
          <a:p>
            <a:endParaRPr lang="en-US" sz="2400" b="1" dirty="0">
              <a:solidFill>
                <a:schemeClr val="tx1"/>
              </a:solidFill>
              <a:latin typeface="Arial" panose="020B0604020202020204" pitchFamily="34" charset="0"/>
              <a:cs typeface="Arial" panose="020B0604020202020204" pitchFamily="34" charset="0"/>
            </a:endParaRPr>
          </a:p>
          <a:p>
            <a:r>
              <a:rPr lang="en-US" sz="2400" dirty="0">
                <a:solidFill>
                  <a:schemeClr val="tx1"/>
                </a:solidFill>
              </a:rPr>
              <a:t>Could data be on single site</a:t>
            </a:r>
            <a:r>
              <a:rPr lang="en-US" sz="2400" b="1" dirty="0">
                <a:solidFill>
                  <a:schemeClr val="tx1"/>
                </a:solidFill>
                <a:latin typeface="Arial" panose="020B0604020202020204" pitchFamily="34" charset="0"/>
                <a:cs typeface="Arial" panose="020B0604020202020204" pitchFamily="34" charset="0"/>
              </a:rPr>
              <a:t>?</a:t>
            </a:r>
          </a:p>
          <a:p>
            <a:r>
              <a:rPr lang="en-US" sz="2400" dirty="0">
                <a:solidFill>
                  <a:schemeClr val="tx1"/>
                </a:solidFill>
              </a:rPr>
              <a:t>Could data be on several sites</a:t>
            </a:r>
            <a:r>
              <a:rPr lang="en-US" sz="2400" b="1" dirty="0">
                <a:solidFill>
                  <a:schemeClr val="tx1"/>
                </a:solidFill>
                <a:latin typeface="Arial" panose="020B0604020202020204" pitchFamily="34" charset="0"/>
                <a:cs typeface="Arial" panose="020B0604020202020204" pitchFamily="34" charset="0"/>
              </a:rPr>
              <a:t>?</a:t>
            </a:r>
          </a:p>
          <a:p>
            <a:endParaRPr lang="en-US" dirty="0">
              <a:solidFill>
                <a:schemeClr val="tx1"/>
              </a:solidFill>
            </a:endParaRPr>
          </a:p>
          <a:p>
            <a:pPr marL="68580" indent="0">
              <a:buNone/>
            </a:pPr>
            <a:endParaRPr lang="en-US" dirty="0">
              <a:solidFill>
                <a:schemeClr val="tx1"/>
              </a:solidFill>
            </a:endParaRP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14</a:t>
            </a:fld>
            <a:endParaRPr lang="en-US"/>
          </a:p>
        </p:txBody>
      </p:sp>
    </p:spTree>
    <p:extLst>
      <p:ext uri="{BB962C8B-B14F-4D97-AF65-F5344CB8AC3E}">
        <p14:creationId xmlns:p14="http://schemas.microsoft.com/office/powerpoint/2010/main" val="2434556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Data and Process Distribution</a:t>
            </a:r>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15</a:t>
            </a:fld>
            <a:endParaRPr lang="en-US"/>
          </a:p>
        </p:txBody>
      </p:sp>
      <p:pic>
        <p:nvPicPr>
          <p:cNvPr id="6" name="Picture 11" descr="Tbl10-0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81000" y="2286000"/>
            <a:ext cx="8610600" cy="2362200"/>
          </a:xfrm>
          <a:noFill/>
        </p:spPr>
      </p:pic>
    </p:spTree>
    <p:extLst>
      <p:ext uri="{BB962C8B-B14F-4D97-AF65-F5344CB8AC3E}">
        <p14:creationId xmlns:p14="http://schemas.microsoft.com/office/powerpoint/2010/main" val="2580645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05936"/>
            <a:ext cx="7024744" cy="722864"/>
          </a:xfrm>
        </p:spPr>
        <p:txBody>
          <a:bodyPr>
            <a:normAutofit fontScale="90000"/>
          </a:bodyPr>
          <a:lstStyle/>
          <a:p>
            <a:r>
              <a:rPr lang="en-US" altLang="zh-CN"/>
              <a:t>Single-Site Processing, </a:t>
            </a:r>
            <a:br>
              <a:rPr lang="en-US" altLang="zh-CN"/>
            </a:br>
            <a:r>
              <a:rPr lang="en-US" altLang="zh-CN"/>
              <a:t>Single-Site Data (SPSD)</a:t>
            </a:r>
            <a:endParaRPr lang="en-US"/>
          </a:p>
        </p:txBody>
      </p:sp>
      <p:sp>
        <p:nvSpPr>
          <p:cNvPr id="3" name="Content Placeholder 2"/>
          <p:cNvSpPr>
            <a:spLocks noGrp="1"/>
          </p:cNvSpPr>
          <p:nvPr>
            <p:ph idx="1"/>
          </p:nvPr>
        </p:nvSpPr>
        <p:spPr>
          <a:xfrm>
            <a:off x="1043492" y="2209800"/>
            <a:ext cx="7567108" cy="3962400"/>
          </a:xfrm>
        </p:spPr>
        <p:txBody>
          <a:bodyPr>
            <a:noAutofit/>
          </a:bodyPr>
          <a:lstStyle/>
          <a:p>
            <a:r>
              <a:rPr lang="en-US" sz="2000" dirty="0">
                <a:solidFill>
                  <a:schemeClr val="tx1"/>
                </a:solidFill>
              </a:rPr>
              <a:t>All processing is done on single CPU or host computer (mainframe, midrange, or PC)</a:t>
            </a:r>
          </a:p>
          <a:p>
            <a:r>
              <a:rPr lang="en-US" sz="2000" dirty="0">
                <a:solidFill>
                  <a:schemeClr val="tx1"/>
                </a:solidFill>
              </a:rPr>
              <a:t>All data are stored on host computer’s local disk</a:t>
            </a:r>
          </a:p>
          <a:p>
            <a:r>
              <a:rPr lang="en-US" sz="2000" dirty="0">
                <a:solidFill>
                  <a:schemeClr val="tx1"/>
                </a:solidFill>
              </a:rPr>
              <a:t>Processing cannot be done on end user’s side of the system</a:t>
            </a:r>
          </a:p>
          <a:p>
            <a:r>
              <a:rPr lang="en-US" sz="2000" dirty="0">
                <a:solidFill>
                  <a:schemeClr val="tx1"/>
                </a:solidFill>
              </a:rPr>
              <a:t>Typical of most mainframe and midrange computer DBMSs</a:t>
            </a:r>
          </a:p>
          <a:p>
            <a:r>
              <a:rPr lang="en-US" sz="2000" dirty="0">
                <a:solidFill>
                  <a:schemeClr val="tx1"/>
                </a:solidFill>
              </a:rPr>
              <a:t>DBMS is located on the host computer, which is accessed by dumb terminals connected to it</a:t>
            </a:r>
          </a:p>
          <a:p>
            <a:r>
              <a:rPr lang="en-US" sz="2000" dirty="0">
                <a:solidFill>
                  <a:schemeClr val="tx1"/>
                </a:solidFill>
              </a:rPr>
              <a:t>Also typical of the first generation of single-user microcomputer databases</a:t>
            </a:r>
          </a:p>
          <a:p>
            <a:pPr marL="68580" indent="0">
              <a:buNone/>
            </a:pPr>
            <a:endParaRPr lang="en-US" dirty="0">
              <a:solidFill>
                <a:schemeClr val="tx1"/>
              </a:solidFill>
            </a:endParaRPr>
          </a:p>
          <a:p>
            <a:pPr marL="68580" indent="0">
              <a:buNone/>
            </a:pPr>
            <a:endParaRPr lang="en-US" dirty="0">
              <a:solidFill>
                <a:schemeClr val="tx1"/>
              </a:solidFill>
            </a:endParaRP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16</a:t>
            </a:fld>
            <a:endParaRPr lang="en-US"/>
          </a:p>
        </p:txBody>
      </p:sp>
    </p:spTree>
    <p:extLst>
      <p:ext uri="{BB962C8B-B14F-4D97-AF65-F5344CB8AC3E}">
        <p14:creationId xmlns:p14="http://schemas.microsoft.com/office/powerpoint/2010/main" val="51205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zh-CN"/>
              <a:t>SPSD</a:t>
            </a:r>
            <a:endParaRPr lang="en-US" alt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17</a:t>
            </a:fld>
            <a:endParaRPr lang="en-US"/>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05000"/>
            <a:ext cx="7848600" cy="402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216771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05936"/>
            <a:ext cx="7024744" cy="722864"/>
          </a:xfrm>
        </p:spPr>
        <p:txBody>
          <a:bodyPr>
            <a:normAutofit fontScale="90000"/>
          </a:bodyPr>
          <a:lstStyle/>
          <a:p>
            <a:r>
              <a:rPr lang="en-US" altLang="zh-CN"/>
              <a:t>Multiple-Site Processing, </a:t>
            </a:r>
            <a:br>
              <a:rPr lang="en-US" altLang="zh-CN"/>
            </a:br>
            <a:r>
              <a:rPr lang="en-US" altLang="zh-CN"/>
              <a:t>Single-Site Data (MPSD)</a:t>
            </a:r>
            <a:endParaRPr lang="en-US"/>
          </a:p>
        </p:txBody>
      </p:sp>
      <p:sp>
        <p:nvSpPr>
          <p:cNvPr id="3" name="Content Placeholder 2"/>
          <p:cNvSpPr>
            <a:spLocks noGrp="1"/>
          </p:cNvSpPr>
          <p:nvPr>
            <p:ph idx="1"/>
          </p:nvPr>
        </p:nvSpPr>
        <p:spPr>
          <a:xfrm>
            <a:off x="762000" y="2438400"/>
            <a:ext cx="7620000" cy="4191000"/>
          </a:xfrm>
        </p:spPr>
        <p:txBody>
          <a:bodyPr>
            <a:normAutofit/>
          </a:bodyPr>
          <a:lstStyle/>
          <a:p>
            <a:r>
              <a:rPr lang="en-US" sz="2400" dirty="0">
                <a:solidFill>
                  <a:schemeClr val="tx1"/>
                </a:solidFill>
              </a:rPr>
              <a:t>Multiple processes run on different computers sharing a single data repository</a:t>
            </a:r>
          </a:p>
          <a:p>
            <a:r>
              <a:rPr lang="en-US" sz="2400" dirty="0">
                <a:solidFill>
                  <a:schemeClr val="tx1"/>
                </a:solidFill>
              </a:rPr>
              <a:t>MPSD scenario requires a network file server running conventional applications that are accessed through a LAN</a:t>
            </a:r>
          </a:p>
          <a:p>
            <a:r>
              <a:rPr lang="en-US" sz="2400" dirty="0">
                <a:solidFill>
                  <a:schemeClr val="tx1"/>
                </a:solidFill>
              </a:rPr>
              <a:t>Many multi-user accounting applications, running under a personal computer network, fit such a description</a:t>
            </a:r>
          </a:p>
          <a:p>
            <a:endParaRPr lang="en-US" sz="2000" dirty="0">
              <a:solidFill>
                <a:schemeClr val="tx1"/>
              </a:solidFill>
            </a:endParaRPr>
          </a:p>
          <a:p>
            <a:pPr marL="68580" indent="0">
              <a:buNone/>
            </a:pPr>
            <a:endParaRPr lang="en-US" sz="2000" dirty="0">
              <a:solidFill>
                <a:schemeClr val="tx1"/>
              </a:solidFill>
            </a:endParaRP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18</a:t>
            </a:fld>
            <a:endParaRPr lang="en-US"/>
          </a:p>
        </p:txBody>
      </p:sp>
    </p:spTree>
    <p:extLst>
      <p:ext uri="{BB962C8B-B14F-4D97-AF65-F5344CB8AC3E}">
        <p14:creationId xmlns:p14="http://schemas.microsoft.com/office/powerpoint/2010/main" val="71007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zh-CN"/>
              <a:t>MPSD</a:t>
            </a:r>
            <a:endParaRPr lang="en-US" alt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19</a:t>
            </a:fld>
            <a:endParaRPr lang="en-US"/>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96" y="2133600"/>
            <a:ext cx="8001000"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5979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Outline</a:t>
            </a:r>
          </a:p>
        </p:txBody>
      </p:sp>
      <p:sp>
        <p:nvSpPr>
          <p:cNvPr id="3" name="Content Placeholder 2"/>
          <p:cNvSpPr>
            <a:spLocks noGrp="1"/>
          </p:cNvSpPr>
          <p:nvPr>
            <p:ph idx="1"/>
          </p:nvPr>
        </p:nvSpPr>
        <p:spPr>
          <a:xfrm>
            <a:off x="864382" y="2489200"/>
            <a:ext cx="6831818" cy="3835400"/>
          </a:xfrm>
        </p:spPr>
        <p:txBody>
          <a:bodyPr>
            <a:normAutofit/>
          </a:bodyPr>
          <a:lstStyle/>
          <a:p>
            <a:r>
              <a:rPr lang="en-MY" sz="2000" dirty="0"/>
              <a:t>Introduction to Distributed Database</a:t>
            </a:r>
          </a:p>
          <a:p>
            <a:pPr marL="315468" indent="-246888">
              <a:defRPr/>
            </a:pPr>
            <a:r>
              <a:rPr lang="en-US" altLang="en-US" sz="2000" dirty="0"/>
              <a:t>Distributed Database Management Systems (DDBMSs) </a:t>
            </a:r>
          </a:p>
          <a:p>
            <a:pPr marL="315468" indent="-246888">
              <a:defRPr/>
            </a:pPr>
            <a:r>
              <a:rPr lang="en-US" altLang="en-US" sz="2000" dirty="0"/>
              <a:t>Data and Process Distribution</a:t>
            </a:r>
          </a:p>
          <a:p>
            <a:pPr marL="315468" indent="-246888">
              <a:defRPr/>
            </a:pPr>
            <a:r>
              <a:rPr lang="en-US" altLang="en-US" sz="2000" dirty="0"/>
              <a:t>Transactions in Distributed Database Environment</a:t>
            </a:r>
          </a:p>
          <a:p>
            <a:r>
              <a:rPr lang="en-US" altLang="en-US" sz="2000" dirty="0"/>
              <a:t>Data partitioning and Replication</a:t>
            </a:r>
          </a:p>
          <a:p>
            <a:r>
              <a:rPr lang="en-US" sz="2000" dirty="0"/>
              <a:t>Distributed Database Design</a:t>
            </a:r>
            <a:endParaRPr lang="en-MY" sz="2000" dirty="0"/>
          </a:p>
        </p:txBody>
      </p:sp>
      <p:sp>
        <p:nvSpPr>
          <p:cNvPr id="4" name="Slide Number Placeholder 3"/>
          <p:cNvSpPr>
            <a:spLocks noGrp="1"/>
          </p:cNvSpPr>
          <p:nvPr>
            <p:ph type="sldNum" sz="quarter" idx="12"/>
          </p:nvPr>
        </p:nvSpPr>
        <p:spPr/>
        <p:txBody>
          <a:bodyPr/>
          <a:lstStyle/>
          <a:p>
            <a:fld id="{D4E4A2E4-6FA4-4835-A001-46F3D612D6A4}" type="slidenum">
              <a:rPr lang="en-US" smtClean="0"/>
              <a:t>2</a:t>
            </a:fld>
            <a:endParaRPr lang="en-US"/>
          </a:p>
        </p:txBody>
      </p:sp>
    </p:spTree>
    <p:extLst>
      <p:ext uri="{BB962C8B-B14F-4D97-AF65-F5344CB8AC3E}">
        <p14:creationId xmlns:p14="http://schemas.microsoft.com/office/powerpoint/2010/main" val="4072776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105936"/>
            <a:ext cx="7024744" cy="722864"/>
          </a:xfrm>
        </p:spPr>
        <p:txBody>
          <a:bodyPr>
            <a:normAutofit fontScale="90000"/>
          </a:bodyPr>
          <a:lstStyle/>
          <a:p>
            <a:r>
              <a:rPr lang="en-US" altLang="zh-CN"/>
              <a:t>Multiple-Site Processing, </a:t>
            </a:r>
            <a:br>
              <a:rPr lang="en-US" altLang="zh-CN"/>
            </a:br>
            <a:r>
              <a:rPr lang="en-US" altLang="zh-CN"/>
              <a:t>Multiple-Site Data (MPMD)</a:t>
            </a:r>
            <a:endParaRPr lang="en-US"/>
          </a:p>
        </p:txBody>
      </p:sp>
      <p:sp>
        <p:nvSpPr>
          <p:cNvPr id="3" name="Content Placeholder 2"/>
          <p:cNvSpPr>
            <a:spLocks noGrp="1"/>
          </p:cNvSpPr>
          <p:nvPr>
            <p:ph idx="1"/>
          </p:nvPr>
        </p:nvSpPr>
        <p:spPr>
          <a:xfrm>
            <a:off x="1043492" y="2438400"/>
            <a:ext cx="6777317" cy="3733800"/>
          </a:xfrm>
        </p:spPr>
        <p:txBody>
          <a:bodyPr>
            <a:normAutofit/>
          </a:bodyPr>
          <a:lstStyle/>
          <a:p>
            <a:r>
              <a:rPr lang="en-US" sz="2400" dirty="0">
                <a:solidFill>
                  <a:schemeClr val="tx1"/>
                </a:solidFill>
              </a:rPr>
              <a:t>Fully distributed database management system with support for multiple data processors and transaction processors at multiple sites</a:t>
            </a:r>
          </a:p>
          <a:p>
            <a:pPr marL="68580" indent="0">
              <a:buNone/>
            </a:pPr>
            <a:endParaRPr lang="en-US" sz="2400" dirty="0">
              <a:solidFill>
                <a:schemeClr val="tx1"/>
              </a:solidFill>
            </a:endParaRPr>
          </a:p>
          <a:p>
            <a:r>
              <a:rPr lang="en-US" sz="2400" dirty="0">
                <a:solidFill>
                  <a:schemeClr val="tx1"/>
                </a:solidFill>
              </a:rPr>
              <a:t>Classified as either homogeneous or heterogeneous</a:t>
            </a:r>
          </a:p>
          <a:p>
            <a:pPr marL="68580" indent="0">
              <a:buNone/>
            </a:pPr>
            <a:endParaRPr lang="en-US" dirty="0">
              <a:solidFill>
                <a:schemeClr val="tx1"/>
              </a:solidFill>
            </a:endParaRP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20</a:t>
            </a:fld>
            <a:endParaRPr lang="en-US"/>
          </a:p>
        </p:txBody>
      </p:sp>
    </p:spTree>
    <p:extLst>
      <p:ext uri="{BB962C8B-B14F-4D97-AF65-F5344CB8AC3E}">
        <p14:creationId xmlns:p14="http://schemas.microsoft.com/office/powerpoint/2010/main" val="4000877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24936"/>
            <a:ext cx="7024744" cy="722864"/>
          </a:xfrm>
        </p:spPr>
        <p:txBody>
          <a:bodyPr>
            <a:normAutofit/>
          </a:bodyPr>
          <a:lstStyle/>
          <a:p>
            <a:r>
              <a:rPr lang="en-US" altLang="zh-CN"/>
              <a:t>Homogeneous MPMD DDBMS</a:t>
            </a:r>
            <a:endParaRPr lang="en-US"/>
          </a:p>
        </p:txBody>
      </p:sp>
      <p:sp>
        <p:nvSpPr>
          <p:cNvPr id="3" name="Content Placeholder 2"/>
          <p:cNvSpPr>
            <a:spLocks noGrp="1"/>
          </p:cNvSpPr>
          <p:nvPr>
            <p:ph idx="1"/>
          </p:nvPr>
        </p:nvSpPr>
        <p:spPr>
          <a:xfrm>
            <a:off x="1043492" y="2362200"/>
            <a:ext cx="6777317" cy="3546629"/>
          </a:xfrm>
        </p:spPr>
        <p:txBody>
          <a:bodyPr>
            <a:normAutofit/>
          </a:bodyPr>
          <a:lstStyle/>
          <a:p>
            <a:r>
              <a:rPr lang="en-US" sz="2000" dirty="0">
                <a:solidFill>
                  <a:schemeClr val="tx1"/>
                </a:solidFill>
              </a:rPr>
              <a:t>Integrate only one type of centralized DBMS over a network</a:t>
            </a:r>
          </a:p>
          <a:p>
            <a:r>
              <a:rPr lang="en-US" sz="2000" dirty="0">
                <a:solidFill>
                  <a:schemeClr val="tx1"/>
                </a:solidFill>
              </a:rPr>
              <a:t>Data is distributed across all the nodes</a:t>
            </a:r>
          </a:p>
          <a:p>
            <a:r>
              <a:rPr lang="en-US" sz="2000" dirty="0">
                <a:solidFill>
                  <a:schemeClr val="tx1"/>
                </a:solidFill>
              </a:rPr>
              <a:t>Same DBMS at each node</a:t>
            </a:r>
          </a:p>
          <a:p>
            <a:r>
              <a:rPr lang="en-US" sz="2000" dirty="0">
                <a:solidFill>
                  <a:schemeClr val="tx1"/>
                </a:solidFill>
              </a:rPr>
              <a:t>All data is managed by the distributed DBMS </a:t>
            </a:r>
          </a:p>
          <a:p>
            <a:r>
              <a:rPr lang="en-US" sz="2000" dirty="0">
                <a:solidFill>
                  <a:schemeClr val="tx1"/>
                </a:solidFill>
              </a:rPr>
              <a:t>All access is through </a:t>
            </a:r>
            <a:r>
              <a:rPr lang="en-US" sz="2000" b="1" dirty="0">
                <a:solidFill>
                  <a:schemeClr val="tx1"/>
                </a:solidFill>
              </a:rPr>
              <a:t>one global schema</a:t>
            </a:r>
          </a:p>
          <a:p>
            <a:r>
              <a:rPr lang="en-US" sz="2000" dirty="0">
                <a:solidFill>
                  <a:schemeClr val="tx1"/>
                </a:solidFill>
              </a:rPr>
              <a:t>The global schema is the union of all the local schema</a:t>
            </a:r>
          </a:p>
          <a:p>
            <a:pPr marL="68580" indent="0">
              <a:buNone/>
            </a:pPr>
            <a:endParaRPr lang="en-US" sz="2000" dirty="0">
              <a:solidFill>
                <a:schemeClr val="tx1"/>
              </a:solidFill>
            </a:endParaRP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21</a:t>
            </a:fld>
            <a:endParaRPr lang="en-US"/>
          </a:p>
        </p:txBody>
      </p:sp>
    </p:spTree>
    <p:extLst>
      <p:ext uri="{BB962C8B-B14F-4D97-AF65-F5344CB8AC3E}">
        <p14:creationId xmlns:p14="http://schemas.microsoft.com/office/powerpoint/2010/main" val="278128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zh-CN"/>
              <a:t>Homogeneous MPMD DDBMS</a:t>
            </a:r>
            <a:endParaRPr lang="en-US" alt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22</a:t>
            </a:fld>
            <a:endParaRPr lang="en-US"/>
          </a:p>
        </p:txBody>
      </p:sp>
      <p:pic>
        <p:nvPicPr>
          <p:cNvPr id="5" name="Picture 2" descr="FIG1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3188"/>
            <a:ext cx="7848600" cy="525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0781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24936"/>
            <a:ext cx="7024744" cy="722864"/>
          </a:xfrm>
        </p:spPr>
        <p:txBody>
          <a:bodyPr>
            <a:normAutofit/>
          </a:bodyPr>
          <a:lstStyle/>
          <a:p>
            <a:r>
              <a:rPr lang="en-US" altLang="zh-CN"/>
              <a:t>Heterogeneous MPMD DDBMS</a:t>
            </a:r>
            <a:endParaRPr lang="en-US"/>
          </a:p>
        </p:txBody>
      </p:sp>
      <p:sp>
        <p:nvSpPr>
          <p:cNvPr id="3" name="Content Placeholder 2"/>
          <p:cNvSpPr>
            <a:spLocks noGrp="1"/>
          </p:cNvSpPr>
          <p:nvPr>
            <p:ph idx="1"/>
          </p:nvPr>
        </p:nvSpPr>
        <p:spPr>
          <a:xfrm>
            <a:off x="1043492" y="2209800"/>
            <a:ext cx="7490908" cy="4038600"/>
          </a:xfrm>
        </p:spPr>
        <p:txBody>
          <a:bodyPr>
            <a:normAutofit/>
          </a:bodyPr>
          <a:lstStyle/>
          <a:p>
            <a:r>
              <a:rPr lang="en-US" sz="2000" dirty="0">
                <a:solidFill>
                  <a:schemeClr val="tx1"/>
                </a:solidFill>
              </a:rPr>
              <a:t>Integrate different types of centralized DBMSs over a network </a:t>
            </a:r>
          </a:p>
          <a:p>
            <a:r>
              <a:rPr lang="en-US" sz="2000" dirty="0">
                <a:solidFill>
                  <a:schemeClr val="tx1"/>
                </a:solidFill>
              </a:rPr>
              <a:t>Support different DBMSs that may even support different data models (relational, hierarchical, or network) running under different computer systems, such as mainframes and microcomputers</a:t>
            </a:r>
          </a:p>
          <a:p>
            <a:r>
              <a:rPr lang="en-US" sz="2000" dirty="0">
                <a:solidFill>
                  <a:schemeClr val="tx1"/>
                </a:solidFill>
              </a:rPr>
              <a:t>Data distributed across all the nodes</a:t>
            </a:r>
          </a:p>
          <a:p>
            <a:r>
              <a:rPr lang="en-US" sz="2000" dirty="0">
                <a:solidFill>
                  <a:schemeClr val="tx1"/>
                </a:solidFill>
              </a:rPr>
              <a:t>Different DBMSs may be used at each node</a:t>
            </a:r>
          </a:p>
          <a:p>
            <a:r>
              <a:rPr lang="en-US" sz="2000" b="1" dirty="0">
                <a:solidFill>
                  <a:schemeClr val="tx1"/>
                </a:solidFill>
              </a:rPr>
              <a:t>Local access </a:t>
            </a:r>
            <a:r>
              <a:rPr lang="en-US" sz="2000" dirty="0">
                <a:solidFill>
                  <a:schemeClr val="tx1"/>
                </a:solidFill>
              </a:rPr>
              <a:t>is done using the </a:t>
            </a:r>
            <a:r>
              <a:rPr lang="en-US" sz="2000" b="1" dirty="0">
                <a:solidFill>
                  <a:schemeClr val="tx1"/>
                </a:solidFill>
              </a:rPr>
              <a:t>local DBMS and schema</a:t>
            </a:r>
          </a:p>
          <a:p>
            <a:r>
              <a:rPr lang="en-US" sz="2000" dirty="0">
                <a:solidFill>
                  <a:schemeClr val="tx1"/>
                </a:solidFill>
              </a:rPr>
              <a:t>Remote access is done using the </a:t>
            </a:r>
            <a:r>
              <a:rPr lang="en-US" sz="2000" b="1" dirty="0">
                <a:solidFill>
                  <a:schemeClr val="tx1"/>
                </a:solidFill>
              </a:rPr>
              <a:t>global schema</a:t>
            </a:r>
          </a:p>
          <a:p>
            <a:pPr marL="68580" indent="0">
              <a:buNone/>
            </a:pPr>
            <a:endParaRPr lang="en-US" dirty="0">
              <a:solidFill>
                <a:schemeClr val="tx1"/>
              </a:solidFill>
            </a:endParaRP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23</a:t>
            </a:fld>
            <a:endParaRPr lang="en-US"/>
          </a:p>
        </p:txBody>
      </p:sp>
    </p:spTree>
    <p:extLst>
      <p:ext uri="{BB962C8B-B14F-4D97-AF65-F5344CB8AC3E}">
        <p14:creationId xmlns:p14="http://schemas.microsoft.com/office/powerpoint/2010/main" val="14664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zh-CN"/>
              <a:t>Heterogeneous MPMD DDBMS</a:t>
            </a:r>
            <a:endParaRPr lang="en-US" alt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24</a:t>
            </a:fld>
            <a:endParaRPr lang="en-US"/>
          </a:p>
        </p:txBody>
      </p:sp>
      <p:pic>
        <p:nvPicPr>
          <p:cNvPr id="6" name="Picture 2" descr="FIG1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377950"/>
            <a:ext cx="7696200" cy="517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84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zh-CN"/>
              <a:t>Heterogeneous DDBMS</a:t>
            </a:r>
            <a:endParaRPr lang="en-US" alt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25</a:t>
            </a:fld>
            <a:endParaRPr lang="en-US"/>
          </a:p>
        </p:txBody>
      </p:sp>
      <p:pic>
        <p:nvPicPr>
          <p:cNvPr id="5" name="Picture 11" descr="Fig10-08"/>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89302" y="1539875"/>
            <a:ext cx="8610600" cy="5165725"/>
          </a:xfrm>
          <a:noFill/>
        </p:spPr>
      </p:pic>
    </p:spTree>
    <p:extLst>
      <p:ext uri="{BB962C8B-B14F-4D97-AF65-F5344CB8AC3E}">
        <p14:creationId xmlns:p14="http://schemas.microsoft.com/office/powerpoint/2010/main" val="4190246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610600" cy="722864"/>
          </a:xfrm>
        </p:spPr>
        <p:txBody>
          <a:bodyPr>
            <a:normAutofit fontScale="90000"/>
          </a:bodyPr>
          <a:lstStyle/>
          <a:p>
            <a:br>
              <a:rPr lang="en-US" altLang="en-US"/>
            </a:br>
            <a:r>
              <a:rPr lang="en-US" altLang="zh-CN" b="1"/>
              <a:t>Transparency</a:t>
            </a:r>
            <a:r>
              <a:rPr lang="en-US" altLang="zh-CN"/>
              <a:t> of Distributed Database</a:t>
            </a:r>
            <a:endParaRPr lang="en-US"/>
          </a:p>
        </p:txBody>
      </p:sp>
      <p:sp>
        <p:nvSpPr>
          <p:cNvPr id="3" name="Content Placeholder 2"/>
          <p:cNvSpPr>
            <a:spLocks noGrp="1"/>
          </p:cNvSpPr>
          <p:nvPr>
            <p:ph idx="1"/>
          </p:nvPr>
        </p:nvSpPr>
        <p:spPr>
          <a:xfrm>
            <a:off x="1043492" y="2438401"/>
            <a:ext cx="6777317" cy="990600"/>
          </a:xfrm>
        </p:spPr>
        <p:txBody>
          <a:bodyPr>
            <a:normAutofit/>
          </a:bodyPr>
          <a:lstStyle/>
          <a:p>
            <a:r>
              <a:rPr lang="en-US" dirty="0">
                <a:solidFill>
                  <a:schemeClr val="tx1"/>
                </a:solidFill>
              </a:rPr>
              <a:t>User sees right through database, sees the database as if it were centralized and as if the only user</a:t>
            </a:r>
          </a:p>
          <a:p>
            <a:pPr marL="525780" indent="-457200">
              <a:buFont typeface="+mj-lt"/>
              <a:buAutoNum type="arabicPeriod"/>
            </a:pPr>
            <a:endParaRPr lang="en-US" dirty="0">
              <a:solidFill>
                <a:schemeClr val="tx1"/>
              </a:solidFill>
            </a:endParaRP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26</a:t>
            </a:fld>
            <a:endParaRPr lang="en-US"/>
          </a:p>
        </p:txBody>
      </p:sp>
      <p:pic>
        <p:nvPicPr>
          <p:cNvPr id="6" name="Picture 9" descr="Fig10-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57200" y="3657600"/>
            <a:ext cx="8229600" cy="2743200"/>
          </a:xfrm>
          <a:prstGeom prst="rect">
            <a:avLst/>
          </a:prstGeom>
          <a:noFill/>
        </p:spPr>
      </p:pic>
    </p:spTree>
    <p:extLst>
      <p:ext uri="{BB962C8B-B14F-4D97-AF65-F5344CB8AC3E}">
        <p14:creationId xmlns:p14="http://schemas.microsoft.com/office/powerpoint/2010/main" val="848725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2133600"/>
            <a:ext cx="7109908" cy="4267200"/>
          </a:xfrm>
        </p:spPr>
        <p:txBody>
          <a:bodyPr>
            <a:normAutofit fontScale="92500" lnSpcReduction="10000"/>
          </a:bodyPr>
          <a:lstStyle/>
          <a:p>
            <a:r>
              <a:rPr lang="en-US" sz="2000" b="1" dirty="0">
                <a:solidFill>
                  <a:schemeClr val="tx1"/>
                </a:solidFill>
              </a:rPr>
              <a:t>Remote request </a:t>
            </a:r>
            <a:r>
              <a:rPr lang="en-US" sz="2000" dirty="0">
                <a:solidFill>
                  <a:schemeClr val="tx1"/>
                </a:solidFill>
              </a:rPr>
              <a:t>– A single SQL statement access data to be processed by a single remote database processor (DP)</a:t>
            </a:r>
          </a:p>
          <a:p>
            <a:endParaRPr lang="en-US" sz="2000" dirty="0">
              <a:solidFill>
                <a:schemeClr val="tx1"/>
              </a:solidFill>
            </a:endParaRPr>
          </a:p>
          <a:p>
            <a:r>
              <a:rPr lang="en-US" sz="2000" b="1" dirty="0">
                <a:solidFill>
                  <a:schemeClr val="tx1"/>
                </a:solidFill>
              </a:rPr>
              <a:t>Remote transaction </a:t>
            </a:r>
            <a:r>
              <a:rPr lang="en-US" sz="2000" dirty="0">
                <a:solidFill>
                  <a:schemeClr val="tx1"/>
                </a:solidFill>
              </a:rPr>
              <a:t>– A transaction access data at a single remote DP site</a:t>
            </a:r>
          </a:p>
          <a:p>
            <a:endParaRPr lang="en-US" sz="2000" dirty="0">
              <a:solidFill>
                <a:schemeClr val="tx1"/>
              </a:solidFill>
            </a:endParaRPr>
          </a:p>
          <a:p>
            <a:r>
              <a:rPr lang="en-US" sz="2000" b="1" dirty="0">
                <a:solidFill>
                  <a:schemeClr val="tx1"/>
                </a:solidFill>
              </a:rPr>
              <a:t>Distributed request </a:t>
            </a:r>
            <a:r>
              <a:rPr lang="en-US" sz="2000" dirty="0">
                <a:solidFill>
                  <a:schemeClr val="tx1"/>
                </a:solidFill>
              </a:rPr>
              <a:t>– A single SQL statement reference data located at several different local or remote DP sites</a:t>
            </a:r>
          </a:p>
          <a:p>
            <a:pPr marL="68580" indent="0">
              <a:buNone/>
            </a:pPr>
            <a:endParaRPr lang="en-US" sz="2000" dirty="0">
              <a:solidFill>
                <a:schemeClr val="tx1"/>
              </a:solidFill>
            </a:endParaRPr>
          </a:p>
          <a:p>
            <a:r>
              <a:rPr lang="en-US" sz="2000" b="1" dirty="0">
                <a:solidFill>
                  <a:schemeClr val="tx1"/>
                </a:solidFill>
              </a:rPr>
              <a:t>Distributed transaction </a:t>
            </a:r>
            <a:r>
              <a:rPr lang="en-US" sz="2000" dirty="0">
                <a:solidFill>
                  <a:schemeClr val="tx1"/>
                </a:solidFill>
              </a:rPr>
              <a:t>– A transaction reference several different (local or remote) DP sites</a:t>
            </a:r>
          </a:p>
          <a:p>
            <a:endParaRPr lang="en-US" dirty="0">
              <a:solidFill>
                <a:schemeClr val="tx1"/>
              </a:solidFill>
            </a:endParaRP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27</a:t>
            </a:fld>
            <a:endParaRPr lang="en-US"/>
          </a:p>
        </p:txBody>
      </p:sp>
      <p:sp>
        <p:nvSpPr>
          <p:cNvPr id="6" name="Title 1"/>
          <p:cNvSpPr>
            <a:spLocks noGrp="1"/>
          </p:cNvSpPr>
          <p:nvPr>
            <p:ph type="title"/>
          </p:nvPr>
        </p:nvSpPr>
        <p:spPr>
          <a:xfrm>
            <a:off x="533400" y="685800"/>
            <a:ext cx="8610600" cy="722864"/>
          </a:xfrm>
        </p:spPr>
        <p:txBody>
          <a:bodyPr>
            <a:normAutofit fontScale="90000"/>
          </a:bodyPr>
          <a:lstStyle/>
          <a:p>
            <a:br>
              <a:rPr lang="en-US" altLang="en-US"/>
            </a:br>
            <a:r>
              <a:rPr lang="en-US" altLang="en-US"/>
              <a:t>Request and Transaction on DDBMS</a:t>
            </a:r>
            <a:endParaRPr lang="en-US"/>
          </a:p>
        </p:txBody>
      </p:sp>
    </p:spTree>
    <p:extLst>
      <p:ext uri="{BB962C8B-B14F-4D97-AF65-F5344CB8AC3E}">
        <p14:creationId xmlns:p14="http://schemas.microsoft.com/office/powerpoint/2010/main" val="37859782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993183"/>
            <a:ext cx="7468834" cy="4950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spTree>
    <p:extLst>
      <p:ext uri="{BB962C8B-B14F-4D97-AF65-F5344CB8AC3E}">
        <p14:creationId xmlns:p14="http://schemas.microsoft.com/office/powerpoint/2010/main" val="1455728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fontScale="90000"/>
          </a:bodyPr>
          <a:lstStyle/>
          <a:p>
            <a:br>
              <a:rPr lang="en-US" altLang="en-US"/>
            </a:br>
            <a:r>
              <a:rPr lang="en-US" altLang="en-US"/>
              <a:t>Remote Request</a:t>
            </a:r>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29</a:t>
            </a:fld>
            <a:endParaRPr lang="en-US"/>
          </a:p>
        </p:txBody>
      </p:sp>
      <p:pic>
        <p:nvPicPr>
          <p:cNvPr id="6" name="Picture 3" descr="Fig10-10"/>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1828800"/>
            <a:ext cx="8229600" cy="3657600"/>
          </a:xfrm>
          <a:noFill/>
        </p:spPr>
      </p:pic>
    </p:spTree>
    <p:extLst>
      <p:ext uri="{BB962C8B-B14F-4D97-AF65-F5344CB8AC3E}">
        <p14:creationId xmlns:p14="http://schemas.microsoft.com/office/powerpoint/2010/main" val="3107588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Factors Driven DDBMS</a:t>
            </a:r>
          </a:p>
        </p:txBody>
      </p:sp>
      <p:sp>
        <p:nvSpPr>
          <p:cNvPr id="3" name="Content Placeholder 2"/>
          <p:cNvSpPr>
            <a:spLocks noGrp="1"/>
          </p:cNvSpPr>
          <p:nvPr>
            <p:ph idx="1"/>
          </p:nvPr>
        </p:nvSpPr>
        <p:spPr>
          <a:xfrm>
            <a:off x="457200" y="2133600"/>
            <a:ext cx="7924800" cy="4232429"/>
          </a:xfrm>
        </p:spPr>
        <p:txBody>
          <a:bodyPr>
            <a:noAutofit/>
          </a:bodyPr>
          <a:lstStyle/>
          <a:p>
            <a:r>
              <a:rPr lang="en-US" sz="2000" b="1" dirty="0"/>
              <a:t>Business operations become decentralized </a:t>
            </a:r>
            <a:r>
              <a:rPr lang="en-US" sz="2000" dirty="0"/>
              <a:t>– Each unit has authority to create own IS have control over local data</a:t>
            </a:r>
          </a:p>
          <a:p>
            <a:r>
              <a:rPr lang="en-US" sz="2000" b="1" dirty="0"/>
              <a:t>Data sharing </a:t>
            </a:r>
            <a:r>
              <a:rPr lang="en-US" sz="2000" dirty="0"/>
              <a:t>– User at location A can access and update data at location B</a:t>
            </a:r>
          </a:p>
          <a:p>
            <a:r>
              <a:rPr lang="en-US" sz="2000" b="1" dirty="0"/>
              <a:t>Data communication costs </a:t>
            </a:r>
            <a:r>
              <a:rPr lang="en-US" sz="2000" dirty="0"/>
              <a:t>– High cost of shipping large quantities of data across network</a:t>
            </a:r>
          </a:p>
          <a:p>
            <a:pPr marL="365760" lvl="1" indent="0">
              <a:buNone/>
            </a:pPr>
            <a:r>
              <a:rPr lang="en-US" sz="2000" dirty="0"/>
              <a:t>More economical to locate data and applications close to where they are needed</a:t>
            </a:r>
          </a:p>
          <a:p>
            <a:r>
              <a:rPr lang="en-US" sz="2000" b="1" dirty="0"/>
              <a:t>Database recovery </a:t>
            </a:r>
            <a:r>
              <a:rPr lang="en-US" sz="2000" dirty="0"/>
              <a:t>– Data is replicated  on separate computers. Users can have access to data while primary site is restored</a:t>
            </a: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a:t>
            </a:fld>
            <a:endParaRPr lang="en-US"/>
          </a:p>
        </p:txBody>
      </p:sp>
    </p:spTree>
    <p:extLst>
      <p:ext uri="{BB962C8B-B14F-4D97-AF65-F5344CB8AC3E}">
        <p14:creationId xmlns:p14="http://schemas.microsoft.com/office/powerpoint/2010/main" val="957843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fontScale="90000"/>
          </a:bodyPr>
          <a:lstStyle/>
          <a:p>
            <a:br>
              <a:rPr lang="en-US" altLang="en-US"/>
            </a:br>
            <a:r>
              <a:rPr lang="en-US" altLang="en-US"/>
              <a:t>Remote Transaction</a:t>
            </a:r>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30</a:t>
            </a:fld>
            <a:endParaRPr lang="en-US"/>
          </a:p>
        </p:txBody>
      </p:sp>
      <p:grpSp>
        <p:nvGrpSpPr>
          <p:cNvPr id="9" name="Group 8"/>
          <p:cNvGrpSpPr/>
          <p:nvPr/>
        </p:nvGrpSpPr>
        <p:grpSpPr>
          <a:xfrm>
            <a:off x="304800" y="2057400"/>
            <a:ext cx="8686800" cy="3733800"/>
            <a:chOff x="304800" y="2057400"/>
            <a:chExt cx="8686800" cy="3733800"/>
          </a:xfrm>
        </p:grpSpPr>
        <p:pic>
          <p:nvPicPr>
            <p:cNvPr id="8" name="Picture 3" descr="Fig10-11"/>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04800" y="2057400"/>
              <a:ext cx="8686800" cy="3733800"/>
            </a:xfrm>
            <a:noFill/>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0" y="2789694"/>
              <a:ext cx="495300"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726968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fontScale="90000"/>
          </a:bodyPr>
          <a:lstStyle/>
          <a:p>
            <a:br>
              <a:rPr lang="en-US" altLang="en-US"/>
            </a:br>
            <a:r>
              <a:rPr lang="en-US" altLang="en-US"/>
              <a:t>Distributed Request</a:t>
            </a:r>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31</a:t>
            </a:fld>
            <a:endParaRPr lang="en-US"/>
          </a:p>
        </p:txBody>
      </p:sp>
      <p:pic>
        <p:nvPicPr>
          <p:cNvPr id="6" name="Picture 3" descr="Fig10-13"/>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1676400"/>
            <a:ext cx="8382000" cy="4724400"/>
          </a:xfrm>
          <a:noFill/>
        </p:spPr>
      </p:pic>
    </p:spTree>
    <p:extLst>
      <p:ext uri="{BB962C8B-B14F-4D97-AF65-F5344CB8AC3E}">
        <p14:creationId xmlns:p14="http://schemas.microsoft.com/office/powerpoint/2010/main" val="37829493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fontScale="90000"/>
          </a:bodyPr>
          <a:lstStyle/>
          <a:p>
            <a:br>
              <a:rPr lang="en-US" altLang="en-US"/>
            </a:br>
            <a:r>
              <a:rPr lang="en-US" altLang="en-US"/>
              <a:t>Distributed Transaction</a:t>
            </a:r>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32</a:t>
            </a:fld>
            <a:endParaRPr lang="en-US"/>
          </a:p>
        </p:txBody>
      </p:sp>
      <p:pic>
        <p:nvPicPr>
          <p:cNvPr id="7" name="Picture 3" descr="Fig10-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1000" y="1676400"/>
            <a:ext cx="8458200" cy="4419600"/>
          </a:xfrm>
          <a:prstGeom prst="rect">
            <a:avLst/>
          </a:prstGeom>
          <a:noFill/>
        </p:spPr>
      </p:pic>
    </p:spTree>
    <p:extLst>
      <p:ext uri="{BB962C8B-B14F-4D97-AF65-F5344CB8AC3E}">
        <p14:creationId xmlns:p14="http://schemas.microsoft.com/office/powerpoint/2010/main" val="9337091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29736"/>
            <a:ext cx="7391400" cy="722864"/>
          </a:xfrm>
        </p:spPr>
        <p:txBody>
          <a:bodyPr>
            <a:normAutofit fontScale="90000"/>
          </a:bodyPr>
          <a:lstStyle/>
          <a:p>
            <a:br>
              <a:rPr lang="en-US" altLang="en-US" dirty="0"/>
            </a:br>
            <a:r>
              <a:rPr lang="en-US" altLang="en-US" dirty="0"/>
              <a:t>Another Example of Distributed Request</a:t>
            </a:r>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33</a:t>
            </a:fld>
            <a:endParaRPr lang="en-US"/>
          </a:p>
        </p:txBody>
      </p:sp>
      <p:pic>
        <p:nvPicPr>
          <p:cNvPr id="5" name="Picture 3" descr="Fig10-14"/>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1905000"/>
            <a:ext cx="8305800" cy="4648200"/>
          </a:xfrm>
          <a:noFill/>
        </p:spPr>
      </p:pic>
    </p:spTree>
    <p:extLst>
      <p:ext uri="{BB962C8B-B14F-4D97-AF65-F5344CB8AC3E}">
        <p14:creationId xmlns:p14="http://schemas.microsoft.com/office/powerpoint/2010/main" val="1809439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fontScale="90000"/>
          </a:bodyPr>
          <a:lstStyle/>
          <a:p>
            <a:br>
              <a:rPr lang="en-US" altLang="en-US"/>
            </a:br>
            <a:r>
              <a:rPr lang="en-US" altLang="en-US"/>
              <a:t>Distributed Database Design</a:t>
            </a:r>
            <a:endParaRPr lang="en-US"/>
          </a:p>
        </p:txBody>
      </p:sp>
      <p:sp>
        <p:nvSpPr>
          <p:cNvPr id="3" name="Content Placeholder 2"/>
          <p:cNvSpPr>
            <a:spLocks noGrp="1"/>
          </p:cNvSpPr>
          <p:nvPr>
            <p:ph idx="1"/>
          </p:nvPr>
        </p:nvSpPr>
        <p:spPr>
          <a:xfrm>
            <a:off x="1043492" y="2286000"/>
            <a:ext cx="6777317" cy="3546629"/>
          </a:xfrm>
        </p:spPr>
        <p:txBody>
          <a:bodyPr>
            <a:normAutofit/>
          </a:bodyPr>
          <a:lstStyle/>
          <a:p>
            <a:r>
              <a:rPr lang="en-US" sz="2000" b="1" dirty="0">
                <a:solidFill>
                  <a:schemeClr val="tx1"/>
                </a:solidFill>
              </a:rPr>
              <a:t>Data fragmentation </a:t>
            </a:r>
            <a:r>
              <a:rPr lang="en-US" sz="2000" dirty="0">
                <a:solidFill>
                  <a:schemeClr val="tx1"/>
                </a:solidFill>
              </a:rPr>
              <a:t>– HOW  to partition the database into fragments?</a:t>
            </a:r>
          </a:p>
          <a:p>
            <a:endParaRPr lang="en-US" sz="2000" dirty="0">
              <a:solidFill>
                <a:schemeClr val="tx1"/>
              </a:solidFill>
            </a:endParaRPr>
          </a:p>
          <a:p>
            <a:r>
              <a:rPr lang="en-US" sz="2000" b="1" dirty="0">
                <a:solidFill>
                  <a:schemeClr val="tx1"/>
                </a:solidFill>
              </a:rPr>
              <a:t>Data replication </a:t>
            </a:r>
            <a:r>
              <a:rPr lang="en-US" sz="2000" dirty="0">
                <a:solidFill>
                  <a:schemeClr val="tx1"/>
                </a:solidFill>
              </a:rPr>
              <a:t>– WHICH fragments to replicate?</a:t>
            </a:r>
          </a:p>
          <a:p>
            <a:pPr marL="68580" indent="0">
              <a:buNone/>
            </a:pPr>
            <a:endParaRPr lang="en-US" sz="2000" dirty="0">
              <a:solidFill>
                <a:schemeClr val="tx1"/>
              </a:solidFill>
            </a:endParaRPr>
          </a:p>
          <a:p>
            <a:r>
              <a:rPr lang="en-US" sz="2000" b="1" dirty="0">
                <a:solidFill>
                  <a:schemeClr val="tx1"/>
                </a:solidFill>
              </a:rPr>
              <a:t>Data allocation </a:t>
            </a:r>
            <a:r>
              <a:rPr lang="en-US" sz="2000" dirty="0">
                <a:solidFill>
                  <a:schemeClr val="tx1"/>
                </a:solidFill>
              </a:rPr>
              <a:t>– WHERE to locate those fragments and replicas?</a:t>
            </a:r>
          </a:p>
          <a:p>
            <a:pPr marL="525780" indent="-457200">
              <a:buFont typeface="+mj-lt"/>
              <a:buAutoNum type="arabicPeriod"/>
            </a:pPr>
            <a:endParaRPr lang="en-US" dirty="0">
              <a:solidFill>
                <a:schemeClr val="tx1"/>
              </a:solidFill>
            </a:endParaRP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34</a:t>
            </a:fld>
            <a:endParaRPr lang="en-US"/>
          </a:p>
        </p:txBody>
      </p:sp>
    </p:spTree>
    <p:extLst>
      <p:ext uri="{BB962C8B-B14F-4D97-AF65-F5344CB8AC3E}">
        <p14:creationId xmlns:p14="http://schemas.microsoft.com/office/powerpoint/2010/main" val="37330678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fontScale="90000"/>
          </a:bodyPr>
          <a:lstStyle/>
          <a:p>
            <a:br>
              <a:rPr lang="en-US" altLang="en-US"/>
            </a:br>
            <a:r>
              <a:rPr lang="en-US" altLang="en-US"/>
              <a:t>Data Fragmentation</a:t>
            </a:r>
            <a:endParaRPr lang="en-US"/>
          </a:p>
        </p:txBody>
      </p:sp>
      <p:sp>
        <p:nvSpPr>
          <p:cNvPr id="3" name="Content Placeholder 2"/>
          <p:cNvSpPr>
            <a:spLocks noGrp="1"/>
          </p:cNvSpPr>
          <p:nvPr>
            <p:ph idx="1"/>
          </p:nvPr>
        </p:nvSpPr>
        <p:spPr>
          <a:xfrm>
            <a:off x="1043492" y="2286000"/>
            <a:ext cx="6777317" cy="3546629"/>
          </a:xfrm>
        </p:spPr>
        <p:txBody>
          <a:bodyPr>
            <a:normAutofit/>
          </a:bodyPr>
          <a:lstStyle/>
          <a:p>
            <a:r>
              <a:rPr lang="en-US" sz="2000" dirty="0">
                <a:solidFill>
                  <a:schemeClr val="tx1"/>
                </a:solidFill>
              </a:rPr>
              <a:t>Breaks single object into two or more segments or fragments</a:t>
            </a:r>
          </a:p>
          <a:p>
            <a:r>
              <a:rPr lang="en-US" sz="2000" dirty="0">
                <a:solidFill>
                  <a:schemeClr val="tx1"/>
                </a:solidFill>
              </a:rPr>
              <a:t>Each fragment can be stored at any site over a computer network</a:t>
            </a:r>
          </a:p>
          <a:p>
            <a:r>
              <a:rPr lang="en-US" sz="2000" dirty="0">
                <a:solidFill>
                  <a:schemeClr val="tx1"/>
                </a:solidFill>
              </a:rPr>
              <a:t>Information about data fragmentation is stored in the </a:t>
            </a:r>
            <a:r>
              <a:rPr lang="en-US" sz="2000" b="1" dirty="0">
                <a:solidFill>
                  <a:schemeClr val="tx1"/>
                </a:solidFill>
              </a:rPr>
              <a:t>distributed data catalog (DDC</a:t>
            </a:r>
            <a:r>
              <a:rPr lang="en-US" sz="2000" dirty="0">
                <a:solidFill>
                  <a:schemeClr val="tx1"/>
                </a:solidFill>
              </a:rPr>
              <a:t>), from which it is accessed by the TP to process user requests</a:t>
            </a:r>
          </a:p>
          <a:p>
            <a:pPr marL="68580" indent="0">
              <a:buNone/>
            </a:pPr>
            <a:endParaRPr lang="en-US" dirty="0">
              <a:solidFill>
                <a:schemeClr val="tx1"/>
              </a:solidFill>
            </a:endParaRP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35</a:t>
            </a:fld>
            <a:endParaRPr lang="en-US"/>
          </a:p>
        </p:txBody>
      </p:sp>
    </p:spTree>
    <p:extLst>
      <p:ext uri="{BB962C8B-B14F-4D97-AF65-F5344CB8AC3E}">
        <p14:creationId xmlns:p14="http://schemas.microsoft.com/office/powerpoint/2010/main" val="7761089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fontScale="90000"/>
          </a:bodyPr>
          <a:lstStyle/>
          <a:p>
            <a:br>
              <a:rPr lang="en-US" altLang="en-US"/>
            </a:br>
            <a:r>
              <a:rPr lang="en-US" altLang="en-US"/>
              <a:t>Data Fragmentation</a:t>
            </a:r>
            <a:endParaRPr lang="en-US"/>
          </a:p>
        </p:txBody>
      </p:sp>
      <p:sp>
        <p:nvSpPr>
          <p:cNvPr id="3" name="Content Placeholder 2"/>
          <p:cNvSpPr>
            <a:spLocks noGrp="1"/>
          </p:cNvSpPr>
          <p:nvPr>
            <p:ph idx="1"/>
          </p:nvPr>
        </p:nvSpPr>
        <p:spPr>
          <a:xfrm>
            <a:off x="1043492" y="2438400"/>
            <a:ext cx="7643308" cy="3394229"/>
          </a:xfrm>
        </p:spPr>
        <p:txBody>
          <a:bodyPr>
            <a:normAutofit/>
          </a:bodyPr>
          <a:lstStyle/>
          <a:p>
            <a:r>
              <a:rPr lang="en-US" sz="2000" b="1" dirty="0">
                <a:solidFill>
                  <a:schemeClr val="tx1"/>
                </a:solidFill>
              </a:rPr>
              <a:t>Horizontal</a:t>
            </a:r>
            <a:r>
              <a:rPr lang="en-US" sz="2000" dirty="0">
                <a:solidFill>
                  <a:schemeClr val="tx1"/>
                </a:solidFill>
              </a:rPr>
              <a:t> </a:t>
            </a:r>
            <a:r>
              <a:rPr lang="en-US" sz="2000" b="1" dirty="0">
                <a:solidFill>
                  <a:schemeClr val="tx1"/>
                </a:solidFill>
              </a:rPr>
              <a:t>fragmentation</a:t>
            </a:r>
            <a:r>
              <a:rPr lang="en-US" sz="2000" dirty="0">
                <a:solidFill>
                  <a:schemeClr val="tx1"/>
                </a:solidFill>
              </a:rPr>
              <a:t> –  Division of a relation into subsets (fragments) of tuples (rows)</a:t>
            </a:r>
          </a:p>
          <a:p>
            <a:r>
              <a:rPr lang="en-US" sz="2000" b="1" dirty="0">
                <a:solidFill>
                  <a:schemeClr val="tx1"/>
                </a:solidFill>
              </a:rPr>
              <a:t>Vertical</a:t>
            </a:r>
            <a:r>
              <a:rPr lang="en-US" sz="2000" dirty="0">
                <a:solidFill>
                  <a:schemeClr val="tx1"/>
                </a:solidFill>
              </a:rPr>
              <a:t> </a:t>
            </a:r>
            <a:r>
              <a:rPr lang="en-US" sz="2000" b="1" dirty="0">
                <a:solidFill>
                  <a:schemeClr val="tx1"/>
                </a:solidFill>
              </a:rPr>
              <a:t>fragmentation</a:t>
            </a:r>
            <a:r>
              <a:rPr lang="en-US" sz="2000" dirty="0">
                <a:solidFill>
                  <a:schemeClr val="tx1"/>
                </a:solidFill>
              </a:rPr>
              <a:t> – Division of a relation into attribute (column) subsets</a:t>
            </a:r>
          </a:p>
          <a:p>
            <a:r>
              <a:rPr lang="en-US" sz="2000" b="1" dirty="0">
                <a:solidFill>
                  <a:schemeClr val="tx1"/>
                </a:solidFill>
              </a:rPr>
              <a:t>Mixed</a:t>
            </a:r>
            <a:r>
              <a:rPr lang="en-US" sz="2000" dirty="0">
                <a:solidFill>
                  <a:schemeClr val="tx1"/>
                </a:solidFill>
              </a:rPr>
              <a:t> </a:t>
            </a:r>
            <a:r>
              <a:rPr lang="en-US" sz="2000" b="1" dirty="0">
                <a:solidFill>
                  <a:schemeClr val="tx1"/>
                </a:solidFill>
              </a:rPr>
              <a:t>fragmentation</a:t>
            </a:r>
            <a:r>
              <a:rPr lang="en-US" sz="2000" dirty="0">
                <a:solidFill>
                  <a:schemeClr val="tx1"/>
                </a:solidFill>
              </a:rPr>
              <a:t> – Combination of horizontal and vertical strategies</a:t>
            </a:r>
          </a:p>
          <a:p>
            <a:pPr marL="525780" indent="-457200">
              <a:buFont typeface="+mj-lt"/>
              <a:buAutoNum type="arabicPeriod"/>
            </a:pPr>
            <a:endParaRPr lang="en-US" dirty="0">
              <a:solidFill>
                <a:schemeClr val="tx1"/>
              </a:solidFill>
            </a:endParaRP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36</a:t>
            </a:fld>
            <a:endParaRPr lang="en-US"/>
          </a:p>
        </p:txBody>
      </p:sp>
    </p:spTree>
    <p:extLst>
      <p:ext uri="{BB962C8B-B14F-4D97-AF65-F5344CB8AC3E}">
        <p14:creationId xmlns:p14="http://schemas.microsoft.com/office/powerpoint/2010/main" val="21447402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00200"/>
            <a:ext cx="6777317" cy="4232429"/>
          </a:xfrm>
        </p:spPr>
        <p:txBody>
          <a:bodyPr>
            <a:normAutofit/>
          </a:bodyPr>
          <a:lstStyle/>
          <a:p>
            <a:endParaRPr lang="en-US" altLang="en-US" sz="2400">
              <a:solidFill>
                <a:schemeClr val="tx1"/>
              </a:solidFill>
            </a:endParaRPr>
          </a:p>
          <a:p>
            <a:endParaRPr lang="en-US">
              <a:solidFill>
                <a:schemeClr val="tx1"/>
              </a:solidFill>
            </a:endParaRPr>
          </a:p>
          <a:p>
            <a:pPr marL="525780" indent="-457200">
              <a:buFont typeface="+mj-lt"/>
              <a:buAutoNum type="arabicPeriod"/>
            </a:pPr>
            <a:endParaRPr lang="en-US">
              <a:solidFill>
                <a:schemeClr val="tx1"/>
              </a:solidFill>
            </a:endParaRPr>
          </a:p>
          <a:p>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37</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sp>
        <p:nvSpPr>
          <p:cNvPr id="7" name="Content Placeholder 2"/>
          <p:cNvSpPr txBox="1">
            <a:spLocks/>
          </p:cNvSpPr>
          <p:nvPr/>
        </p:nvSpPr>
        <p:spPr>
          <a:xfrm>
            <a:off x="1028700" y="1447801"/>
            <a:ext cx="74295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00" y="685800"/>
            <a:ext cx="7905750" cy="306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7613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38</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sp>
        <p:nvSpPr>
          <p:cNvPr id="7" name="Content Placeholder 2"/>
          <p:cNvSpPr txBox="1">
            <a:spLocks/>
          </p:cNvSpPr>
          <p:nvPr/>
        </p:nvSpPr>
        <p:spPr>
          <a:xfrm>
            <a:off x="1028700" y="1447801"/>
            <a:ext cx="7429500" cy="4724400"/>
          </a:xfrm>
          <a:prstGeom prst="rect">
            <a:avLst/>
          </a:prstGeom>
        </p:spPr>
        <p:txBody>
          <a:bodyPr vert="horz" lIns="91440" tIns="45720" rIns="91440" bIns="45720" rtlCol="0">
            <a:normAutofit/>
          </a:bodyPr>
          <a:lst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a:lstStyle>
          <a:p>
            <a:pPr marL="68580" indent="0">
              <a:buNone/>
            </a:pPr>
            <a:endParaRPr lang="en-US"/>
          </a:p>
        </p:txBody>
      </p:sp>
      <p:pic>
        <p:nvPicPr>
          <p:cNvPr id="8" name="Picture 3" descr="Tbl1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48712" y="990600"/>
            <a:ext cx="8763000" cy="2362200"/>
          </a:xfrm>
          <a:prstGeom prst="rect">
            <a:avLst/>
          </a:prstGeom>
          <a:noFill/>
        </p:spPr>
      </p:pic>
      <p:sp>
        <p:nvSpPr>
          <p:cNvPr id="10" name="TextBox 9"/>
          <p:cNvSpPr txBox="1"/>
          <p:nvPr/>
        </p:nvSpPr>
        <p:spPr>
          <a:xfrm>
            <a:off x="2438400" y="3469084"/>
            <a:ext cx="4419600" cy="369332"/>
          </a:xfrm>
          <a:prstGeom prst="rect">
            <a:avLst/>
          </a:prstGeom>
          <a:noFill/>
        </p:spPr>
        <p:txBody>
          <a:bodyPr wrap="square" rtlCol="0">
            <a:spAutoFit/>
          </a:bodyPr>
          <a:lstStyle/>
          <a:p>
            <a:pPr algn="ctr"/>
            <a:r>
              <a:rPr lang="en-US"/>
              <a:t>Distributed Data Catalog</a:t>
            </a:r>
          </a:p>
        </p:txBody>
      </p:sp>
    </p:spTree>
    <p:extLst>
      <p:ext uri="{BB962C8B-B14F-4D97-AF65-F5344CB8AC3E}">
        <p14:creationId xmlns:p14="http://schemas.microsoft.com/office/powerpoint/2010/main" val="42323454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00200"/>
            <a:ext cx="6777317" cy="4232429"/>
          </a:xfrm>
        </p:spPr>
        <p:txBody>
          <a:bodyPr>
            <a:normAutofit/>
          </a:bodyPr>
          <a:lstStyle/>
          <a:p>
            <a:endParaRPr lang="en-US" altLang="en-US" sz="2400">
              <a:solidFill>
                <a:schemeClr val="tx1"/>
              </a:solidFill>
            </a:endParaRPr>
          </a:p>
          <a:p>
            <a:endParaRPr lang="en-US">
              <a:solidFill>
                <a:schemeClr val="tx1"/>
              </a:solidFill>
            </a:endParaRPr>
          </a:p>
          <a:p>
            <a:pPr marL="525780" indent="-457200">
              <a:buFont typeface="+mj-lt"/>
              <a:buAutoNum type="arabicPeriod"/>
            </a:pPr>
            <a:endParaRPr lang="en-US">
              <a:solidFill>
                <a:schemeClr val="tx1"/>
              </a:solidFill>
            </a:endParaRPr>
          </a:p>
          <a:p>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39</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 y="990600"/>
            <a:ext cx="749617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2362199" y="5334000"/>
            <a:ext cx="4419600" cy="369332"/>
          </a:xfrm>
          <a:prstGeom prst="rect">
            <a:avLst/>
          </a:prstGeom>
          <a:noFill/>
        </p:spPr>
        <p:txBody>
          <a:bodyPr wrap="square" rtlCol="0">
            <a:spAutoFit/>
          </a:bodyPr>
          <a:lstStyle/>
          <a:p>
            <a:pPr algn="ctr"/>
            <a:r>
              <a:rPr lang="en-US"/>
              <a:t>Table contents</a:t>
            </a:r>
          </a:p>
        </p:txBody>
      </p:sp>
    </p:spTree>
    <p:extLst>
      <p:ext uri="{BB962C8B-B14F-4D97-AF65-F5344CB8AC3E}">
        <p14:creationId xmlns:p14="http://schemas.microsoft.com/office/powerpoint/2010/main" val="131479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Distributed Database</a:t>
            </a:r>
          </a:p>
        </p:txBody>
      </p:sp>
      <p:sp>
        <p:nvSpPr>
          <p:cNvPr id="3" name="Content Placeholder 2"/>
          <p:cNvSpPr>
            <a:spLocks noGrp="1"/>
          </p:cNvSpPr>
          <p:nvPr>
            <p:ph idx="1"/>
          </p:nvPr>
        </p:nvSpPr>
        <p:spPr>
          <a:xfrm>
            <a:off x="914400" y="2514600"/>
            <a:ext cx="7315200" cy="3352799"/>
          </a:xfrm>
        </p:spPr>
        <p:txBody>
          <a:bodyPr>
            <a:normAutofit/>
          </a:bodyPr>
          <a:lstStyle/>
          <a:p>
            <a:pPr marL="274320">
              <a:defRPr/>
            </a:pPr>
            <a:r>
              <a:rPr lang="en-US" altLang="en-US" sz="2000" dirty="0">
                <a:solidFill>
                  <a:schemeClr val="tx1"/>
                </a:solidFill>
              </a:rPr>
              <a:t>Distributed Database Management Systems (DDBMS)</a:t>
            </a:r>
          </a:p>
          <a:p>
            <a:pPr marL="0" indent="0">
              <a:buNone/>
              <a:defRPr/>
            </a:pPr>
            <a:endParaRPr lang="en-US" altLang="en-US" sz="2000" dirty="0">
              <a:solidFill>
                <a:schemeClr val="tx1"/>
              </a:solidFill>
            </a:endParaRPr>
          </a:p>
          <a:p>
            <a:pPr marL="274320">
              <a:defRPr/>
            </a:pPr>
            <a:r>
              <a:rPr lang="en-US" altLang="en-US" sz="2000" dirty="0">
                <a:solidFill>
                  <a:schemeClr val="tx1"/>
                </a:solidFill>
              </a:rPr>
              <a:t>Governs storage and processing of logically related data over interconnected computer systems in which both </a:t>
            </a:r>
            <a:r>
              <a:rPr lang="en-US" altLang="en-US" sz="2000" b="1" dirty="0">
                <a:solidFill>
                  <a:schemeClr val="tx1"/>
                </a:solidFill>
              </a:rPr>
              <a:t>data</a:t>
            </a:r>
            <a:r>
              <a:rPr lang="en-US" altLang="en-US" sz="2000" dirty="0">
                <a:solidFill>
                  <a:schemeClr val="tx1"/>
                </a:solidFill>
              </a:rPr>
              <a:t> and </a:t>
            </a:r>
            <a:r>
              <a:rPr lang="en-US" altLang="en-US" sz="2000" b="1" dirty="0">
                <a:solidFill>
                  <a:schemeClr val="tx1"/>
                </a:solidFill>
              </a:rPr>
              <a:t>processing</a:t>
            </a:r>
            <a:r>
              <a:rPr lang="en-US" altLang="en-US" sz="2000" dirty="0">
                <a:solidFill>
                  <a:schemeClr val="tx1"/>
                </a:solidFill>
              </a:rPr>
              <a:t> functions are distributed among several sites.</a:t>
            </a:r>
          </a:p>
          <a:p>
            <a:pPr marL="274320">
              <a:defRPr/>
            </a:pPr>
            <a:endParaRPr lang="en-US" altLang="en-US" sz="2400" dirty="0">
              <a:solidFill>
                <a:schemeClr val="tx1"/>
              </a:solidFill>
            </a:endParaRPr>
          </a:p>
          <a:p>
            <a:endParaRPr lang="en-US" dirty="0">
              <a:solidFill>
                <a:schemeClr val="tx1"/>
              </a:solidFill>
            </a:endParaRPr>
          </a:p>
          <a:p>
            <a:pPr marL="525780" indent="-457200">
              <a:buFont typeface="+mj-lt"/>
              <a:buAutoNum type="arabicPeriod"/>
            </a:pPr>
            <a:endParaRPr lang="en-US" dirty="0">
              <a:solidFill>
                <a:schemeClr val="tx1"/>
              </a:solidFill>
            </a:endParaRP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4</a:t>
            </a:fld>
            <a:endParaRPr lang="en-US"/>
          </a:p>
        </p:txBody>
      </p:sp>
    </p:spTree>
    <p:extLst>
      <p:ext uri="{BB962C8B-B14F-4D97-AF65-F5344CB8AC3E}">
        <p14:creationId xmlns:p14="http://schemas.microsoft.com/office/powerpoint/2010/main" val="730305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00200"/>
            <a:ext cx="6777317" cy="4232429"/>
          </a:xfrm>
        </p:spPr>
        <p:txBody>
          <a:bodyPr>
            <a:normAutofit/>
          </a:bodyPr>
          <a:lstStyle/>
          <a:p>
            <a:endParaRPr lang="en-US" altLang="en-US" sz="2400">
              <a:solidFill>
                <a:schemeClr val="tx1"/>
              </a:solidFill>
            </a:endParaRPr>
          </a:p>
          <a:p>
            <a:endParaRPr lang="en-US">
              <a:solidFill>
                <a:schemeClr val="tx1"/>
              </a:solidFill>
            </a:endParaRPr>
          </a:p>
          <a:p>
            <a:pPr marL="525780" indent="-457200">
              <a:buFont typeface="+mj-lt"/>
              <a:buAutoNum type="arabicPeriod"/>
            </a:pPr>
            <a:endParaRPr lang="en-US">
              <a:solidFill>
                <a:schemeClr val="tx1"/>
              </a:solidFill>
            </a:endParaRPr>
          </a:p>
          <a:p>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40</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525" y="1357313"/>
            <a:ext cx="6076950" cy="414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2362199" y="5486400"/>
            <a:ext cx="4419600" cy="369332"/>
          </a:xfrm>
          <a:prstGeom prst="rect">
            <a:avLst/>
          </a:prstGeom>
          <a:noFill/>
        </p:spPr>
        <p:txBody>
          <a:bodyPr wrap="square" rtlCol="0">
            <a:spAutoFit/>
          </a:bodyPr>
          <a:lstStyle/>
          <a:p>
            <a:pPr algn="ctr"/>
            <a:r>
              <a:rPr lang="en-US"/>
              <a:t>Table contents</a:t>
            </a:r>
          </a:p>
        </p:txBody>
      </p:sp>
    </p:spTree>
    <p:extLst>
      <p:ext uri="{BB962C8B-B14F-4D97-AF65-F5344CB8AC3E}">
        <p14:creationId xmlns:p14="http://schemas.microsoft.com/office/powerpoint/2010/main" val="811002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3492" y="1600200"/>
            <a:ext cx="6777317" cy="4232429"/>
          </a:xfrm>
        </p:spPr>
        <p:txBody>
          <a:bodyPr>
            <a:normAutofit/>
          </a:bodyPr>
          <a:lstStyle/>
          <a:p>
            <a:endParaRPr lang="en-US" altLang="en-US" sz="2400">
              <a:solidFill>
                <a:schemeClr val="tx1"/>
              </a:solidFill>
            </a:endParaRPr>
          </a:p>
          <a:p>
            <a:endParaRPr lang="en-US">
              <a:solidFill>
                <a:schemeClr val="tx1"/>
              </a:solidFill>
            </a:endParaRPr>
          </a:p>
          <a:p>
            <a:pPr marL="525780" indent="-457200">
              <a:buFont typeface="+mj-lt"/>
              <a:buAutoNum type="arabicPeriod"/>
            </a:pPr>
            <a:endParaRPr lang="en-US">
              <a:solidFill>
                <a:schemeClr val="tx1"/>
              </a:solidFill>
            </a:endParaRPr>
          </a:p>
          <a:p>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41</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pic>
        <p:nvPicPr>
          <p:cNvPr id="6" name="Picture 3" descr="Tbl10-0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428786" y="838200"/>
            <a:ext cx="8305800" cy="4572000"/>
          </a:xfrm>
          <a:prstGeom prst="rect">
            <a:avLst/>
          </a:prstGeom>
          <a:noFill/>
        </p:spPr>
      </p:pic>
      <p:sp>
        <p:nvSpPr>
          <p:cNvPr id="7" name="TextBox 6"/>
          <p:cNvSpPr txBox="1"/>
          <p:nvPr/>
        </p:nvSpPr>
        <p:spPr>
          <a:xfrm>
            <a:off x="2438400" y="5498068"/>
            <a:ext cx="4419600" cy="369332"/>
          </a:xfrm>
          <a:prstGeom prst="rect">
            <a:avLst/>
          </a:prstGeom>
          <a:noFill/>
        </p:spPr>
        <p:txBody>
          <a:bodyPr wrap="square" rtlCol="0">
            <a:spAutoFit/>
          </a:bodyPr>
          <a:lstStyle/>
          <a:p>
            <a:pPr algn="ctr"/>
            <a:r>
              <a:rPr lang="en-US"/>
              <a:t>Distributed Data Catalog</a:t>
            </a:r>
          </a:p>
        </p:txBody>
      </p:sp>
    </p:spTree>
    <p:extLst>
      <p:ext uri="{BB962C8B-B14F-4D97-AF65-F5344CB8AC3E}">
        <p14:creationId xmlns:p14="http://schemas.microsoft.com/office/powerpoint/2010/main" val="21140511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42</a:t>
            </a:fld>
            <a:endParaRPr lang="en-US"/>
          </a:p>
        </p:txBody>
      </p:sp>
      <p:sp>
        <p:nvSpPr>
          <p:cNvPr id="5" name="Title 1"/>
          <p:cNvSpPr txBox="1">
            <a:spLocks/>
          </p:cNvSpPr>
          <p:nvPr/>
        </p:nvSpPr>
        <p:spPr>
          <a:xfrm>
            <a:off x="4648200" y="0"/>
            <a:ext cx="3505200" cy="602420"/>
          </a:xfrm>
          <a:prstGeom prst="rect">
            <a:avLst/>
          </a:prstGeom>
        </p:spPr>
        <p:txBody>
          <a:bodyPr vert="horz" lIns="91440" tIns="45720" rIns="91440" bIns="45720" rtlCol="0" anchor="b">
            <a:normAutofit fontScale="90000" lnSpcReduction="10000"/>
          </a:bodyPr>
          <a:lst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chemeClr val="bg1"/>
                </a:solidFill>
              </a:rPr>
              <a:t>Example</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195982"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p:txBody>
          <a:bodyPr/>
          <a:lstStyle/>
          <a:p>
            <a:endParaRPr lang="en-MY" dirty="0"/>
          </a:p>
        </p:txBody>
      </p:sp>
    </p:spTree>
    <p:extLst>
      <p:ext uri="{BB962C8B-B14F-4D97-AF65-F5344CB8AC3E}">
        <p14:creationId xmlns:p14="http://schemas.microsoft.com/office/powerpoint/2010/main" val="1519544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Data Replication</a:t>
            </a:r>
            <a:endParaRPr lang="en-US"/>
          </a:p>
        </p:txBody>
      </p:sp>
      <p:sp>
        <p:nvSpPr>
          <p:cNvPr id="3" name="Content Placeholder 2"/>
          <p:cNvSpPr>
            <a:spLocks noGrp="1"/>
          </p:cNvSpPr>
          <p:nvPr>
            <p:ph idx="1"/>
          </p:nvPr>
        </p:nvSpPr>
        <p:spPr>
          <a:xfrm>
            <a:off x="1043492" y="2209800"/>
            <a:ext cx="6777317" cy="3622829"/>
          </a:xfrm>
        </p:spPr>
        <p:txBody>
          <a:bodyPr>
            <a:normAutofit/>
          </a:bodyPr>
          <a:lstStyle/>
          <a:p>
            <a:r>
              <a:rPr lang="en-US" dirty="0">
                <a:solidFill>
                  <a:schemeClr val="tx1"/>
                </a:solidFill>
              </a:rPr>
              <a:t>Storage of </a:t>
            </a:r>
            <a:r>
              <a:rPr lang="en-US" b="1" dirty="0">
                <a:solidFill>
                  <a:schemeClr val="tx1"/>
                </a:solidFill>
              </a:rPr>
              <a:t>data copies </a:t>
            </a:r>
            <a:r>
              <a:rPr lang="en-US" dirty="0">
                <a:solidFill>
                  <a:schemeClr val="tx1"/>
                </a:solidFill>
              </a:rPr>
              <a:t>at multiple sites served by a computer network</a:t>
            </a:r>
          </a:p>
          <a:p>
            <a:r>
              <a:rPr lang="en-US" dirty="0">
                <a:solidFill>
                  <a:schemeClr val="tx1"/>
                </a:solidFill>
              </a:rPr>
              <a:t>Fragment copies can be stored at several sites to serve specific information requirements</a:t>
            </a:r>
          </a:p>
          <a:p>
            <a:r>
              <a:rPr lang="en-US" dirty="0">
                <a:solidFill>
                  <a:schemeClr val="tx1"/>
                </a:solidFill>
              </a:rPr>
              <a:t>Can </a:t>
            </a:r>
            <a:r>
              <a:rPr lang="en-US" b="1" dirty="0">
                <a:solidFill>
                  <a:schemeClr val="tx1"/>
                </a:solidFill>
              </a:rPr>
              <a:t>enhance data availability </a:t>
            </a:r>
            <a:r>
              <a:rPr lang="en-US" dirty="0">
                <a:solidFill>
                  <a:schemeClr val="tx1"/>
                </a:solidFill>
              </a:rPr>
              <a:t>and </a:t>
            </a:r>
            <a:r>
              <a:rPr lang="en-US" b="1" dirty="0">
                <a:solidFill>
                  <a:schemeClr val="tx1"/>
                </a:solidFill>
              </a:rPr>
              <a:t>response time</a:t>
            </a:r>
          </a:p>
          <a:p>
            <a:r>
              <a:rPr lang="en-US" dirty="0">
                <a:solidFill>
                  <a:schemeClr val="tx1"/>
                </a:solidFill>
              </a:rPr>
              <a:t>Can help to reduce communication and total query costs</a:t>
            </a:r>
          </a:p>
          <a:p>
            <a:pPr marL="525780" indent="-457200">
              <a:buFont typeface="+mj-lt"/>
              <a:buAutoNum type="arabicPeriod"/>
            </a:pPr>
            <a:endParaRPr lang="en-US" dirty="0">
              <a:solidFill>
                <a:schemeClr val="tx1"/>
              </a:solidFill>
            </a:endParaRP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43</a:t>
            </a:fld>
            <a:endParaRPr lang="en-US"/>
          </a:p>
        </p:txBody>
      </p:sp>
    </p:spTree>
    <p:extLst>
      <p:ext uri="{BB962C8B-B14F-4D97-AF65-F5344CB8AC3E}">
        <p14:creationId xmlns:p14="http://schemas.microsoft.com/office/powerpoint/2010/main" val="32495015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fontScale="90000"/>
          </a:bodyPr>
          <a:lstStyle/>
          <a:p>
            <a:br>
              <a:rPr lang="en-US" altLang="en-US"/>
            </a:br>
            <a:r>
              <a:rPr lang="en-US" altLang="en-US"/>
              <a:t>Data Replication</a:t>
            </a:r>
            <a:endParaRPr lang="en-US"/>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44</a:t>
            </a:fld>
            <a:endParaRPr lang="en-US"/>
          </a:p>
        </p:txBody>
      </p:sp>
      <p:pic>
        <p:nvPicPr>
          <p:cNvPr id="7" name="Picture 3" descr="Fig10-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8172" y="2362200"/>
            <a:ext cx="8229600" cy="3657600"/>
          </a:xfrm>
          <a:prstGeom prst="rect">
            <a:avLst/>
          </a:prstGeom>
          <a:noFill/>
        </p:spPr>
      </p:pic>
    </p:spTree>
    <p:extLst>
      <p:ext uri="{BB962C8B-B14F-4D97-AF65-F5344CB8AC3E}">
        <p14:creationId xmlns:p14="http://schemas.microsoft.com/office/powerpoint/2010/main" val="22297571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Data Replication</a:t>
            </a:r>
            <a:endParaRPr lang="en-US"/>
          </a:p>
        </p:txBody>
      </p:sp>
      <p:sp>
        <p:nvSpPr>
          <p:cNvPr id="3" name="Content Placeholder 2"/>
          <p:cNvSpPr>
            <a:spLocks noGrp="1"/>
          </p:cNvSpPr>
          <p:nvPr>
            <p:ph idx="1"/>
          </p:nvPr>
        </p:nvSpPr>
        <p:spPr>
          <a:xfrm>
            <a:off x="990600" y="2209800"/>
            <a:ext cx="6777317" cy="4232429"/>
          </a:xfrm>
        </p:spPr>
        <p:txBody>
          <a:bodyPr>
            <a:normAutofit/>
          </a:bodyPr>
          <a:lstStyle/>
          <a:p>
            <a:r>
              <a:rPr lang="en-US" sz="2000" b="1" dirty="0">
                <a:solidFill>
                  <a:schemeClr val="tx1"/>
                </a:solidFill>
              </a:rPr>
              <a:t>Mutual Consistency Rule</a:t>
            </a:r>
          </a:p>
          <a:p>
            <a:r>
              <a:rPr lang="en-US" sz="2000" dirty="0">
                <a:solidFill>
                  <a:schemeClr val="tx1"/>
                </a:solidFill>
              </a:rPr>
              <a:t>Replicated data are subject to the mutual consistency rule, which requires that </a:t>
            </a:r>
            <a:r>
              <a:rPr lang="en-US" sz="2000" b="1" dirty="0">
                <a:solidFill>
                  <a:schemeClr val="tx1"/>
                </a:solidFill>
              </a:rPr>
              <a:t>all copies of data fragments be identical</a:t>
            </a:r>
          </a:p>
          <a:p>
            <a:r>
              <a:rPr lang="en-US" sz="2000" dirty="0">
                <a:solidFill>
                  <a:schemeClr val="tx1"/>
                </a:solidFill>
              </a:rPr>
              <a:t>DDBMS must ensure that a database update is performed at all sites where replicas exist.</a:t>
            </a: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45</a:t>
            </a:fld>
            <a:endParaRPr lang="en-US"/>
          </a:p>
        </p:txBody>
      </p:sp>
    </p:spTree>
    <p:extLst>
      <p:ext uri="{BB962C8B-B14F-4D97-AF65-F5344CB8AC3E}">
        <p14:creationId xmlns:p14="http://schemas.microsoft.com/office/powerpoint/2010/main" val="1045199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Data Allocation</a:t>
            </a:r>
            <a:endParaRPr lang="en-US"/>
          </a:p>
        </p:txBody>
      </p:sp>
      <p:sp>
        <p:nvSpPr>
          <p:cNvPr id="3" name="Content Placeholder 2"/>
          <p:cNvSpPr>
            <a:spLocks noGrp="1"/>
          </p:cNvSpPr>
          <p:nvPr>
            <p:ph idx="1"/>
          </p:nvPr>
        </p:nvSpPr>
        <p:spPr>
          <a:xfrm>
            <a:off x="1219200" y="2209800"/>
            <a:ext cx="6777317" cy="4232429"/>
          </a:xfrm>
        </p:spPr>
        <p:txBody>
          <a:bodyPr>
            <a:normAutofit/>
          </a:bodyPr>
          <a:lstStyle/>
          <a:p>
            <a:r>
              <a:rPr lang="en-US" sz="2000" dirty="0">
                <a:solidFill>
                  <a:schemeClr val="tx1"/>
                </a:solidFill>
              </a:rPr>
              <a:t>Centralized data allocation – Entire database is stored at one site</a:t>
            </a:r>
          </a:p>
          <a:p>
            <a:r>
              <a:rPr lang="en-US" sz="2000" dirty="0">
                <a:solidFill>
                  <a:schemeClr val="tx1"/>
                </a:solidFill>
              </a:rPr>
              <a:t>Partitioned data allocation – Database  is divided into several disjointed parts (fragments) and stored at several sites</a:t>
            </a:r>
          </a:p>
          <a:p>
            <a:r>
              <a:rPr lang="en-US" sz="2000" dirty="0">
                <a:solidFill>
                  <a:schemeClr val="tx1"/>
                </a:solidFill>
              </a:rPr>
              <a:t>Replicated data allocation – Copies of one or more database fragments are stored at several sites</a:t>
            </a:r>
          </a:p>
          <a:p>
            <a:pPr marL="525780" indent="-457200">
              <a:buFont typeface="+mj-lt"/>
              <a:buAutoNum type="arabicPeriod"/>
            </a:pPr>
            <a:endParaRPr lang="en-US" dirty="0">
              <a:solidFill>
                <a:schemeClr val="tx1"/>
              </a:solidFill>
            </a:endParaRP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46</a:t>
            </a:fld>
            <a:endParaRPr lang="en-US"/>
          </a:p>
        </p:txBody>
      </p:sp>
    </p:spTree>
    <p:extLst>
      <p:ext uri="{BB962C8B-B14F-4D97-AF65-F5344CB8AC3E}">
        <p14:creationId xmlns:p14="http://schemas.microsoft.com/office/powerpoint/2010/main" val="17217807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Why DDBMS ?</a:t>
            </a:r>
          </a:p>
        </p:txBody>
      </p:sp>
      <p:sp>
        <p:nvSpPr>
          <p:cNvPr id="3" name="Content Placeholder 2"/>
          <p:cNvSpPr>
            <a:spLocks noGrp="1"/>
          </p:cNvSpPr>
          <p:nvPr>
            <p:ph idx="1"/>
          </p:nvPr>
        </p:nvSpPr>
        <p:spPr>
          <a:xfrm>
            <a:off x="990600" y="2286000"/>
            <a:ext cx="7543800" cy="3927629"/>
          </a:xfrm>
        </p:spPr>
        <p:txBody>
          <a:bodyPr>
            <a:noAutofit/>
          </a:bodyPr>
          <a:lstStyle/>
          <a:p>
            <a:r>
              <a:rPr lang="en-US" altLang="zh-CN" sz="2400" dirty="0"/>
              <a:t>Data are located near “greatest demand” site</a:t>
            </a:r>
          </a:p>
          <a:p>
            <a:r>
              <a:rPr lang="en-US" altLang="zh-CN" sz="2400" dirty="0"/>
              <a:t>Faster data access</a:t>
            </a:r>
          </a:p>
          <a:p>
            <a:r>
              <a:rPr lang="en-US" altLang="zh-CN" sz="2400" dirty="0"/>
              <a:t>Faster data processing </a:t>
            </a:r>
          </a:p>
          <a:p>
            <a:r>
              <a:rPr lang="en-US" altLang="zh-CN" sz="2400" dirty="0"/>
              <a:t>Growth facilitation </a:t>
            </a:r>
          </a:p>
          <a:p>
            <a:r>
              <a:rPr lang="en-US" altLang="zh-CN" sz="2400" dirty="0"/>
              <a:t>Improved communications </a:t>
            </a:r>
          </a:p>
          <a:p>
            <a:r>
              <a:rPr lang="en-US" altLang="zh-CN" sz="2400" dirty="0"/>
              <a:t>Reduced operating costs </a:t>
            </a:r>
          </a:p>
          <a:p>
            <a:r>
              <a:rPr lang="en-US" altLang="zh-CN" sz="2400" dirty="0"/>
              <a:t>User-friendly interface </a:t>
            </a:r>
          </a:p>
          <a:p>
            <a:r>
              <a:rPr lang="en-US" altLang="zh-CN" sz="2400" dirty="0"/>
              <a:t>Less danger of a single-point failure </a:t>
            </a:r>
          </a:p>
          <a:p>
            <a:r>
              <a:rPr lang="en-US" altLang="zh-CN" sz="2400" dirty="0"/>
              <a:t>Processor independence</a:t>
            </a: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47</a:t>
            </a:fld>
            <a:endParaRPr lang="en-US"/>
          </a:p>
        </p:txBody>
      </p:sp>
    </p:spTree>
    <p:extLst>
      <p:ext uri="{BB962C8B-B14F-4D97-AF65-F5344CB8AC3E}">
        <p14:creationId xmlns:p14="http://schemas.microsoft.com/office/powerpoint/2010/main" val="1417746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632B-8BE9-13C2-BD2B-73F3AF74B601}"/>
              </a:ext>
            </a:extLst>
          </p:cNvPr>
          <p:cNvSpPr>
            <a:spLocks noGrp="1"/>
          </p:cNvSpPr>
          <p:nvPr>
            <p:ph type="title"/>
          </p:nvPr>
        </p:nvSpPr>
        <p:spPr/>
        <p:txBody>
          <a:bodyPr/>
          <a:lstStyle/>
          <a:p>
            <a:r>
              <a:rPr lang="en-US" dirty="0"/>
              <a:t>Exercises</a:t>
            </a:r>
            <a:endParaRPr lang="en-MY" dirty="0"/>
          </a:p>
        </p:txBody>
      </p:sp>
      <p:sp>
        <p:nvSpPr>
          <p:cNvPr id="3" name="Content Placeholder 2">
            <a:extLst>
              <a:ext uri="{FF2B5EF4-FFF2-40B4-BE49-F238E27FC236}">
                <a16:creationId xmlns:a16="http://schemas.microsoft.com/office/drawing/2014/main" id="{A389ADC9-BDC6-891A-3F26-3B5C52411C8A}"/>
              </a:ext>
            </a:extLst>
          </p:cNvPr>
          <p:cNvSpPr>
            <a:spLocks noGrp="1"/>
          </p:cNvSpPr>
          <p:nvPr>
            <p:ph idx="1"/>
          </p:nvPr>
        </p:nvSpPr>
        <p:spPr>
          <a:xfrm>
            <a:off x="864382" y="2489200"/>
            <a:ext cx="7365218" cy="3530600"/>
          </a:xfrm>
        </p:spPr>
        <p:txBody>
          <a:bodyPr/>
          <a:lstStyle/>
          <a:p>
            <a:pPr>
              <a:buNone/>
            </a:pPr>
            <a:r>
              <a:rPr lang="en-US" b="1" dirty="0"/>
              <a:t>1) What is the primary advantage of </a:t>
            </a:r>
            <a:r>
              <a:rPr lang="en-US" b="1" i="1" dirty="0"/>
              <a:t>data replication</a:t>
            </a:r>
            <a:r>
              <a:rPr lang="en-US" b="1" dirty="0"/>
              <a:t> in a DDBMS?</a:t>
            </a:r>
            <a:endParaRPr lang="en-US" dirty="0"/>
          </a:p>
          <a:p>
            <a:pPr marL="0" indent="0">
              <a:buNone/>
            </a:pPr>
            <a:r>
              <a:rPr lang="en-US" dirty="0"/>
              <a:t>A. It ensures only one site needs to be updated during changes</a:t>
            </a:r>
            <a:br>
              <a:rPr lang="en-US" dirty="0"/>
            </a:br>
            <a:r>
              <a:rPr lang="en-US" dirty="0"/>
              <a:t>B. It improves data consistency without additional overhead</a:t>
            </a:r>
            <a:br>
              <a:rPr lang="en-US" dirty="0"/>
            </a:br>
            <a:r>
              <a:rPr lang="en-US" dirty="0"/>
              <a:t>C. It enhances data availability and response time</a:t>
            </a:r>
            <a:br>
              <a:rPr lang="en-US" dirty="0"/>
            </a:br>
            <a:r>
              <a:rPr lang="en-US" dirty="0"/>
              <a:t>D. It reduces the need for network hardware and software</a:t>
            </a:r>
          </a:p>
          <a:p>
            <a:pPr marL="0" indent="0">
              <a:buNone/>
            </a:pPr>
            <a:endParaRPr lang="en-MY" dirty="0"/>
          </a:p>
        </p:txBody>
      </p:sp>
      <p:sp>
        <p:nvSpPr>
          <p:cNvPr id="6" name="Slide Number Placeholder 5">
            <a:extLst>
              <a:ext uri="{FF2B5EF4-FFF2-40B4-BE49-F238E27FC236}">
                <a16:creationId xmlns:a16="http://schemas.microsoft.com/office/drawing/2014/main" id="{8DE65EDA-D41A-4803-4C9E-EA4AEE8FC198}"/>
              </a:ext>
            </a:extLst>
          </p:cNvPr>
          <p:cNvSpPr>
            <a:spLocks noGrp="1"/>
          </p:cNvSpPr>
          <p:nvPr>
            <p:ph type="sldNum" sz="quarter" idx="12"/>
          </p:nvPr>
        </p:nvSpPr>
        <p:spPr/>
        <p:txBody>
          <a:bodyPr/>
          <a:lstStyle/>
          <a:p>
            <a:fld id="{D4E4A2E4-6FA4-4835-A001-46F3D612D6A4}" type="slidenum">
              <a:rPr lang="en-US" smtClean="0"/>
              <a:t>48</a:t>
            </a:fld>
            <a:endParaRPr lang="en-US"/>
          </a:p>
        </p:txBody>
      </p:sp>
    </p:spTree>
    <p:extLst>
      <p:ext uri="{BB962C8B-B14F-4D97-AF65-F5344CB8AC3E}">
        <p14:creationId xmlns:p14="http://schemas.microsoft.com/office/powerpoint/2010/main" val="1443827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76EE2-8C4D-2121-C94D-0E406DB22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6528A-5C07-69B1-948A-821179836F3C}"/>
              </a:ext>
            </a:extLst>
          </p:cNvPr>
          <p:cNvSpPr>
            <a:spLocks noGrp="1"/>
          </p:cNvSpPr>
          <p:nvPr>
            <p:ph type="title"/>
          </p:nvPr>
        </p:nvSpPr>
        <p:spPr/>
        <p:txBody>
          <a:bodyPr/>
          <a:lstStyle/>
          <a:p>
            <a:r>
              <a:rPr lang="en-US" dirty="0"/>
              <a:t>Exercises</a:t>
            </a:r>
            <a:endParaRPr lang="en-MY" dirty="0"/>
          </a:p>
        </p:txBody>
      </p:sp>
      <p:sp>
        <p:nvSpPr>
          <p:cNvPr id="3" name="Content Placeholder 2">
            <a:extLst>
              <a:ext uri="{FF2B5EF4-FFF2-40B4-BE49-F238E27FC236}">
                <a16:creationId xmlns:a16="http://schemas.microsoft.com/office/drawing/2014/main" id="{AC243B47-C84B-1BE7-2977-4592EB23076C}"/>
              </a:ext>
            </a:extLst>
          </p:cNvPr>
          <p:cNvSpPr>
            <a:spLocks noGrp="1"/>
          </p:cNvSpPr>
          <p:nvPr>
            <p:ph idx="1"/>
          </p:nvPr>
        </p:nvSpPr>
        <p:spPr>
          <a:xfrm>
            <a:off x="864382" y="2489200"/>
            <a:ext cx="7365218" cy="3530600"/>
          </a:xfrm>
        </p:spPr>
        <p:txBody>
          <a:bodyPr/>
          <a:lstStyle/>
          <a:p>
            <a:pPr>
              <a:buNone/>
            </a:pPr>
            <a:r>
              <a:rPr lang="en-US" b="1" dirty="0"/>
              <a:t>2)  In a distributed database system, a user executes an SQL query that pulls product information from Site A and customer orders from Site B in one statement. What kind of request is this?</a:t>
            </a:r>
            <a:endParaRPr lang="en-US" dirty="0"/>
          </a:p>
          <a:p>
            <a:pPr marL="0" indent="0">
              <a:buNone/>
            </a:pPr>
            <a:r>
              <a:rPr lang="en-US" dirty="0"/>
              <a:t>A. Remote Request</a:t>
            </a:r>
            <a:br>
              <a:rPr lang="en-US" dirty="0"/>
            </a:br>
            <a:r>
              <a:rPr lang="en-US" dirty="0"/>
              <a:t>B. Remote Transaction</a:t>
            </a:r>
            <a:br>
              <a:rPr lang="en-US" dirty="0"/>
            </a:br>
            <a:r>
              <a:rPr lang="en-US" dirty="0"/>
              <a:t>C. Distributed Request</a:t>
            </a:r>
            <a:br>
              <a:rPr lang="en-US" dirty="0"/>
            </a:br>
            <a:r>
              <a:rPr lang="en-US" dirty="0"/>
              <a:t>D. Distributed Transaction</a:t>
            </a:r>
          </a:p>
          <a:p>
            <a:pPr marL="0" indent="0">
              <a:buNone/>
            </a:pPr>
            <a:endParaRPr lang="en-MY" dirty="0"/>
          </a:p>
        </p:txBody>
      </p:sp>
      <p:sp>
        <p:nvSpPr>
          <p:cNvPr id="6" name="Slide Number Placeholder 5">
            <a:extLst>
              <a:ext uri="{FF2B5EF4-FFF2-40B4-BE49-F238E27FC236}">
                <a16:creationId xmlns:a16="http://schemas.microsoft.com/office/drawing/2014/main" id="{484D1BD3-46EB-9919-FA59-73741593E39A}"/>
              </a:ext>
            </a:extLst>
          </p:cNvPr>
          <p:cNvSpPr>
            <a:spLocks noGrp="1"/>
          </p:cNvSpPr>
          <p:nvPr>
            <p:ph type="sldNum" sz="quarter" idx="12"/>
          </p:nvPr>
        </p:nvSpPr>
        <p:spPr/>
        <p:txBody>
          <a:bodyPr/>
          <a:lstStyle/>
          <a:p>
            <a:fld id="{D4E4A2E4-6FA4-4835-A001-46F3D612D6A4}" type="slidenum">
              <a:rPr lang="en-US" smtClean="0"/>
              <a:t>49</a:t>
            </a:fld>
            <a:endParaRPr lang="en-US"/>
          </a:p>
        </p:txBody>
      </p:sp>
    </p:spTree>
    <p:extLst>
      <p:ext uri="{BB962C8B-B14F-4D97-AF65-F5344CB8AC3E}">
        <p14:creationId xmlns:p14="http://schemas.microsoft.com/office/powerpoint/2010/main" val="2031325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Centralized Database</a:t>
            </a:r>
            <a:endParaRPr lang="en-US"/>
          </a:p>
        </p:txBody>
      </p:sp>
      <p:sp>
        <p:nvSpPr>
          <p:cNvPr id="3" name="Content Placeholder 2"/>
          <p:cNvSpPr>
            <a:spLocks noGrp="1"/>
          </p:cNvSpPr>
          <p:nvPr>
            <p:ph idx="1"/>
          </p:nvPr>
        </p:nvSpPr>
        <p:spPr>
          <a:xfrm>
            <a:off x="990600" y="2286000"/>
            <a:ext cx="7086600" cy="3581399"/>
          </a:xfrm>
        </p:spPr>
        <p:txBody>
          <a:bodyPr>
            <a:normAutofit/>
          </a:bodyPr>
          <a:lstStyle/>
          <a:p>
            <a:r>
              <a:rPr lang="en-US" altLang="en-US" sz="2400" dirty="0">
                <a:solidFill>
                  <a:schemeClr val="tx1"/>
                </a:solidFill>
              </a:rPr>
              <a:t>Centralized database require data be stored in a single central site</a:t>
            </a:r>
          </a:p>
          <a:p>
            <a:r>
              <a:rPr lang="en-US" altLang="en-US" sz="2400" dirty="0">
                <a:solidFill>
                  <a:schemeClr val="tx1"/>
                </a:solidFill>
              </a:rPr>
              <a:t>Dynamic business environment </a:t>
            </a:r>
          </a:p>
          <a:p>
            <a:r>
              <a:rPr lang="en-US" altLang="en-US" sz="2400" dirty="0">
                <a:solidFill>
                  <a:schemeClr val="tx1"/>
                </a:solidFill>
              </a:rPr>
              <a:t>Centralized database shortcomings </a:t>
            </a:r>
          </a:p>
          <a:p>
            <a:r>
              <a:rPr lang="en-US" altLang="en-US" sz="2400" dirty="0">
                <a:solidFill>
                  <a:schemeClr val="tx1"/>
                </a:solidFill>
              </a:rPr>
              <a:t>Applications demand data access from different sources at multiple locations</a:t>
            </a:r>
            <a:endParaRPr lang="en-US" sz="2400" dirty="0">
              <a:solidFill>
                <a:schemeClr val="tx1"/>
              </a:solidFill>
            </a:endParaRP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5</a:t>
            </a:fld>
            <a:endParaRPr lang="en-US"/>
          </a:p>
        </p:txBody>
      </p:sp>
    </p:spTree>
    <p:extLst>
      <p:ext uri="{BB962C8B-B14F-4D97-AF65-F5344CB8AC3E}">
        <p14:creationId xmlns:p14="http://schemas.microsoft.com/office/powerpoint/2010/main" val="27323831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7E64-3AE8-A9CD-9CB3-B8BC0C2C17E6}"/>
              </a:ext>
            </a:extLst>
          </p:cNvPr>
          <p:cNvSpPr>
            <a:spLocks noGrp="1"/>
          </p:cNvSpPr>
          <p:nvPr>
            <p:ph type="title"/>
          </p:nvPr>
        </p:nvSpPr>
        <p:spPr/>
        <p:txBody>
          <a:bodyPr/>
          <a:lstStyle/>
          <a:p>
            <a:r>
              <a:rPr lang="en-US" dirty="0"/>
              <a:t>Case Study</a:t>
            </a:r>
            <a:endParaRPr lang="en-MY" dirty="0"/>
          </a:p>
        </p:txBody>
      </p:sp>
      <p:sp>
        <p:nvSpPr>
          <p:cNvPr id="3" name="Content Placeholder 2">
            <a:extLst>
              <a:ext uri="{FF2B5EF4-FFF2-40B4-BE49-F238E27FC236}">
                <a16:creationId xmlns:a16="http://schemas.microsoft.com/office/drawing/2014/main" id="{7F8ACB35-09AB-89F6-2488-F1AA824EF0D1}"/>
              </a:ext>
            </a:extLst>
          </p:cNvPr>
          <p:cNvSpPr>
            <a:spLocks noGrp="1"/>
          </p:cNvSpPr>
          <p:nvPr>
            <p:ph idx="1"/>
          </p:nvPr>
        </p:nvSpPr>
        <p:spPr/>
        <p:txBody>
          <a:bodyPr/>
          <a:lstStyle/>
          <a:p>
            <a:r>
              <a:rPr lang="en-US" dirty="0"/>
              <a:t>Your company is expanding globally; therefore, the regional offices need </a:t>
            </a:r>
            <a:r>
              <a:rPr lang="en-US" b="1" dirty="0"/>
              <a:t>quick access to </a:t>
            </a:r>
            <a:r>
              <a:rPr lang="en-US" b="1" i="1" dirty="0"/>
              <a:t>customer information </a:t>
            </a:r>
            <a:r>
              <a:rPr lang="en-US" dirty="0"/>
              <a:t>and </a:t>
            </a:r>
            <a:r>
              <a:rPr lang="en-US" b="1" i="1" dirty="0"/>
              <a:t>sales reports</a:t>
            </a:r>
            <a:r>
              <a:rPr lang="en-US" dirty="0"/>
              <a:t>. As a database designer, how would you use </a:t>
            </a:r>
            <a:r>
              <a:rPr lang="en-US" b="1" dirty="0"/>
              <a:t>data fragmentation</a:t>
            </a:r>
            <a:r>
              <a:rPr lang="en-US" dirty="0"/>
              <a:t>, </a:t>
            </a:r>
            <a:r>
              <a:rPr lang="en-US" b="1" dirty="0"/>
              <a:t>replication</a:t>
            </a:r>
            <a:r>
              <a:rPr lang="en-US" dirty="0"/>
              <a:t>, and </a:t>
            </a:r>
            <a:r>
              <a:rPr lang="en-US" b="1" dirty="0"/>
              <a:t>allocation</a:t>
            </a:r>
            <a:r>
              <a:rPr lang="en-US" dirty="0"/>
              <a:t> to design a distributed database that would guarantee performance, and arability? Justify your choices.</a:t>
            </a:r>
            <a:endParaRPr lang="en-MY" dirty="0"/>
          </a:p>
        </p:txBody>
      </p:sp>
      <p:sp>
        <p:nvSpPr>
          <p:cNvPr id="6" name="Slide Number Placeholder 5">
            <a:extLst>
              <a:ext uri="{FF2B5EF4-FFF2-40B4-BE49-F238E27FC236}">
                <a16:creationId xmlns:a16="http://schemas.microsoft.com/office/drawing/2014/main" id="{1D5DDB0A-4C42-B3EC-EB46-99A7269EB609}"/>
              </a:ext>
            </a:extLst>
          </p:cNvPr>
          <p:cNvSpPr>
            <a:spLocks noGrp="1"/>
          </p:cNvSpPr>
          <p:nvPr>
            <p:ph type="sldNum" sz="quarter" idx="12"/>
          </p:nvPr>
        </p:nvSpPr>
        <p:spPr/>
        <p:txBody>
          <a:bodyPr/>
          <a:lstStyle/>
          <a:p>
            <a:fld id="{D4E4A2E4-6FA4-4835-A001-46F3D612D6A4}" type="slidenum">
              <a:rPr lang="en-US" smtClean="0"/>
              <a:t>50</a:t>
            </a:fld>
            <a:endParaRPr lang="en-US"/>
          </a:p>
        </p:txBody>
      </p:sp>
    </p:spTree>
    <p:extLst>
      <p:ext uri="{BB962C8B-B14F-4D97-AF65-F5344CB8AC3E}">
        <p14:creationId xmlns:p14="http://schemas.microsoft.com/office/powerpoint/2010/main" val="19925984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DA073-58FE-D0D1-DD14-A12B89E46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6B3BF4-1ABC-33A8-7288-9F271FBC36CC}"/>
              </a:ext>
            </a:extLst>
          </p:cNvPr>
          <p:cNvSpPr>
            <a:spLocks noGrp="1"/>
          </p:cNvSpPr>
          <p:nvPr>
            <p:ph type="title"/>
          </p:nvPr>
        </p:nvSpPr>
        <p:spPr/>
        <p:txBody>
          <a:bodyPr/>
          <a:lstStyle/>
          <a:p>
            <a:r>
              <a:rPr lang="en-US" dirty="0"/>
              <a:t>Case Study - Answer</a:t>
            </a:r>
            <a:endParaRPr lang="en-MY" dirty="0"/>
          </a:p>
        </p:txBody>
      </p:sp>
      <p:sp>
        <p:nvSpPr>
          <p:cNvPr id="3" name="Content Placeholder 2">
            <a:extLst>
              <a:ext uri="{FF2B5EF4-FFF2-40B4-BE49-F238E27FC236}">
                <a16:creationId xmlns:a16="http://schemas.microsoft.com/office/drawing/2014/main" id="{FFD708E7-FECD-3918-2D96-1341FF060435}"/>
              </a:ext>
            </a:extLst>
          </p:cNvPr>
          <p:cNvSpPr>
            <a:spLocks noGrp="1"/>
          </p:cNvSpPr>
          <p:nvPr>
            <p:ph idx="1"/>
          </p:nvPr>
        </p:nvSpPr>
        <p:spPr>
          <a:xfrm>
            <a:off x="864382" y="2489200"/>
            <a:ext cx="7746218" cy="3530600"/>
          </a:xfrm>
        </p:spPr>
        <p:txBody>
          <a:bodyPr>
            <a:normAutofit fontScale="92500" lnSpcReduction="10000"/>
          </a:bodyPr>
          <a:lstStyle/>
          <a:p>
            <a:r>
              <a:rPr lang="en-US" dirty="0"/>
              <a:t>Fragmentation:</a:t>
            </a:r>
          </a:p>
          <a:p>
            <a:pPr marL="0" indent="0">
              <a:buNone/>
            </a:pPr>
            <a:r>
              <a:rPr lang="en-US" dirty="0"/>
              <a:t>Horizontally fragment the customer database and sales data by region so that each office has its own set of customers and their corresponding sales.</a:t>
            </a:r>
          </a:p>
          <a:p>
            <a:r>
              <a:rPr lang="en-US" dirty="0"/>
              <a:t>Replication:</a:t>
            </a:r>
          </a:p>
          <a:p>
            <a:pPr marL="0" indent="0">
              <a:buNone/>
            </a:pPr>
            <a:r>
              <a:rPr lang="en-US" dirty="0"/>
              <a:t>Create duplicate summary sales reports and customer contact information for all regions so that every office can quickly respond to international inquiries or service requests.</a:t>
            </a:r>
          </a:p>
          <a:p>
            <a:r>
              <a:rPr lang="en-US" dirty="0"/>
              <a:t>Allocation:</a:t>
            </a:r>
          </a:p>
          <a:p>
            <a:pPr marL="0" indent="0">
              <a:buNone/>
            </a:pPr>
            <a:r>
              <a:rPr lang="en-US" dirty="0"/>
              <a:t>Place critical pieces of data (such as active customer information) closer to where they are most utilized, which is at the local office. Data used less frequently can stay on central servers.</a:t>
            </a:r>
            <a:endParaRPr lang="en-MY" dirty="0"/>
          </a:p>
        </p:txBody>
      </p:sp>
      <p:sp>
        <p:nvSpPr>
          <p:cNvPr id="6" name="Slide Number Placeholder 5">
            <a:extLst>
              <a:ext uri="{FF2B5EF4-FFF2-40B4-BE49-F238E27FC236}">
                <a16:creationId xmlns:a16="http://schemas.microsoft.com/office/drawing/2014/main" id="{4E07280C-05C0-1068-7B9C-7554825B3218}"/>
              </a:ext>
            </a:extLst>
          </p:cNvPr>
          <p:cNvSpPr>
            <a:spLocks noGrp="1"/>
          </p:cNvSpPr>
          <p:nvPr>
            <p:ph type="sldNum" sz="quarter" idx="12"/>
          </p:nvPr>
        </p:nvSpPr>
        <p:spPr/>
        <p:txBody>
          <a:bodyPr/>
          <a:lstStyle/>
          <a:p>
            <a:fld id="{D4E4A2E4-6FA4-4835-A001-46F3D612D6A4}" type="slidenum">
              <a:rPr lang="en-US" smtClean="0"/>
              <a:t>51</a:t>
            </a:fld>
            <a:endParaRPr lang="en-US"/>
          </a:p>
        </p:txBody>
      </p:sp>
    </p:spTree>
    <p:extLst>
      <p:ext uri="{BB962C8B-B14F-4D97-AF65-F5344CB8AC3E}">
        <p14:creationId xmlns:p14="http://schemas.microsoft.com/office/powerpoint/2010/main" val="405186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Decentralized Database</a:t>
            </a:r>
            <a:endParaRPr lang="en-US"/>
          </a:p>
        </p:txBody>
      </p:sp>
      <p:sp>
        <p:nvSpPr>
          <p:cNvPr id="3" name="Content Placeholder 2"/>
          <p:cNvSpPr>
            <a:spLocks noGrp="1"/>
          </p:cNvSpPr>
          <p:nvPr>
            <p:ph idx="1"/>
          </p:nvPr>
        </p:nvSpPr>
        <p:spPr>
          <a:xfrm>
            <a:off x="1043492" y="2209800"/>
            <a:ext cx="7414708" cy="3622829"/>
          </a:xfrm>
        </p:spPr>
        <p:txBody>
          <a:bodyPr>
            <a:normAutofit/>
          </a:bodyPr>
          <a:lstStyle/>
          <a:p>
            <a:r>
              <a:rPr lang="en-US" altLang="en-US" sz="2000" dirty="0">
                <a:solidFill>
                  <a:schemeClr val="tx1"/>
                </a:solidFill>
              </a:rPr>
              <a:t>A collection of independent databases on </a:t>
            </a:r>
            <a:r>
              <a:rPr lang="en-US" altLang="en-US" sz="2000" dirty="0">
                <a:solidFill>
                  <a:schemeClr val="tx1"/>
                </a:solidFill>
                <a:highlight>
                  <a:srgbClr val="FFFF00"/>
                </a:highlight>
              </a:rPr>
              <a:t>non-networked computers</a:t>
            </a:r>
          </a:p>
          <a:p>
            <a:r>
              <a:rPr lang="en-US" altLang="en-US" sz="2000" dirty="0">
                <a:solidFill>
                  <a:schemeClr val="tx1"/>
                </a:solidFill>
              </a:rPr>
              <a:t>The computers on multiple locations cannot share data</a:t>
            </a: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6</a:t>
            </a:fld>
            <a:endParaRPr lang="en-US"/>
          </a:p>
        </p:txBody>
      </p:sp>
    </p:spTree>
    <p:extLst>
      <p:ext uri="{BB962C8B-B14F-4D97-AF65-F5344CB8AC3E}">
        <p14:creationId xmlns:p14="http://schemas.microsoft.com/office/powerpoint/2010/main" val="1468044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Distributed vs Decentralized</a:t>
            </a:r>
            <a:endParaRPr lang="en-US"/>
          </a:p>
        </p:txBody>
      </p:sp>
      <p:sp>
        <p:nvSpPr>
          <p:cNvPr id="3" name="Content Placeholder 2"/>
          <p:cNvSpPr>
            <a:spLocks noGrp="1"/>
          </p:cNvSpPr>
          <p:nvPr>
            <p:ph idx="1"/>
          </p:nvPr>
        </p:nvSpPr>
        <p:spPr>
          <a:xfrm>
            <a:off x="1043492" y="2514600"/>
            <a:ext cx="7262308" cy="3810000"/>
          </a:xfrm>
        </p:spPr>
        <p:txBody>
          <a:bodyPr>
            <a:normAutofit/>
          </a:bodyPr>
          <a:lstStyle/>
          <a:p>
            <a:r>
              <a:rPr lang="en-US" altLang="en-US" sz="2000" dirty="0">
                <a:solidFill>
                  <a:schemeClr val="tx1"/>
                </a:solidFill>
              </a:rPr>
              <a:t>A single logical database that is spread physically across computers in multiple locations that are connected by a data communications link</a:t>
            </a:r>
          </a:p>
          <a:p>
            <a:r>
              <a:rPr lang="en-US" altLang="en-US" sz="2000" dirty="0">
                <a:solidFill>
                  <a:schemeClr val="tx1"/>
                </a:solidFill>
              </a:rPr>
              <a:t>Centrally administered</a:t>
            </a:r>
          </a:p>
          <a:p>
            <a:r>
              <a:rPr lang="en-US" altLang="en-US" sz="2000" dirty="0">
                <a:solidFill>
                  <a:schemeClr val="tx1"/>
                </a:solidFill>
              </a:rPr>
              <a:t>Sites can be over large area (a country or worldwide) or small area (a building or campus)</a:t>
            </a:r>
          </a:p>
          <a:p>
            <a:r>
              <a:rPr lang="en-US" altLang="en-US" sz="2000" dirty="0">
                <a:solidFill>
                  <a:schemeClr val="tx1"/>
                </a:solidFill>
              </a:rPr>
              <a:t>Requires multiple DBMSs at each remote site</a:t>
            </a:r>
          </a:p>
          <a:p>
            <a:endParaRPr lang="en-US" dirty="0"/>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7</a:t>
            </a:fld>
            <a:endParaRPr lang="en-US"/>
          </a:p>
        </p:txBody>
      </p:sp>
    </p:spTree>
    <p:extLst>
      <p:ext uri="{BB962C8B-B14F-4D97-AF65-F5344CB8AC3E}">
        <p14:creationId xmlns:p14="http://schemas.microsoft.com/office/powerpoint/2010/main" val="118544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Distributed Processing</a:t>
            </a: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8</a:t>
            </a:fld>
            <a:endParaRPr lang="en-US"/>
          </a:p>
        </p:txBody>
      </p:sp>
      <p:pic>
        <p:nvPicPr>
          <p:cNvPr id="6" name="Picture 9" descr="Fig10-0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457200" y="1524000"/>
            <a:ext cx="8305800" cy="5257800"/>
          </a:xfrm>
          <a:noFill/>
        </p:spPr>
      </p:pic>
    </p:spTree>
    <p:extLst>
      <p:ext uri="{BB962C8B-B14F-4D97-AF65-F5344CB8AC3E}">
        <p14:creationId xmlns:p14="http://schemas.microsoft.com/office/powerpoint/2010/main" val="3750763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024744" cy="722864"/>
          </a:xfrm>
        </p:spPr>
        <p:txBody>
          <a:bodyPr>
            <a:normAutofit/>
          </a:bodyPr>
          <a:lstStyle/>
          <a:p>
            <a:r>
              <a:rPr lang="en-US" altLang="en-US"/>
              <a:t>Distributed Database</a:t>
            </a:r>
          </a:p>
        </p:txBody>
      </p:sp>
      <p:sp>
        <p:nvSpPr>
          <p:cNvPr id="4" name="Slide Number Placeholder 3"/>
          <p:cNvSpPr>
            <a:spLocks noGrp="1"/>
          </p:cNvSpPr>
          <p:nvPr>
            <p:ph type="sldNum" sz="quarter" idx="12"/>
          </p:nvPr>
        </p:nvSpPr>
        <p:spPr>
          <a:xfrm>
            <a:off x="7723356" y="6485501"/>
            <a:ext cx="1332156" cy="365125"/>
          </a:xfrm>
        </p:spPr>
        <p:txBody>
          <a:bodyPr/>
          <a:lstStyle/>
          <a:p>
            <a:pPr algn="r"/>
            <a:fld id="{D4E4A2E4-6FA4-4835-A001-46F3D612D6A4}" type="slidenum">
              <a:rPr lang="en-US" smtClean="0"/>
              <a:pPr algn="r"/>
              <a:t>9</a:t>
            </a:fld>
            <a:endParaRPr lang="en-US"/>
          </a:p>
        </p:txBody>
      </p:sp>
      <p:sp>
        <p:nvSpPr>
          <p:cNvPr id="3" name="Content Placeholder 2"/>
          <p:cNvSpPr>
            <a:spLocks noGrp="1"/>
          </p:cNvSpPr>
          <p:nvPr>
            <p:ph idx="1"/>
          </p:nvPr>
        </p:nvSpPr>
        <p:spPr/>
        <p:txBody>
          <a:bodyPr/>
          <a:lstStyle/>
          <a:p>
            <a:endParaRPr lang="en-US"/>
          </a:p>
        </p:txBody>
      </p:sp>
      <p:pic>
        <p:nvPicPr>
          <p:cNvPr id="7" name="Picture 9" descr="Fig10-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381000" y="1600200"/>
            <a:ext cx="8458200" cy="5181600"/>
          </a:xfrm>
          <a:prstGeom prst="rect">
            <a:avLst/>
          </a:prstGeom>
          <a:noFill/>
        </p:spPr>
      </p:pic>
    </p:spTree>
    <p:extLst>
      <p:ext uri="{BB962C8B-B14F-4D97-AF65-F5344CB8AC3E}">
        <p14:creationId xmlns:p14="http://schemas.microsoft.com/office/powerpoint/2010/main" val="29250809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1326</TotalTime>
  <Words>1429</Words>
  <Application>Microsoft Office PowerPoint</Application>
  <PresentationFormat>On-screen Show (4:3)</PresentationFormat>
  <Paragraphs>225</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Calibri</vt:lpstr>
      <vt:lpstr>Century Gothic</vt:lpstr>
      <vt:lpstr>Wingdings 3</vt:lpstr>
      <vt:lpstr>Ion Boardroom</vt:lpstr>
      <vt:lpstr>Distributed Database</vt:lpstr>
      <vt:lpstr>Outline</vt:lpstr>
      <vt:lpstr>Factors Driven DDBMS</vt:lpstr>
      <vt:lpstr>Distributed Database</vt:lpstr>
      <vt:lpstr>Centralized Database</vt:lpstr>
      <vt:lpstr>Decentralized Database</vt:lpstr>
      <vt:lpstr>Distributed vs Decentralized</vt:lpstr>
      <vt:lpstr>Distributed Processing</vt:lpstr>
      <vt:lpstr>Distributed Database</vt:lpstr>
      <vt:lpstr>Fully Distributed Database Management System</vt:lpstr>
      <vt:lpstr>Characteristics of DDBMS</vt:lpstr>
      <vt:lpstr>DDBMS Components</vt:lpstr>
      <vt:lpstr>DDBMS Components</vt:lpstr>
      <vt:lpstr>Process and Data Distribution</vt:lpstr>
      <vt:lpstr>Data and Process Distribution</vt:lpstr>
      <vt:lpstr>Single-Site Processing,  Single-Site Data (SPSD)</vt:lpstr>
      <vt:lpstr>SPSD</vt:lpstr>
      <vt:lpstr>Multiple-Site Processing,  Single-Site Data (MPSD)</vt:lpstr>
      <vt:lpstr>MPSD</vt:lpstr>
      <vt:lpstr>Multiple-Site Processing,  Multiple-Site Data (MPMD)</vt:lpstr>
      <vt:lpstr>Homogeneous MPMD DDBMS</vt:lpstr>
      <vt:lpstr>Homogeneous MPMD DDBMS</vt:lpstr>
      <vt:lpstr>Heterogeneous MPMD DDBMS</vt:lpstr>
      <vt:lpstr>Heterogeneous MPMD DDBMS</vt:lpstr>
      <vt:lpstr>Heterogeneous DDBMS</vt:lpstr>
      <vt:lpstr> Transparency of Distributed Database</vt:lpstr>
      <vt:lpstr> Request and Transaction on DDBMS</vt:lpstr>
      <vt:lpstr>PowerPoint Presentation</vt:lpstr>
      <vt:lpstr> Remote Request</vt:lpstr>
      <vt:lpstr> Remote Transaction</vt:lpstr>
      <vt:lpstr> Distributed Request</vt:lpstr>
      <vt:lpstr> Distributed Transaction</vt:lpstr>
      <vt:lpstr> Another Example of Distributed Request</vt:lpstr>
      <vt:lpstr> Distributed Database Design</vt:lpstr>
      <vt:lpstr> Data Fragmentation</vt:lpstr>
      <vt:lpstr> Data Fragmentation</vt:lpstr>
      <vt:lpstr>PowerPoint Presentation</vt:lpstr>
      <vt:lpstr>PowerPoint Presentation</vt:lpstr>
      <vt:lpstr>PowerPoint Presentation</vt:lpstr>
      <vt:lpstr>PowerPoint Presentation</vt:lpstr>
      <vt:lpstr>PowerPoint Presentation</vt:lpstr>
      <vt:lpstr>PowerPoint Presentation</vt:lpstr>
      <vt:lpstr>Data Replication</vt:lpstr>
      <vt:lpstr> Data Replication</vt:lpstr>
      <vt:lpstr>Data Replication</vt:lpstr>
      <vt:lpstr>Data Allocation</vt:lpstr>
      <vt:lpstr>Why DDBMS ?</vt:lpstr>
      <vt:lpstr>Exercises</vt:lpstr>
      <vt:lpstr>Exercises</vt:lpstr>
      <vt:lpstr>Case Study</vt:lpstr>
      <vt:lpstr>Case Study - Answer</vt:lpstr>
    </vt:vector>
  </TitlesOfParts>
  <Company>Multimedia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dc:creator>
  <cp:lastModifiedBy>Haw Su Cheng</cp:lastModifiedBy>
  <cp:revision>910</cp:revision>
  <dcterms:created xsi:type="dcterms:W3CDTF">2014-05-20T04:44:37Z</dcterms:created>
  <dcterms:modified xsi:type="dcterms:W3CDTF">2025-05-12T13:00:48Z</dcterms:modified>
</cp:coreProperties>
</file>