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FE2D8-5AE3-4FB3-BA3C-5FFD42A43A61}" v="60" dt="2025-07-08T16:16:1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10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7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9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5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3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7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0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3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3" descr="Un arc-en-ciel dans le ciel">
            <a:extLst>
              <a:ext uri="{FF2B5EF4-FFF2-40B4-BE49-F238E27FC236}">
                <a16:creationId xmlns:a16="http://schemas.microsoft.com/office/drawing/2014/main" id="{DBC47C4D-F556-7D5E-A543-C7DDF869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106F2BE-B2E3-53D9-B5B2-D6A678F68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768" y="1869211"/>
            <a:ext cx="8201790" cy="960120"/>
          </a:xfrm>
          <a:ln>
            <a:noFill/>
          </a:ln>
        </p:spPr>
        <p:txBody>
          <a:bodyPr anchor="ctr">
            <a:normAutofit fontScale="90000"/>
          </a:bodyPr>
          <a:lstStyle/>
          <a:p>
            <a:pPr algn="l"/>
            <a:r>
              <a:rPr lang="en-US" dirty="0"/>
              <a:t>Predict House Prices Using Linear Regression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D3083A-0D7C-8114-7B73-3ABC52E0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0690" y="5728445"/>
            <a:ext cx="3409110" cy="950410"/>
          </a:xfrm>
        </p:spPr>
        <p:txBody>
          <a:bodyPr anchor="ctr"/>
          <a:lstStyle/>
          <a:p>
            <a:pPr algn="r"/>
            <a:r>
              <a:rPr lang="fr-FR" sz="1900" dirty="0" err="1"/>
              <a:t>Created</a:t>
            </a:r>
            <a:r>
              <a:rPr lang="fr-FR" sz="1900" dirty="0"/>
              <a:t> by :</a:t>
            </a:r>
            <a:r>
              <a:rPr lang="fr-FR" sz="1900" dirty="0" err="1"/>
              <a:t>Sleimi</a:t>
            </a:r>
            <a:r>
              <a:rPr lang="fr-FR" sz="1900" dirty="0"/>
              <a:t> Mariem</a:t>
            </a:r>
          </a:p>
        </p:txBody>
      </p:sp>
    </p:spTree>
    <p:extLst>
      <p:ext uri="{BB962C8B-B14F-4D97-AF65-F5344CB8AC3E}">
        <p14:creationId xmlns:p14="http://schemas.microsoft.com/office/powerpoint/2010/main" val="130122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2AB7E-1901-0D91-F48C-5C95462E7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4251DAA-ECB5-91F4-6E68-5E85B2439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3" descr="Un arc-en-ciel dans le ciel">
            <a:extLst>
              <a:ext uri="{FF2B5EF4-FFF2-40B4-BE49-F238E27FC236}">
                <a16:creationId xmlns:a16="http://schemas.microsoft.com/office/drawing/2014/main" id="{15B6AA3A-508A-EAA3-8718-4E2B92366A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7D0BAA3-DC91-4AEE-887A-3A477D10A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0DFBA2-E56B-7E23-7CE3-47DB8631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768" y="1869211"/>
            <a:ext cx="8201790" cy="960120"/>
          </a:xfrm>
          <a:ln>
            <a:noFill/>
          </a:ln>
        </p:spPr>
        <p:txBody>
          <a:bodyPr anchor="ctr">
            <a:normAutofit/>
          </a:bodyPr>
          <a:lstStyle/>
          <a:p>
            <a:pPr algn="l"/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accent2">
                    <a:lumMod val="75000"/>
                  </a:schemeClr>
                </a:solidFill>
              </a:rPr>
              <a:t>link</a:t>
            </a:r>
            <a:r>
              <a:rPr lang="fr-FR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800" dirty="0"/>
              <a:t>: https://github.com/user-attachments/files/21124708/housing.csv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1E8341F-C87B-6C1F-AA00-31BC1A7D1755}"/>
              </a:ext>
            </a:extLst>
          </p:cNvPr>
          <p:cNvSpPr txBox="1">
            <a:spLocks/>
          </p:cNvSpPr>
          <p:nvPr/>
        </p:nvSpPr>
        <p:spPr>
          <a:xfrm>
            <a:off x="777240" y="2622176"/>
            <a:ext cx="11311666" cy="324074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Data Cleaning: </a:t>
            </a:r>
            <a:r>
              <a:rPr lang="en-US" sz="1800" dirty="0"/>
              <a:t>Data cleaning for the House predict  is essential and involves removing duplicates, fixing  errors, handling empty numbers , standardizing date formats  , and ensuring a uniform  format in the "</a:t>
            </a:r>
            <a:r>
              <a:rPr lang="en-US" sz="1800" dirty="0" err="1"/>
              <a:t>median_house_value</a:t>
            </a:r>
            <a:r>
              <a:rPr lang="en-US" sz="1800" dirty="0"/>
              <a:t>” column. This process ensures data</a:t>
            </a:r>
            <a:endParaRPr lang="fr-FR" sz="1800" dirty="0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B6431360-7726-A1F0-AD1D-65FD695B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193" y="935180"/>
            <a:ext cx="7588155" cy="1414091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7089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1BC1D-865F-4BAC-4849-8161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3745F62-3DF5-FEAD-AD04-86697F967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3" descr="Un arc-en-ciel dans le ciel">
            <a:extLst>
              <a:ext uri="{FF2B5EF4-FFF2-40B4-BE49-F238E27FC236}">
                <a16:creationId xmlns:a16="http://schemas.microsoft.com/office/drawing/2014/main" id="{99C65FC1-9E29-ECBC-7D44-B33A9EB0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B9288C-1CF5-588C-685C-79451096F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C06598-AAF0-5437-2873-9FCD7C271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6924" y="4235394"/>
            <a:ext cx="9784675" cy="960120"/>
          </a:xfrm>
          <a:ln>
            <a:noFill/>
          </a:ln>
        </p:spPr>
        <p:txBody>
          <a:bodyPr anchor="ctr">
            <a:noAutofit/>
          </a:bodyPr>
          <a:lstStyle/>
          <a:p>
            <a:pPr fontAlgn="base"/>
            <a:r>
              <a:rPr lang="en-US" sz="2000" b="0" dirty="0"/>
              <a:t>Longitude: -122.23</a:t>
            </a:r>
            <a:br>
              <a:rPr lang="en-US" sz="2000" b="0" dirty="0"/>
            </a:br>
            <a:r>
              <a:rPr lang="en-US" sz="2000" b="0" dirty="0"/>
              <a:t>Latitude: 37.88</a:t>
            </a:r>
            <a:br>
              <a:rPr lang="en-US" sz="2000" b="0" dirty="0"/>
            </a:br>
            <a:r>
              <a:rPr lang="en-US" sz="2000" b="0" dirty="0"/>
              <a:t>Housing Median Age: 41.0</a:t>
            </a:r>
            <a:br>
              <a:rPr lang="en-US" sz="2000" b="0" dirty="0"/>
            </a:br>
            <a:r>
              <a:rPr lang="en-US" sz="2000" b="0" dirty="0"/>
              <a:t>Total Rooms: 880.0</a:t>
            </a:r>
            <a:br>
              <a:rPr lang="en-US" sz="2000" b="0" dirty="0"/>
            </a:br>
            <a:r>
              <a:rPr lang="en-US" sz="2000" b="0" dirty="0"/>
              <a:t>Total Bedrooms: 15.0</a:t>
            </a:r>
            <a:br>
              <a:rPr lang="en-US" sz="2000" b="0" dirty="0"/>
            </a:br>
            <a:r>
              <a:rPr lang="en-US" sz="2000" b="0" dirty="0"/>
              <a:t>Population: 322.0</a:t>
            </a:r>
            <a:br>
              <a:rPr lang="en-US" sz="2000" b="0" dirty="0"/>
            </a:br>
            <a:r>
              <a:rPr lang="en-US" sz="2000" b="0" dirty="0"/>
              <a:t>Households: 126.0</a:t>
            </a:r>
            <a:br>
              <a:rPr lang="en-US" sz="2000" b="0" dirty="0"/>
            </a:br>
            <a:r>
              <a:rPr lang="en-US" sz="2000" b="0" dirty="0"/>
              <a:t>Median Income: 8.3252</a:t>
            </a:r>
            <a:br>
              <a:rPr lang="en-US" sz="2000" b="0" dirty="0"/>
            </a:br>
            <a:r>
              <a:rPr lang="en-US" sz="2000" b="0" dirty="0"/>
              <a:t>Median House Value: 452600.0</a:t>
            </a:r>
            <a:br>
              <a:rPr lang="en-US" sz="2000" b="0" dirty="0"/>
            </a:br>
            <a:endParaRPr lang="fr-FR" sz="2000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78723-6271-2329-8963-D6B7664C3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46146" y="2301549"/>
            <a:ext cx="6177051" cy="950410"/>
          </a:xfrm>
        </p:spPr>
        <p:txBody>
          <a:bodyPr anchor="ctr">
            <a:normAutofit fontScale="55000" lnSpcReduction="20000"/>
          </a:bodyPr>
          <a:lstStyle/>
          <a:p>
            <a:pPr algn="r"/>
            <a:r>
              <a:rPr lang="fr-FR" sz="3500" dirty="0"/>
              <a:t>The </a:t>
            </a:r>
            <a:r>
              <a:rPr lang="fr-FR" sz="3500" dirty="0" err="1"/>
              <a:t>columns</a:t>
            </a:r>
            <a:r>
              <a:rPr lang="fr-FR" sz="3500" dirty="0"/>
              <a:t>  </a:t>
            </a:r>
            <a:r>
              <a:rPr lang="fr-FR" sz="3500" dirty="0" err="1"/>
              <a:t>we</a:t>
            </a:r>
            <a:r>
              <a:rPr lang="fr-FR" sz="3500" dirty="0"/>
              <a:t> are </a:t>
            </a:r>
            <a:r>
              <a:rPr lang="fr-FR" sz="3500" dirty="0" err="1"/>
              <a:t>gonna</a:t>
            </a:r>
            <a:r>
              <a:rPr lang="fr-FR" sz="3500" dirty="0"/>
              <a:t> use are :</a:t>
            </a:r>
          </a:p>
          <a:p>
            <a:pPr algn="r"/>
            <a:endParaRPr lang="fr-FR" sz="1900" dirty="0"/>
          </a:p>
          <a:p>
            <a:pPr algn="r"/>
            <a:r>
              <a:rPr lang="fr-FR" sz="1900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002AE6A-2CC7-1ACA-6308-E46596FA061E}"/>
              </a:ext>
            </a:extLst>
          </p:cNvPr>
          <p:cNvSpPr txBox="1">
            <a:spLocks/>
          </p:cNvSpPr>
          <p:nvPr/>
        </p:nvSpPr>
        <p:spPr>
          <a:xfrm>
            <a:off x="1214718" y="1403046"/>
            <a:ext cx="9784675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ANALYSIS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4EE432-0C58-62C3-2798-F82B3AF1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17" y="4922422"/>
            <a:ext cx="6914752" cy="12565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E0A889-81A7-DC54-07A5-160D85E7A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217" y="708268"/>
            <a:ext cx="6851763" cy="369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1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C79CE-3509-8351-12AE-CD1DE02E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B245FF-99CC-D211-79EE-A0EDB146F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3" descr="Un arc-en-ciel dans le ciel">
            <a:extLst>
              <a:ext uri="{FF2B5EF4-FFF2-40B4-BE49-F238E27FC236}">
                <a16:creationId xmlns:a16="http://schemas.microsoft.com/office/drawing/2014/main" id="{18196B14-90DA-08EA-07EA-B2081FBA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C019D1C-042C-D0E8-F249-616F6451F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7975CA-7E03-92EC-BFC7-72477071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6924" y="3634740"/>
            <a:ext cx="9784675" cy="960120"/>
          </a:xfrm>
          <a:ln>
            <a:noFill/>
          </a:ln>
        </p:spPr>
        <p:txBody>
          <a:bodyPr anchor="ctr">
            <a:noAutofit/>
          </a:bodyPr>
          <a:lstStyle/>
          <a:p>
            <a:pPr fontAlgn="base"/>
            <a:r>
              <a:rPr lang="en-US" sz="2000" b="0" dirty="0"/>
              <a:t>NEAR BAY: 64.2% of the data points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INLAND: 35.8% of the data points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&lt;1H OCEAN: Minimal occurrences</a:t>
            </a:r>
            <a:endParaRPr lang="fr-FR" sz="2000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909091-B693-59E8-F647-2D37A8666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3111" y="2352298"/>
            <a:ext cx="7048311" cy="950410"/>
          </a:xfrm>
        </p:spPr>
        <p:txBody>
          <a:bodyPr anchor="ctr">
            <a:normAutofit fontScale="47500" lnSpcReduction="20000"/>
          </a:bodyPr>
          <a:lstStyle/>
          <a:p>
            <a:pPr algn="r"/>
            <a:r>
              <a:rPr lang="fr-FR" sz="4400" dirty="0"/>
              <a:t>Near Bay </a:t>
            </a:r>
            <a:r>
              <a:rPr lang="fr-FR" sz="4400" dirty="0" err="1"/>
              <a:t>is</a:t>
            </a:r>
            <a:r>
              <a:rPr lang="fr-FR" sz="4400" dirty="0"/>
              <a:t> the </a:t>
            </a:r>
            <a:r>
              <a:rPr lang="fr-FR" sz="4400" dirty="0" err="1"/>
              <a:t>most</a:t>
            </a:r>
            <a:r>
              <a:rPr lang="fr-FR" sz="4400" dirty="0"/>
              <a:t> </a:t>
            </a:r>
            <a:r>
              <a:rPr lang="fr-FR" sz="4400" dirty="0" err="1"/>
              <a:t>expensive</a:t>
            </a:r>
            <a:r>
              <a:rPr lang="fr-FR" sz="4400" dirty="0"/>
              <a:t> </a:t>
            </a:r>
            <a:r>
              <a:rPr lang="fr-FR" sz="4400" dirty="0" err="1"/>
              <a:t>price</a:t>
            </a:r>
            <a:r>
              <a:rPr lang="fr-FR" sz="4400" dirty="0"/>
              <a:t> for </a:t>
            </a:r>
            <a:r>
              <a:rPr lang="fr-FR" sz="4400" dirty="0" err="1"/>
              <a:t>houses</a:t>
            </a:r>
            <a:r>
              <a:rPr lang="fr-FR" sz="4400" dirty="0"/>
              <a:t> </a:t>
            </a:r>
          </a:p>
          <a:p>
            <a:pPr algn="r"/>
            <a:endParaRPr lang="fr-FR" sz="1900" dirty="0"/>
          </a:p>
          <a:p>
            <a:pPr algn="r"/>
            <a:r>
              <a:rPr lang="fr-FR" sz="1900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BC7EE1A-EE9A-3AF1-6AB5-38C03F8D221E}"/>
              </a:ext>
            </a:extLst>
          </p:cNvPr>
          <p:cNvSpPr txBox="1">
            <a:spLocks/>
          </p:cNvSpPr>
          <p:nvPr/>
        </p:nvSpPr>
        <p:spPr>
          <a:xfrm>
            <a:off x="-1501588" y="912113"/>
            <a:ext cx="9784675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fr-FR" dirty="0"/>
              <a:t>Geographic Insights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A0B737-CD19-4BE8-6E96-1EA0D880A385}"/>
              </a:ext>
            </a:extLst>
          </p:cNvPr>
          <p:cNvSpPr txBox="1"/>
          <p:nvPr/>
        </p:nvSpPr>
        <p:spPr>
          <a:xfrm>
            <a:off x="524435" y="5237834"/>
            <a:ext cx="7153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Median House Value</a:t>
            </a:r>
            <a:r>
              <a:rPr lang="en-US" dirty="0"/>
              <a:t>:</a:t>
            </a:r>
          </a:p>
          <a:p>
            <a:pPr lvl="1" fontAlgn="base"/>
            <a:r>
              <a:rPr lang="en-US" dirty="0"/>
              <a:t>NEAR BAY: Mean = $250,000</a:t>
            </a:r>
          </a:p>
          <a:p>
            <a:pPr lvl="1" fontAlgn="base"/>
            <a:r>
              <a:rPr lang="en-US" dirty="0"/>
              <a:t>INLAND: Mean = $150,000</a:t>
            </a:r>
          </a:p>
          <a:p>
            <a:pPr lvl="1" fontAlgn="base"/>
            <a:r>
              <a:rPr lang="en-US" dirty="0"/>
              <a:t>&lt;1H OCEAN: Mean = $200,000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64BBD0-4F75-C37C-0ADD-3D5D01B2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176" y="991910"/>
            <a:ext cx="4658828" cy="372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0E91F-51B5-E20B-1571-27FEFBFF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AC78E75-79A0-4465-5219-4DADCB1A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3" descr="Un arc-en-ciel dans le ciel">
            <a:extLst>
              <a:ext uri="{FF2B5EF4-FFF2-40B4-BE49-F238E27FC236}">
                <a16:creationId xmlns:a16="http://schemas.microsoft.com/office/drawing/2014/main" id="{B14994D3-E4D2-EF7F-9B2F-1E5D576C2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0" y="-55892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690DF12-5E60-2B31-B380-1AF821515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77A284-419B-7E75-3E54-72CF1CC1E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48605" y="1969095"/>
            <a:ext cx="7048311" cy="950410"/>
          </a:xfrm>
        </p:spPr>
        <p:txBody>
          <a:bodyPr anchor="ctr">
            <a:normAutofit fontScale="47500" lnSpcReduction="20000"/>
          </a:bodyPr>
          <a:lstStyle/>
          <a:p>
            <a:pPr algn="r"/>
            <a:r>
              <a:rPr lang="en-US" sz="4400" dirty="0"/>
              <a:t>Higher incomes are for higher  median houses </a:t>
            </a:r>
          </a:p>
          <a:p>
            <a:pPr algn="r"/>
            <a:endParaRPr lang="fr-FR" sz="1900" dirty="0"/>
          </a:p>
          <a:p>
            <a:pPr algn="r"/>
            <a:r>
              <a:rPr lang="fr-FR" sz="1900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2414703-CBA5-3949-3BCA-9046E01A1842}"/>
              </a:ext>
            </a:extLst>
          </p:cNvPr>
          <p:cNvSpPr txBox="1">
            <a:spLocks/>
          </p:cNvSpPr>
          <p:nvPr/>
        </p:nvSpPr>
        <p:spPr>
          <a:xfrm>
            <a:off x="-1501588" y="912113"/>
            <a:ext cx="9784675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fr-FR" dirty="0" err="1"/>
              <a:t>Income</a:t>
            </a:r>
            <a:r>
              <a:rPr lang="fr-FR" dirty="0"/>
              <a:t> and House Value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9CF433-11A8-C537-3313-39C6A59F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743" y="2504226"/>
            <a:ext cx="6866037" cy="43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0E19A-8768-3FF3-C83D-80645B39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017AA55-AAE6-FADC-5BAF-8E8F7FEA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3" descr="Un arc-en-ciel dans le ciel">
            <a:extLst>
              <a:ext uri="{FF2B5EF4-FFF2-40B4-BE49-F238E27FC236}">
                <a16:creationId xmlns:a16="http://schemas.microsoft.com/office/drawing/2014/main" id="{D6FFA683-1A80-795F-113E-1825340F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D7B79B-352E-1A38-D760-FA0D9274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849E6D4-213C-36E3-3C52-7D9AEB89D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6924" y="3634740"/>
            <a:ext cx="9784675" cy="960120"/>
          </a:xfrm>
          <a:ln>
            <a:noFill/>
          </a:ln>
        </p:spPr>
        <p:txBody>
          <a:bodyPr anchor="ctr">
            <a:noAutofit/>
          </a:bodyPr>
          <a:lstStyle/>
          <a:p>
            <a:pPr fontAlgn="base"/>
            <a:r>
              <a:rPr lang="en-US" sz="2000" b="0" dirty="0"/>
              <a:t>NEAR BAY: 64.2% of the data points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INLAND: 35.8% of the data points</a:t>
            </a:r>
            <a:br>
              <a:rPr lang="en-US" sz="2000" b="0" dirty="0"/>
            </a:br>
            <a:br>
              <a:rPr lang="en-US" sz="2000" b="0" dirty="0"/>
            </a:br>
            <a:r>
              <a:rPr lang="en-US" sz="2000" b="0" dirty="0"/>
              <a:t>&lt;1H OCEAN: Minimal occurrences</a:t>
            </a:r>
            <a:endParaRPr lang="fr-FR" sz="2000" b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F0792E-BE72-2ADC-F5DD-B8FF9A567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3111" y="2352298"/>
            <a:ext cx="6177051" cy="950410"/>
          </a:xfrm>
        </p:spPr>
        <p:txBody>
          <a:bodyPr anchor="ctr">
            <a:normAutofit fontScale="40000" lnSpcReduction="20000"/>
          </a:bodyPr>
          <a:lstStyle/>
          <a:p>
            <a:pPr algn="r"/>
            <a:r>
              <a:rPr lang="fr-FR" sz="4400" dirty="0"/>
              <a:t>The </a:t>
            </a:r>
            <a:r>
              <a:rPr lang="fr-FR" sz="4400" dirty="0" err="1"/>
              <a:t>columns</a:t>
            </a:r>
            <a:r>
              <a:rPr lang="fr-FR" sz="4400" dirty="0"/>
              <a:t> or the </a:t>
            </a:r>
            <a:r>
              <a:rPr lang="fr-FR" sz="4400" dirty="0" err="1"/>
              <a:t>feature</a:t>
            </a:r>
            <a:r>
              <a:rPr lang="fr-FR" sz="4400" dirty="0"/>
              <a:t> </a:t>
            </a:r>
            <a:r>
              <a:rPr lang="fr-FR" sz="4400" dirty="0" err="1"/>
              <a:t>we</a:t>
            </a:r>
            <a:r>
              <a:rPr lang="fr-FR" sz="4400" dirty="0"/>
              <a:t> are </a:t>
            </a:r>
            <a:r>
              <a:rPr lang="fr-FR" sz="4400" dirty="0" err="1"/>
              <a:t>gonna</a:t>
            </a:r>
            <a:r>
              <a:rPr lang="fr-FR" sz="4400" dirty="0"/>
              <a:t> use are :</a:t>
            </a:r>
          </a:p>
          <a:p>
            <a:pPr algn="r"/>
            <a:endParaRPr lang="fr-FR" sz="1900" dirty="0"/>
          </a:p>
          <a:p>
            <a:pPr algn="r"/>
            <a:r>
              <a:rPr lang="fr-FR" sz="1900" dirty="0"/>
              <a:t>	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209A6C1-A50B-3402-6E30-FF0F04DA2193}"/>
              </a:ext>
            </a:extLst>
          </p:cNvPr>
          <p:cNvSpPr txBox="1">
            <a:spLocks/>
          </p:cNvSpPr>
          <p:nvPr/>
        </p:nvSpPr>
        <p:spPr>
          <a:xfrm>
            <a:off x="-2617694" y="698678"/>
            <a:ext cx="9784675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fr-FR" dirty="0"/>
              <a:t>The </a:t>
            </a:r>
            <a:r>
              <a:rPr lang="fr-FR" dirty="0" err="1"/>
              <a:t>correlation</a:t>
            </a:r>
            <a:r>
              <a:rPr lang="fr-FR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4C826A-56FC-76A8-6591-88A66ADF0C56}"/>
              </a:ext>
            </a:extLst>
          </p:cNvPr>
          <p:cNvSpPr txBox="1"/>
          <p:nvPr/>
        </p:nvSpPr>
        <p:spPr>
          <a:xfrm>
            <a:off x="524435" y="5237834"/>
            <a:ext cx="7153834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195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herit"/>
              </a:rPr>
              <a:t>Most data points are clustered around the San Francisco Bay Area (NEAR BAY).</a:t>
            </a:r>
          </a:p>
          <a:p>
            <a:pPr algn="l" fontAlgn="base">
              <a:lnSpc>
                <a:spcPts val="195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herit"/>
              </a:rPr>
              <a:t>Median house values are generally higher in areas closer to the bay.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4A23F7-9E45-5846-228C-5A487C0A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423" y="642975"/>
            <a:ext cx="7485831" cy="465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9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F26F3-CFC9-5190-28D3-6E63F23F8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27A174C-C620-9A5F-277F-FA6BDF252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0" name="Picture 3" descr="Un arc-en-ciel dans le ciel">
            <a:extLst>
              <a:ext uri="{FF2B5EF4-FFF2-40B4-BE49-F238E27FC236}">
                <a16:creationId xmlns:a16="http://schemas.microsoft.com/office/drawing/2014/main" id="{582602F6-96AA-AA6E-1B0D-DFE6016B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0" y="-2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0E0D0D-1E1A-B47A-23C8-87BE16EA8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BE3A8F-9A3D-15D4-AAF1-4566AB23E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75" y="2135647"/>
            <a:ext cx="9784675" cy="960120"/>
          </a:xfrm>
          <a:ln>
            <a:noFill/>
          </a:ln>
        </p:spPr>
        <p:txBody>
          <a:bodyPr anchor="ctr">
            <a:noAutofit/>
          </a:bodyPr>
          <a:lstStyle/>
          <a:p>
            <a:pPr fontAlgn="base"/>
            <a:r>
              <a:rPr lang="en-US" sz="2000" dirty="0">
                <a:solidFill>
                  <a:srgbClr val="FF0000"/>
                </a:solidFill>
              </a:rPr>
              <a:t>Market Segmentation: </a:t>
            </a:r>
            <a:r>
              <a:rPr lang="en-US" sz="2000" b="0" dirty="0"/>
              <a:t>Use clustering to identify and target specific market segments based on income and geographic location.</a:t>
            </a:r>
            <a:endParaRPr lang="fr-FR" sz="2000" b="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7588B22-DA57-2AC9-3792-3064ECE81A91}"/>
              </a:ext>
            </a:extLst>
          </p:cNvPr>
          <p:cNvSpPr txBox="1">
            <a:spLocks/>
          </p:cNvSpPr>
          <p:nvPr/>
        </p:nvSpPr>
        <p:spPr>
          <a:xfrm>
            <a:off x="-470239" y="686471"/>
            <a:ext cx="9784675" cy="960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Strategies to improve prices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8E2BDE-0FCE-7431-5F9F-AD5AF919871A}"/>
              </a:ext>
            </a:extLst>
          </p:cNvPr>
          <p:cNvSpPr txBox="1"/>
          <p:nvPr/>
        </p:nvSpPr>
        <p:spPr>
          <a:xfrm>
            <a:off x="524435" y="3105827"/>
            <a:ext cx="7405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Target High-Income Areas</a:t>
            </a:r>
            <a:r>
              <a:rPr lang="en-US" dirty="0"/>
              <a:t>: Focus on areas with higher median incomes for higher house values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2CA49ED-7828-A41E-2523-01EDD6CE5D17}"/>
              </a:ext>
            </a:extLst>
          </p:cNvPr>
          <p:cNvSpPr txBox="1"/>
          <p:nvPr/>
        </p:nvSpPr>
        <p:spPr>
          <a:xfrm>
            <a:off x="398725" y="4132792"/>
            <a:ext cx="7405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Geographic Focus</a:t>
            </a:r>
            <a:r>
              <a:rPr lang="en-US" dirty="0"/>
              <a:t>: Prioritize properties near the bay for better results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AE0999-FE42-E1D5-4894-9A6223443BA9}"/>
              </a:ext>
            </a:extLst>
          </p:cNvPr>
          <p:cNvSpPr txBox="1"/>
          <p:nvPr/>
        </p:nvSpPr>
        <p:spPr>
          <a:xfrm>
            <a:off x="524435" y="5251472"/>
            <a:ext cx="7405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Property Development</a:t>
            </a:r>
            <a:r>
              <a:rPr lang="en-US" dirty="0"/>
              <a:t>: Increase the number of rooms and bedrooms to enhance property value.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518798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A35D5388374148B191B642D8D8244A" ma:contentTypeVersion="12" ma:contentTypeDescription="Create a new document." ma:contentTypeScope="" ma:versionID="a4783b3c7857cde393ba3f2adce26a58">
  <xsd:schema xmlns:xsd="http://www.w3.org/2001/XMLSchema" xmlns:xs="http://www.w3.org/2001/XMLSchema" xmlns:p="http://schemas.microsoft.com/office/2006/metadata/properties" xmlns:ns3="4370eadf-3f0b-475e-acda-e400914909b1" targetNamespace="http://schemas.microsoft.com/office/2006/metadata/properties" ma:root="true" ma:fieldsID="4a7ce974475ad644e1c65847a89fa94a" ns3:_="">
    <xsd:import namespace="4370eadf-3f0b-475e-acda-e400914909b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70eadf-3f0b-475e-acda-e400914909b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70eadf-3f0b-475e-acda-e400914909b1" xsi:nil="true"/>
  </documentManagement>
</p:properties>
</file>

<file path=customXml/itemProps1.xml><?xml version="1.0" encoding="utf-8"?>
<ds:datastoreItem xmlns:ds="http://schemas.openxmlformats.org/officeDocument/2006/customXml" ds:itemID="{8822988D-B871-4AD4-8127-7DB1DDB85E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70eadf-3f0b-475e-acda-e400914909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D5B0A-6F60-4785-9C8A-49857D0521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E9B3EF-6B4C-48E3-ACC8-F0C43B706D30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4370eadf-3f0b-475e-acda-e400914909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340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inherit</vt:lpstr>
      <vt:lpstr>Neue Haas Grotesk Text Pro</vt:lpstr>
      <vt:lpstr>VanillaVTI</vt:lpstr>
      <vt:lpstr>Predict House Prices Using Linear Regression</vt:lpstr>
      <vt:lpstr>Dataset link : https://github.com/user-attachments/files/21124708/housing.csv</vt:lpstr>
      <vt:lpstr>Longitude: -122.23 Latitude: 37.88 Housing Median Age: 41.0 Total Rooms: 880.0 Total Bedrooms: 15.0 Population: 322.0 Households: 126.0 Median Income: 8.3252 Median House Value: 452600.0 </vt:lpstr>
      <vt:lpstr>NEAR BAY: 64.2% of the data points  INLAND: 35.8% of the data points  &lt;1H OCEAN: Minimal occurrences</vt:lpstr>
      <vt:lpstr>Présentation PowerPoint</vt:lpstr>
      <vt:lpstr>NEAR BAY: 64.2% of the data points  INLAND: 35.8% of the data points  &lt;1H OCEAN: Minimal occurrences</vt:lpstr>
      <vt:lpstr>Market Segmentation: Use clustering to identify and target specific market segments based on income and geographic location.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sleimimariem</dc:creator>
  <cp:lastModifiedBy>sleimimariem</cp:lastModifiedBy>
  <cp:revision>2</cp:revision>
  <dcterms:created xsi:type="dcterms:W3CDTF">2025-07-08T15:16:24Z</dcterms:created>
  <dcterms:modified xsi:type="dcterms:W3CDTF">2025-07-08T16:19:47Z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0x010100B2A35D5388374148B191B642D8D8244A</vt:lpwstr>
  </property>
</Properties>
</file>