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Helvetica Neue"/>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13">
          <p15:clr>
            <a:srgbClr val="747775"/>
          </p15:clr>
        </p15:guide>
        <p15:guide id="2" pos="1519">
          <p15:clr>
            <a:srgbClr val="747775"/>
          </p15:clr>
        </p15:guide>
        <p15:guide id="3" pos="4241">
          <p15:clr>
            <a:srgbClr val="747775"/>
          </p15:clr>
        </p15:guide>
        <p15:guide id="4" orient="horz" pos="2527">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13" orient="horz"/>
        <p:guide pos="1519"/>
        <p:guide pos="4241"/>
        <p:guide pos="252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HelveticaNeue-bold.fntdata"/><Relationship Id="rId14" Type="http://schemas.openxmlformats.org/officeDocument/2006/relationships/slide" Target="slides/slide9.xml"/><Relationship Id="rId36" Type="http://schemas.openxmlformats.org/officeDocument/2006/relationships/font" Target="fonts/HelveticaNeue-regular.fntdata"/><Relationship Id="rId17" Type="http://schemas.openxmlformats.org/officeDocument/2006/relationships/slide" Target="slides/slide12.xml"/><Relationship Id="rId39" Type="http://schemas.openxmlformats.org/officeDocument/2006/relationships/font" Target="fonts/HelveticaNeue-boldItalic.fntdata"/><Relationship Id="rId16" Type="http://schemas.openxmlformats.org/officeDocument/2006/relationships/slide" Target="slides/slide11.xml"/><Relationship Id="rId38" Type="http://schemas.openxmlformats.org/officeDocument/2006/relationships/font" Target="fonts/HelveticaNeue-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p:nvPr>
            <p:ph idx="2" type="sldImg"/>
          </p:nvPr>
        </p:nvSpPr>
        <p:spPr>
          <a:xfrm>
            <a:off x="687388" y="1143000"/>
            <a:ext cx="5483225" cy="30845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 name="Google Shape;63;p1:notes"/>
          <p:cNvSpPr txBox="1"/>
          <p:nvPr>
            <p:ph idx="1" type="body"/>
          </p:nvPr>
        </p:nvSpPr>
        <p:spPr>
          <a:xfrm>
            <a:off x="685804" y="4400554"/>
            <a:ext cx="5486399" cy="3600451"/>
          </a:xfrm>
          <a:prstGeom prst="rect">
            <a:avLst/>
          </a:prstGeom>
          <a:noFill/>
          <a:ln>
            <a:noFill/>
          </a:ln>
        </p:spPr>
        <p:txBody>
          <a:bodyPr anchorCtr="0" anchor="t" bIns="47600" lIns="95225" spcFirstLastPara="1" rIns="95225" wrap="square" tIns="476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64" name="Google Shape;64;p1:notes"/>
          <p:cNvSpPr txBox="1"/>
          <p:nvPr>
            <p:ph idx="12" type="sldNum"/>
          </p:nvPr>
        </p:nvSpPr>
        <p:spPr>
          <a:xfrm>
            <a:off x="3884615" y="8685219"/>
            <a:ext cx="2971800" cy="458787"/>
          </a:xfrm>
          <a:prstGeom prst="rect">
            <a:avLst/>
          </a:prstGeom>
          <a:noFill/>
          <a:ln>
            <a:noFill/>
          </a:ln>
        </p:spPr>
        <p:txBody>
          <a:bodyPr anchorCtr="0" anchor="b" bIns="47600" lIns="95225" spcFirstLastPara="1" rIns="95225" wrap="square" tIns="476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ec7a9e376_1_38:notes"/>
          <p:cNvSpPr txBox="1"/>
          <p:nvPr>
            <p:ph idx="1" type="body"/>
          </p:nvPr>
        </p:nvSpPr>
        <p:spPr>
          <a:xfrm>
            <a:off x="685804" y="4400554"/>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9" name="Google Shape;129;g25ec7a9e376_1_38:notes"/>
          <p:cNvSpPr/>
          <p:nvPr>
            <p:ph idx="2" type="sldImg"/>
          </p:nvPr>
        </p:nvSpPr>
        <p:spPr>
          <a:xfrm>
            <a:off x="687388" y="1143000"/>
            <a:ext cx="5483100" cy="3084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2099c9ce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2099c9ce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fbd285676_0_29:notes"/>
          <p:cNvSpPr txBox="1"/>
          <p:nvPr>
            <p:ph idx="1" type="body"/>
          </p:nvPr>
        </p:nvSpPr>
        <p:spPr>
          <a:xfrm>
            <a:off x="685804" y="4400554"/>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9" name="Google Shape;139;g25fbd285676_0_29:notes"/>
          <p:cNvSpPr/>
          <p:nvPr>
            <p:ph idx="2" type="sldImg"/>
          </p:nvPr>
        </p:nvSpPr>
        <p:spPr>
          <a:xfrm>
            <a:off x="687388" y="1143000"/>
            <a:ext cx="5483100" cy="3084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fbd285676_0_195:notes"/>
          <p:cNvSpPr txBox="1"/>
          <p:nvPr>
            <p:ph idx="1" type="body"/>
          </p:nvPr>
        </p:nvSpPr>
        <p:spPr>
          <a:xfrm>
            <a:off x="685804" y="4400554"/>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44" name="Google Shape;144;g25fbd285676_0_195:notes"/>
          <p:cNvSpPr/>
          <p:nvPr>
            <p:ph idx="2" type="sldImg"/>
          </p:nvPr>
        </p:nvSpPr>
        <p:spPr>
          <a:xfrm>
            <a:off x="687388" y="1143000"/>
            <a:ext cx="5483100" cy="3084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fbd285676_0_47:notes"/>
          <p:cNvSpPr txBox="1"/>
          <p:nvPr>
            <p:ph idx="1" type="body"/>
          </p:nvPr>
        </p:nvSpPr>
        <p:spPr>
          <a:xfrm>
            <a:off x="685804" y="4400554"/>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0" name="Google Shape;150;g25fbd285676_0_47:notes"/>
          <p:cNvSpPr/>
          <p:nvPr>
            <p:ph idx="2" type="sldImg"/>
          </p:nvPr>
        </p:nvSpPr>
        <p:spPr>
          <a:xfrm>
            <a:off x="687388" y="1143000"/>
            <a:ext cx="5483100" cy="3084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fbd285676_0_33:notes"/>
          <p:cNvSpPr txBox="1"/>
          <p:nvPr>
            <p:ph idx="1" type="body"/>
          </p:nvPr>
        </p:nvSpPr>
        <p:spPr>
          <a:xfrm>
            <a:off x="685804" y="4400554"/>
            <a:ext cx="5486400" cy="3600600"/>
          </a:xfrm>
          <a:prstGeom prst="rect">
            <a:avLst/>
          </a:prstGeom>
          <a:noFill/>
          <a:ln>
            <a:noFill/>
          </a:ln>
        </p:spPr>
        <p:txBody>
          <a:bodyPr anchorCtr="0" anchor="ctr" bIns="91425" lIns="91425" spcFirstLastPara="1" rIns="91425" wrap="square" tIns="91425">
            <a:noAutofit/>
          </a:bodyPr>
          <a:lstStyle/>
          <a:p>
            <a:pPr indent="-304800" lvl="0" marL="800100" rtl="0" algn="l">
              <a:lnSpc>
                <a:spcPct val="115000"/>
              </a:lnSpc>
              <a:spcBef>
                <a:spcPts val="0"/>
              </a:spcBef>
              <a:spcAft>
                <a:spcPts val="0"/>
              </a:spcAft>
              <a:buClr>
                <a:schemeClr val="dk1"/>
              </a:buClr>
              <a:buSzPts val="1200"/>
              <a:buFont typeface="Roboto"/>
              <a:buAutoNum type="arabicPeriod"/>
            </a:pPr>
            <a:r>
              <a:rPr i="1" lang="en-GB" sz="1200">
                <a:solidFill>
                  <a:schemeClr val="dk1"/>
                </a:solidFill>
                <a:latin typeface="Roboto"/>
                <a:ea typeface="Roboto"/>
                <a:cs typeface="Roboto"/>
                <a:sym typeface="Roboto"/>
              </a:rPr>
              <a:t>RhinoCommon.dll</a:t>
            </a:r>
            <a:r>
              <a:rPr lang="en-GB" sz="1200">
                <a:solidFill>
                  <a:schemeClr val="dk1"/>
                </a:solidFill>
                <a:latin typeface="Roboto"/>
                <a:ea typeface="Roboto"/>
                <a:cs typeface="Roboto"/>
                <a:sym typeface="Roboto"/>
              </a:rPr>
              <a:t> - This is a pure .NET DLL that plugins can reference and use to work with Rhino.</a:t>
            </a:r>
            <a:endParaRPr sz="1200">
              <a:solidFill>
                <a:schemeClr val="dk1"/>
              </a:solidFill>
              <a:latin typeface="Roboto"/>
              <a:ea typeface="Roboto"/>
              <a:cs typeface="Roboto"/>
              <a:sym typeface="Roboto"/>
            </a:endParaRPr>
          </a:p>
          <a:p>
            <a:pPr indent="0" lvl="0" marL="0" rtl="0" algn="l">
              <a:lnSpc>
                <a:spcPct val="100000"/>
              </a:lnSpc>
              <a:spcBef>
                <a:spcPts val="1200"/>
              </a:spcBef>
              <a:spcAft>
                <a:spcPts val="0"/>
              </a:spcAft>
              <a:buSzPts val="1400"/>
              <a:buNone/>
            </a:pPr>
            <a:r>
              <a:t/>
            </a:r>
            <a:endParaRPr/>
          </a:p>
        </p:txBody>
      </p:sp>
      <p:sp>
        <p:nvSpPr>
          <p:cNvPr id="157" name="Google Shape;157;g25fbd285676_0_33:notes"/>
          <p:cNvSpPr/>
          <p:nvPr>
            <p:ph idx="2" type="sldImg"/>
          </p:nvPr>
        </p:nvSpPr>
        <p:spPr>
          <a:xfrm>
            <a:off x="687388" y="1143000"/>
            <a:ext cx="5483100" cy="3084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fbd285676_0_94:notes"/>
          <p:cNvSpPr txBox="1"/>
          <p:nvPr>
            <p:ph idx="1" type="body"/>
          </p:nvPr>
        </p:nvSpPr>
        <p:spPr>
          <a:xfrm>
            <a:off x="685804" y="4400554"/>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69" name="Google Shape;169;g25fbd285676_0_94:notes"/>
          <p:cNvSpPr/>
          <p:nvPr>
            <p:ph idx="2" type="sldImg"/>
          </p:nvPr>
        </p:nvSpPr>
        <p:spPr>
          <a:xfrm>
            <a:off x="687388" y="1143000"/>
            <a:ext cx="5483100" cy="3084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5fbd285676_0_124:notes"/>
          <p:cNvSpPr txBox="1"/>
          <p:nvPr>
            <p:ph idx="1" type="body"/>
          </p:nvPr>
        </p:nvSpPr>
        <p:spPr>
          <a:xfrm>
            <a:off x="685804" y="4400554"/>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00" name="Google Shape;200;g25fbd285676_0_124:notes"/>
          <p:cNvSpPr/>
          <p:nvPr>
            <p:ph idx="2" type="sldImg"/>
          </p:nvPr>
        </p:nvSpPr>
        <p:spPr>
          <a:xfrm>
            <a:off x="687388" y="1143000"/>
            <a:ext cx="5483100" cy="3084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5fbd285676_0_155:notes"/>
          <p:cNvSpPr txBox="1"/>
          <p:nvPr>
            <p:ph idx="1" type="body"/>
          </p:nvPr>
        </p:nvSpPr>
        <p:spPr>
          <a:xfrm>
            <a:off x="685804" y="4400554"/>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2" name="Google Shape;232;g25fbd285676_0_155:notes"/>
          <p:cNvSpPr/>
          <p:nvPr>
            <p:ph idx="2" type="sldImg"/>
          </p:nvPr>
        </p:nvSpPr>
        <p:spPr>
          <a:xfrm>
            <a:off x="687388" y="1143000"/>
            <a:ext cx="5483100" cy="3084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5ec7a9e376_1_44:notes"/>
          <p:cNvSpPr txBox="1"/>
          <p:nvPr>
            <p:ph idx="1" type="body"/>
          </p:nvPr>
        </p:nvSpPr>
        <p:spPr>
          <a:xfrm>
            <a:off x="685804" y="4400554"/>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59" name="Google Shape;259;g25ec7a9e376_1_44:notes"/>
          <p:cNvSpPr/>
          <p:nvPr>
            <p:ph idx="2" type="sldImg"/>
          </p:nvPr>
        </p:nvSpPr>
        <p:spPr>
          <a:xfrm>
            <a:off x="687388" y="1143000"/>
            <a:ext cx="5483100" cy="3084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687388" y="1143000"/>
            <a:ext cx="5483225" cy="30845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p2:notes"/>
          <p:cNvSpPr txBox="1"/>
          <p:nvPr>
            <p:ph idx="1" type="body"/>
          </p:nvPr>
        </p:nvSpPr>
        <p:spPr>
          <a:xfrm>
            <a:off x="685804" y="4400554"/>
            <a:ext cx="5486399" cy="3600451"/>
          </a:xfrm>
          <a:prstGeom prst="rect">
            <a:avLst/>
          </a:prstGeom>
          <a:noFill/>
          <a:ln>
            <a:noFill/>
          </a:ln>
        </p:spPr>
        <p:txBody>
          <a:bodyPr anchorCtr="0" anchor="t" bIns="47600" lIns="95225" spcFirstLastPara="1" rIns="95225" wrap="square" tIns="476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70" name="Google Shape;70;p2:notes"/>
          <p:cNvSpPr txBox="1"/>
          <p:nvPr>
            <p:ph idx="12" type="sldNum"/>
          </p:nvPr>
        </p:nvSpPr>
        <p:spPr>
          <a:xfrm>
            <a:off x="3884615" y="8685219"/>
            <a:ext cx="2971800" cy="458787"/>
          </a:xfrm>
          <a:prstGeom prst="rect">
            <a:avLst/>
          </a:prstGeom>
          <a:noFill/>
          <a:ln>
            <a:noFill/>
          </a:ln>
        </p:spPr>
        <p:txBody>
          <a:bodyPr anchorCtr="0" anchor="b" bIns="47600" lIns="95225" spcFirstLastPara="1" rIns="95225" wrap="square" tIns="476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fbd285676_0_208:notes"/>
          <p:cNvSpPr txBox="1"/>
          <p:nvPr>
            <p:ph idx="1" type="body"/>
          </p:nvPr>
        </p:nvSpPr>
        <p:spPr>
          <a:xfrm>
            <a:off x="685804" y="4400554"/>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64" name="Google Shape;264;g25fbd285676_0_208:notes"/>
          <p:cNvSpPr/>
          <p:nvPr>
            <p:ph idx="2" type="sldImg"/>
          </p:nvPr>
        </p:nvSpPr>
        <p:spPr>
          <a:xfrm>
            <a:off x="687388" y="1143000"/>
            <a:ext cx="5483100" cy="3084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81ac840b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81ac840b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81ac840bd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81ac840bd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81ac840bd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81ac840bd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5fbd285676_0_218:notes"/>
          <p:cNvSpPr txBox="1"/>
          <p:nvPr>
            <p:ph idx="1" type="body"/>
          </p:nvPr>
        </p:nvSpPr>
        <p:spPr>
          <a:xfrm>
            <a:off x="685804" y="4400554"/>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85" name="Google Shape;285;g25fbd285676_0_218:notes"/>
          <p:cNvSpPr/>
          <p:nvPr>
            <p:ph idx="2" type="sldImg"/>
          </p:nvPr>
        </p:nvSpPr>
        <p:spPr>
          <a:xfrm>
            <a:off x="687388" y="1143000"/>
            <a:ext cx="5483100" cy="3084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81ac840bd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81ac840bd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c72f58a701_0_0:notes"/>
          <p:cNvSpPr/>
          <p:nvPr>
            <p:ph idx="2" type="sldImg"/>
          </p:nvPr>
        </p:nvSpPr>
        <p:spPr>
          <a:xfrm>
            <a:off x="2021444" y="1143001"/>
            <a:ext cx="2815200" cy="3084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g1c72f58a701_0_0:notes"/>
          <p:cNvSpPr txBox="1"/>
          <p:nvPr>
            <p:ph idx="1" type="body"/>
          </p:nvPr>
        </p:nvSpPr>
        <p:spPr>
          <a:xfrm>
            <a:off x="685804" y="4400554"/>
            <a:ext cx="5486400" cy="3600600"/>
          </a:xfrm>
          <a:prstGeom prst="rect">
            <a:avLst/>
          </a:prstGeom>
          <a:noFill/>
          <a:ln>
            <a:noFill/>
          </a:ln>
        </p:spPr>
        <p:txBody>
          <a:bodyPr anchorCtr="0" anchor="t" bIns="47600" lIns="95225" spcFirstLastPara="1" rIns="95225" wrap="square" tIns="476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97" name="Google Shape;297;g1c72f58a701_0_0:notes"/>
          <p:cNvSpPr txBox="1"/>
          <p:nvPr>
            <p:ph idx="12" type="sldNum"/>
          </p:nvPr>
        </p:nvSpPr>
        <p:spPr>
          <a:xfrm>
            <a:off x="3884615" y="8685219"/>
            <a:ext cx="2971800" cy="458700"/>
          </a:xfrm>
          <a:prstGeom prst="rect">
            <a:avLst/>
          </a:prstGeom>
          <a:noFill/>
          <a:ln>
            <a:noFill/>
          </a:ln>
        </p:spPr>
        <p:txBody>
          <a:bodyPr anchorCtr="0" anchor="b" bIns="47600" lIns="95225" spcFirstLastPara="1" rIns="95225" wrap="square" tIns="476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p:nvPr>
            <p:ph idx="2" type="sldImg"/>
          </p:nvPr>
        </p:nvSpPr>
        <p:spPr>
          <a:xfrm>
            <a:off x="687388" y="1143000"/>
            <a:ext cx="5483225" cy="30845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p3:notes"/>
          <p:cNvSpPr txBox="1"/>
          <p:nvPr>
            <p:ph idx="1" type="body"/>
          </p:nvPr>
        </p:nvSpPr>
        <p:spPr>
          <a:xfrm>
            <a:off x="685804" y="4400554"/>
            <a:ext cx="5486399" cy="3600451"/>
          </a:xfrm>
          <a:prstGeom prst="rect">
            <a:avLst/>
          </a:prstGeom>
          <a:noFill/>
          <a:ln>
            <a:noFill/>
          </a:ln>
        </p:spPr>
        <p:txBody>
          <a:bodyPr anchorCtr="0" anchor="t" bIns="47600" lIns="95225" spcFirstLastPara="1" rIns="95225" wrap="square" tIns="476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3" name="Google Shape;83;p3:notes"/>
          <p:cNvSpPr txBox="1"/>
          <p:nvPr>
            <p:ph idx="12" type="sldNum"/>
          </p:nvPr>
        </p:nvSpPr>
        <p:spPr>
          <a:xfrm>
            <a:off x="3884615" y="8685219"/>
            <a:ext cx="2971800" cy="458787"/>
          </a:xfrm>
          <a:prstGeom prst="rect">
            <a:avLst/>
          </a:prstGeom>
          <a:noFill/>
          <a:ln>
            <a:noFill/>
          </a:ln>
        </p:spPr>
        <p:txBody>
          <a:bodyPr anchorCtr="0" anchor="b" bIns="47600" lIns="95225" spcFirstLastPara="1" rIns="95225" wrap="square" tIns="476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32fc0b9916_0_4:notes"/>
          <p:cNvSpPr/>
          <p:nvPr>
            <p:ph idx="2" type="sldImg"/>
          </p:nvPr>
        </p:nvSpPr>
        <p:spPr>
          <a:xfrm>
            <a:off x="687388" y="1143000"/>
            <a:ext cx="5483100" cy="3084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g232fc0b9916_0_4:notes"/>
          <p:cNvSpPr txBox="1"/>
          <p:nvPr>
            <p:ph idx="1" type="body"/>
          </p:nvPr>
        </p:nvSpPr>
        <p:spPr>
          <a:xfrm>
            <a:off x="685804" y="4400554"/>
            <a:ext cx="5486400" cy="3600600"/>
          </a:xfrm>
          <a:prstGeom prst="rect">
            <a:avLst/>
          </a:prstGeom>
          <a:noFill/>
          <a:ln>
            <a:noFill/>
          </a:ln>
        </p:spPr>
        <p:txBody>
          <a:bodyPr anchorCtr="0" anchor="t" bIns="47600" lIns="95225" spcFirstLastPara="1" rIns="95225" wrap="square" tIns="47600">
            <a:noAutofit/>
          </a:bodyPr>
          <a:lstStyle/>
          <a:p>
            <a:pPr indent="0" lvl="0" marL="0" marR="0" rtl="0" algn="l">
              <a:lnSpc>
                <a:spcPct val="100000"/>
              </a:lnSpc>
              <a:spcBef>
                <a:spcPts val="0"/>
              </a:spcBef>
              <a:spcAft>
                <a:spcPts val="0"/>
              </a:spcAft>
              <a:buSzPts val="1400"/>
              <a:buNone/>
            </a:pPr>
            <a:r>
              <a:rPr lang="en-GB" sz="1050">
                <a:solidFill>
                  <a:srgbClr val="333333"/>
                </a:solidFill>
                <a:highlight>
                  <a:srgbClr val="FFFFFF"/>
                </a:highlight>
              </a:rPr>
              <a:t> Around 1985, many of McNeels' clients were asking for help with AutoCAD, which began the shift to McNeel becoming an AutoCAD reseller, providing related support and training. In May 1992, Applied Geometry (AG) approached McNeel for assistance with integrating their NURBS geometry library into AutoCAD. By June of that year, a prototype had been produced, and November saw McNeel and AG agree to develop a tool for NURBS modelling in AutoCAD - AccuModel. 1993 released first version called Sculptura. </a:t>
            </a:r>
            <a:r>
              <a:rPr b="1" lang="en-GB" sz="1050">
                <a:solidFill>
                  <a:schemeClr val="dk1"/>
                </a:solidFill>
                <a:highlight>
                  <a:srgbClr val="FFFFFF"/>
                </a:highlight>
                <a:latin typeface="Verdana"/>
                <a:ea typeface="Verdana"/>
                <a:cs typeface="Verdana"/>
                <a:sym typeface="Verdana"/>
              </a:rPr>
              <a:t>1998 Rhino 1.0</a:t>
            </a:r>
            <a:endParaRPr b="0" i="0" sz="1200" u="none" cap="none" strike="noStrike">
              <a:solidFill>
                <a:schemeClr val="dk1"/>
              </a:solidFill>
              <a:latin typeface="Calibri"/>
              <a:ea typeface="Calibri"/>
              <a:cs typeface="Calibri"/>
              <a:sym typeface="Calibri"/>
            </a:endParaRPr>
          </a:p>
        </p:txBody>
      </p:sp>
      <p:sp>
        <p:nvSpPr>
          <p:cNvPr id="89" name="Google Shape;89;g232fc0b9916_0_4:notes"/>
          <p:cNvSpPr txBox="1"/>
          <p:nvPr>
            <p:ph idx="12" type="sldNum"/>
          </p:nvPr>
        </p:nvSpPr>
        <p:spPr>
          <a:xfrm>
            <a:off x="3884615" y="8685219"/>
            <a:ext cx="2971800" cy="458700"/>
          </a:xfrm>
          <a:prstGeom prst="rect">
            <a:avLst/>
          </a:prstGeom>
          <a:noFill/>
          <a:ln>
            <a:noFill/>
          </a:ln>
        </p:spPr>
        <p:txBody>
          <a:bodyPr anchorCtr="0" anchor="b" bIns="47600" lIns="95225" spcFirstLastPara="1" rIns="95225" wrap="square" tIns="476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685804" y="4400554"/>
            <a:ext cx="5486399" cy="3600451"/>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5" name="Google Shape;95;p4:notes"/>
          <p:cNvSpPr/>
          <p:nvPr>
            <p:ph idx="2" type="sldImg"/>
          </p:nvPr>
        </p:nvSpPr>
        <p:spPr>
          <a:xfrm>
            <a:off x="687388" y="1143000"/>
            <a:ext cx="5483225" cy="308451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ec7a9e376_1_13:notes"/>
          <p:cNvSpPr txBox="1"/>
          <p:nvPr>
            <p:ph idx="1" type="body"/>
          </p:nvPr>
        </p:nvSpPr>
        <p:spPr>
          <a:xfrm>
            <a:off x="685804" y="4400554"/>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0" name="Google Shape;100;g25ec7a9e376_1_13:notes"/>
          <p:cNvSpPr/>
          <p:nvPr>
            <p:ph idx="2" type="sldImg"/>
          </p:nvPr>
        </p:nvSpPr>
        <p:spPr>
          <a:xfrm>
            <a:off x="687388" y="1143000"/>
            <a:ext cx="5483100" cy="3084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ec7a9e376_1_31:notes"/>
          <p:cNvSpPr txBox="1"/>
          <p:nvPr>
            <p:ph idx="1" type="body"/>
          </p:nvPr>
        </p:nvSpPr>
        <p:spPr>
          <a:xfrm>
            <a:off x="685804" y="4400554"/>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5" name="Google Shape;105;g25ec7a9e376_1_31:notes"/>
          <p:cNvSpPr/>
          <p:nvPr>
            <p:ph idx="2" type="sldImg"/>
          </p:nvPr>
        </p:nvSpPr>
        <p:spPr>
          <a:xfrm>
            <a:off x="687388" y="1143000"/>
            <a:ext cx="5483100" cy="3084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5ec7a9e376_1_7:notes"/>
          <p:cNvSpPr txBox="1"/>
          <p:nvPr>
            <p:ph idx="1" type="body"/>
          </p:nvPr>
        </p:nvSpPr>
        <p:spPr>
          <a:xfrm>
            <a:off x="685804" y="4400554"/>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rPr lang="en-GB" sz="1200">
                <a:solidFill>
                  <a:schemeClr val="dk1"/>
                </a:solidFill>
                <a:latin typeface="Roboto"/>
                <a:ea typeface="Roboto"/>
                <a:cs typeface="Roboto"/>
                <a:sym typeface="Roboto"/>
              </a:rPr>
              <a:t>BASIC stands for Beginner’s All-purpose Symbolic Instruction Code…The first version of Grasshopper, then called Explicit History, was released in September 2007.</a:t>
            </a:r>
            <a:endParaRPr/>
          </a:p>
        </p:txBody>
      </p:sp>
      <p:sp>
        <p:nvSpPr>
          <p:cNvPr id="110" name="Google Shape;110;g25ec7a9e376_1_7:notes"/>
          <p:cNvSpPr/>
          <p:nvPr>
            <p:ph idx="2" type="sldImg"/>
          </p:nvPr>
        </p:nvSpPr>
        <p:spPr>
          <a:xfrm>
            <a:off x="687388" y="1143000"/>
            <a:ext cx="5483100" cy="3084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ec7a9e376_1_21:notes"/>
          <p:cNvSpPr txBox="1"/>
          <p:nvPr>
            <p:ph idx="1" type="body"/>
          </p:nvPr>
        </p:nvSpPr>
        <p:spPr>
          <a:xfrm>
            <a:off x="685804" y="4400554"/>
            <a:ext cx="5486400" cy="360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0" name="Google Shape;120;g25ec7a9e376_1_21:notes"/>
          <p:cNvSpPr/>
          <p:nvPr>
            <p:ph idx="2" type="sldImg"/>
          </p:nvPr>
        </p:nvSpPr>
        <p:spPr>
          <a:xfrm>
            <a:off x="687388" y="1143000"/>
            <a:ext cx="5483100" cy="3084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1.png"/><Relationship Id="rId4" Type="http://schemas.openxmlformats.org/officeDocument/2006/relationships/image" Target="../media/image8.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14" name="Shape 14"/>
        <p:cNvGrpSpPr/>
        <p:nvPr/>
      </p:nvGrpSpPr>
      <p:grpSpPr>
        <a:xfrm>
          <a:off x="0" y="0"/>
          <a:ext cx="0" cy="0"/>
          <a:chOff x="0" y="0"/>
          <a:chExt cx="0" cy="0"/>
        </a:xfrm>
      </p:grpSpPr>
      <p:pic>
        <p:nvPicPr>
          <p:cNvPr id="15" name="Google Shape;15;p2"/>
          <p:cNvPicPr preferRelativeResize="0"/>
          <p:nvPr/>
        </p:nvPicPr>
        <p:blipFill rotWithShape="1">
          <a:blip r:embed="rId2">
            <a:alphaModFix/>
          </a:blip>
          <a:srcRect b="0" l="0" r="0" t="0"/>
          <a:stretch/>
        </p:blipFill>
        <p:spPr>
          <a:xfrm>
            <a:off x="1439652" y="1383618"/>
            <a:ext cx="2538283" cy="1473976"/>
          </a:xfrm>
          <a:prstGeom prst="rect">
            <a:avLst/>
          </a:prstGeom>
          <a:noFill/>
          <a:ln>
            <a:noFill/>
          </a:ln>
        </p:spPr>
      </p:pic>
      <p:pic>
        <p:nvPicPr>
          <p:cNvPr id="16" name="Google Shape;16;p2"/>
          <p:cNvPicPr preferRelativeResize="0"/>
          <p:nvPr/>
        </p:nvPicPr>
        <p:blipFill rotWithShape="1">
          <a:blip r:embed="rId3">
            <a:alphaModFix/>
          </a:blip>
          <a:srcRect b="0" l="0" r="0" t="0"/>
          <a:stretch/>
        </p:blipFill>
        <p:spPr>
          <a:xfrm>
            <a:off x="6000749" y="3942920"/>
            <a:ext cx="2322244" cy="376474"/>
          </a:xfrm>
          <a:prstGeom prst="rect">
            <a:avLst/>
          </a:prstGeom>
          <a:noFill/>
          <a:ln>
            <a:noFill/>
          </a:ln>
        </p:spPr>
      </p:pic>
      <p:pic>
        <p:nvPicPr>
          <p:cNvPr id="17" name="Google Shape;17;p2"/>
          <p:cNvPicPr preferRelativeResize="0"/>
          <p:nvPr/>
        </p:nvPicPr>
        <p:blipFill rotWithShape="1">
          <a:blip r:embed="rId4">
            <a:alphaModFix/>
          </a:blip>
          <a:srcRect b="0" l="0" r="0" t="0"/>
          <a:stretch/>
        </p:blipFill>
        <p:spPr>
          <a:xfrm>
            <a:off x="4896036" y="1383618"/>
            <a:ext cx="2808312" cy="128762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cture slide" showMasterSp="0">
  <p:cSld name="Lecture slide">
    <p:bg>
      <p:bgPr>
        <a:solidFill>
          <a:schemeClr val="lt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1007269" y="844153"/>
            <a:ext cx="7344966" cy="575572"/>
          </a:xfrm>
          <a:prstGeom prst="rect">
            <a:avLst/>
          </a:prstGeom>
          <a:noFill/>
          <a:ln>
            <a:noFill/>
          </a:ln>
        </p:spPr>
        <p:txBody>
          <a:bodyPr anchorCtr="0" anchor="t" bIns="68575" lIns="68575" spcFirstLastPara="1" rIns="68575" wrap="square" tIns="68575">
            <a:noAutofit/>
          </a:bodyPr>
          <a:lstStyle>
            <a:lvl1pPr lvl="0" marR="0" algn="l">
              <a:lnSpc>
                <a:spcPct val="90000"/>
              </a:lnSpc>
              <a:spcBef>
                <a:spcPts val="0"/>
              </a:spcBef>
              <a:spcAft>
                <a:spcPts val="0"/>
              </a:spcAft>
              <a:buClr>
                <a:schemeClr val="dk1"/>
              </a:buClr>
              <a:buSzPts val="1100"/>
              <a:buFont typeface="Arial"/>
              <a:buNone/>
              <a:defRPr b="1" i="0" sz="45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20" name="Google Shape;20;p3"/>
          <p:cNvSpPr txBox="1"/>
          <p:nvPr>
            <p:ph idx="1" type="body"/>
          </p:nvPr>
        </p:nvSpPr>
        <p:spPr>
          <a:xfrm>
            <a:off x="1007269" y="2733768"/>
            <a:ext cx="7344966" cy="1125268"/>
          </a:xfrm>
          <a:prstGeom prst="rect">
            <a:avLst/>
          </a:prstGeom>
          <a:noFill/>
          <a:ln>
            <a:noFill/>
          </a:ln>
        </p:spPr>
        <p:txBody>
          <a:bodyPr anchorCtr="0" anchor="t" bIns="68575" lIns="68575" spcFirstLastPara="1" rIns="68575" wrap="square" tIns="68575">
            <a:noAutofit/>
          </a:bodyPr>
          <a:lstStyle>
            <a:lvl1pPr indent="-228600" lvl="0" marL="457200" marR="0" algn="l">
              <a:lnSpc>
                <a:spcPct val="90000"/>
              </a:lnSpc>
              <a:spcBef>
                <a:spcPts val="8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1pPr>
            <a:lvl2pPr indent="-317500" lvl="1" marL="914400" marR="0" algn="l">
              <a:lnSpc>
                <a:spcPct val="150000"/>
              </a:lnSpc>
              <a:spcBef>
                <a:spcPts val="8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indent="-298450" lvl="2" marL="1371600" marR="0" algn="l">
              <a:lnSpc>
                <a:spcPct val="150000"/>
              </a:lnSpc>
              <a:spcBef>
                <a:spcPts val="4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3pPr>
            <a:lvl4pPr indent="-285750" lvl="3" marL="1828800" marR="0" algn="l">
              <a:lnSpc>
                <a:spcPct val="150000"/>
              </a:lnSpc>
              <a:spcBef>
                <a:spcPts val="40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4pPr>
            <a:lvl5pPr indent="-285750" lvl="4" marL="2286000" marR="0" algn="l">
              <a:lnSpc>
                <a:spcPct val="150000"/>
              </a:lnSpc>
              <a:spcBef>
                <a:spcPts val="40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1" name="Google Shape;21;p3"/>
          <p:cNvSpPr txBox="1"/>
          <p:nvPr>
            <p:ph idx="2" type="body"/>
          </p:nvPr>
        </p:nvSpPr>
        <p:spPr>
          <a:xfrm>
            <a:off x="1007268" y="2139702"/>
            <a:ext cx="7344967" cy="378042"/>
          </a:xfrm>
          <a:prstGeom prst="rect">
            <a:avLst/>
          </a:prstGeom>
          <a:noFill/>
          <a:ln>
            <a:noFill/>
          </a:ln>
        </p:spPr>
        <p:txBody>
          <a:bodyPr anchorCtr="0" anchor="t" bIns="68575" lIns="68575" spcFirstLastPara="1" rIns="68575" wrap="square" tIns="68575">
            <a:noAutofit/>
          </a:bodyPr>
          <a:lstStyle>
            <a:lvl1pPr indent="-228600" lvl="0" marL="457200" marR="0" algn="l">
              <a:lnSpc>
                <a:spcPct val="150000"/>
              </a:lnSpc>
              <a:spcBef>
                <a:spcPts val="8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1pPr>
            <a:lvl2pPr indent="-317500" lvl="1" marL="914400" marR="0" algn="l">
              <a:lnSpc>
                <a:spcPct val="150000"/>
              </a:lnSpc>
              <a:spcBef>
                <a:spcPts val="8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indent="-298450" lvl="2" marL="1371600" marR="0" algn="l">
              <a:lnSpc>
                <a:spcPct val="150000"/>
              </a:lnSpc>
              <a:spcBef>
                <a:spcPts val="4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3pPr>
            <a:lvl4pPr indent="-285750" lvl="3" marL="1828800" marR="0" algn="l">
              <a:lnSpc>
                <a:spcPct val="150000"/>
              </a:lnSpc>
              <a:spcBef>
                <a:spcPts val="40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4pPr>
            <a:lvl5pPr indent="-285750" lvl="4" marL="2286000" marR="0" algn="l">
              <a:lnSpc>
                <a:spcPct val="150000"/>
              </a:lnSpc>
              <a:spcBef>
                <a:spcPts val="40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22" name="Shape 22"/>
        <p:cNvGrpSpPr/>
        <p:nvPr/>
      </p:nvGrpSpPr>
      <p:grpSpPr>
        <a:xfrm>
          <a:off x="0" y="0"/>
          <a:ext cx="0" cy="0"/>
          <a:chOff x="0" y="0"/>
          <a:chExt cx="0" cy="0"/>
        </a:xfrm>
      </p:grpSpPr>
      <p:sp>
        <p:nvSpPr>
          <p:cNvPr id="23" name="Google Shape;23;p4"/>
          <p:cNvSpPr/>
          <p:nvPr>
            <p:ph idx="2" type="pic"/>
          </p:nvPr>
        </p:nvSpPr>
        <p:spPr>
          <a:xfrm>
            <a:off x="0" y="-1"/>
            <a:ext cx="9144000" cy="4731544"/>
          </a:xfrm>
          <a:prstGeom prst="rect">
            <a:avLst/>
          </a:prstGeom>
          <a:noFill/>
          <a:ln>
            <a:noFill/>
          </a:ln>
        </p:spPr>
      </p:sp>
      <p:sp>
        <p:nvSpPr>
          <p:cNvPr id="24" name="Google Shape;24;p4"/>
          <p:cNvSpPr txBox="1"/>
          <p:nvPr>
            <p:ph idx="10" type="dt"/>
          </p:nvPr>
        </p:nvSpPr>
        <p:spPr>
          <a:xfrm>
            <a:off x="6624228" y="4767263"/>
            <a:ext cx="1512168" cy="273844"/>
          </a:xfrm>
          <a:prstGeom prst="rect">
            <a:avLst/>
          </a:prstGeom>
          <a:noFill/>
          <a:ln>
            <a:noFill/>
          </a:ln>
        </p:spPr>
        <p:txBody>
          <a:bodyPr anchorCtr="0" anchor="t" bIns="68575" lIns="68575" spcFirstLastPara="1" rIns="68575" wrap="square" tIns="68575">
            <a:noAutofit/>
          </a:bodyPr>
          <a:lstStyle>
            <a:lvl1pPr lvl="0" marR="0" algn="r">
              <a:lnSpc>
                <a:spcPct val="100000"/>
              </a:lnSpc>
              <a:spcBef>
                <a:spcPts val="0"/>
              </a:spcBef>
              <a:spcAft>
                <a:spcPts val="0"/>
              </a:spcAft>
              <a:buSzPts val="1100"/>
              <a:buNone/>
              <a:defRPr b="0" i="0" sz="9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25" name="Google Shape;25;p4"/>
          <p:cNvSpPr txBox="1"/>
          <p:nvPr>
            <p:ph idx="11" type="ftr"/>
          </p:nvPr>
        </p:nvSpPr>
        <p:spPr>
          <a:xfrm>
            <a:off x="1385646" y="4767263"/>
            <a:ext cx="5076564" cy="273844"/>
          </a:xfrm>
          <a:prstGeom prst="rect">
            <a:avLst/>
          </a:prstGeom>
          <a:noFill/>
          <a:ln>
            <a:noFill/>
          </a:ln>
        </p:spPr>
        <p:txBody>
          <a:bodyPr anchorCtr="0" anchor="t" bIns="68575" lIns="68575" spcFirstLastPara="1" rIns="68575" wrap="square" tIns="68575">
            <a:noAutofit/>
          </a:bodyPr>
          <a:lstStyle>
            <a:lvl1pPr lvl="0" marR="0" algn="l">
              <a:lnSpc>
                <a:spcPct val="100000"/>
              </a:lnSpc>
              <a:spcBef>
                <a:spcPts val="0"/>
              </a:spcBef>
              <a:spcAft>
                <a:spcPts val="0"/>
              </a:spcAft>
              <a:buSzPts val="1100"/>
              <a:buNone/>
              <a:defRPr b="0" i="0" sz="9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26" name="Google Shape;26;p4"/>
          <p:cNvSpPr txBox="1"/>
          <p:nvPr>
            <p:ph idx="12" type="sldNum"/>
          </p:nvPr>
        </p:nvSpPr>
        <p:spPr>
          <a:xfrm>
            <a:off x="1007269" y="4767263"/>
            <a:ext cx="324371" cy="273844"/>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
        <p:nvSpPr>
          <p:cNvPr id="27" name="Google Shape;27;p4"/>
          <p:cNvSpPr txBox="1"/>
          <p:nvPr>
            <p:ph idx="1" type="body"/>
          </p:nvPr>
        </p:nvSpPr>
        <p:spPr>
          <a:xfrm>
            <a:off x="0" y="4516041"/>
            <a:ext cx="9144000" cy="215503"/>
          </a:xfrm>
          <a:prstGeom prst="rect">
            <a:avLst/>
          </a:prstGeom>
          <a:solidFill>
            <a:schemeClr val="dk1">
              <a:alpha val="64705"/>
            </a:schemeClr>
          </a:solidFill>
          <a:ln>
            <a:noFill/>
          </a:ln>
        </p:spPr>
        <p:txBody>
          <a:bodyPr anchorCtr="0" anchor="t" bIns="68575" lIns="68575" spcFirstLastPara="1" rIns="68575" wrap="square" tIns="68575">
            <a:noAutofit/>
          </a:bodyPr>
          <a:lstStyle>
            <a:lvl1pPr indent="-228600" lvl="0" marL="457200" marR="0" algn="r">
              <a:lnSpc>
                <a:spcPct val="150000"/>
              </a:lnSpc>
              <a:spcBef>
                <a:spcPts val="800"/>
              </a:spcBef>
              <a:spcAft>
                <a:spcPts val="0"/>
              </a:spcAft>
              <a:buClr>
                <a:schemeClr val="lt1"/>
              </a:buClr>
              <a:buSzPts val="1100"/>
              <a:buFont typeface="Arial"/>
              <a:buNone/>
              <a:defRPr b="0" i="0" sz="900" u="none" cap="none" strike="noStrike">
                <a:solidFill>
                  <a:schemeClr val="lt1"/>
                </a:solidFill>
                <a:latin typeface="Arial"/>
                <a:ea typeface="Arial"/>
                <a:cs typeface="Arial"/>
                <a:sym typeface="Arial"/>
              </a:defRPr>
            </a:lvl1pPr>
            <a:lvl2pPr indent="-317500" lvl="1" marL="914400" marR="0" algn="l">
              <a:lnSpc>
                <a:spcPct val="150000"/>
              </a:lnSpc>
              <a:spcBef>
                <a:spcPts val="8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indent="-298450" lvl="2" marL="1371600" marR="0" algn="l">
              <a:lnSpc>
                <a:spcPct val="150000"/>
              </a:lnSpc>
              <a:spcBef>
                <a:spcPts val="4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3pPr>
            <a:lvl4pPr indent="-285750" lvl="3" marL="1828800" marR="0" algn="l">
              <a:lnSpc>
                <a:spcPct val="150000"/>
              </a:lnSpc>
              <a:spcBef>
                <a:spcPts val="40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4pPr>
            <a:lvl5pPr indent="-285750" lvl="4" marL="2286000" marR="0" algn="l">
              <a:lnSpc>
                <a:spcPct val="150000"/>
              </a:lnSpc>
              <a:spcBef>
                <a:spcPts val="40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pic>
        <p:nvPicPr>
          <p:cNvPr id="28" name="Google Shape;28;p4"/>
          <p:cNvPicPr preferRelativeResize="0"/>
          <p:nvPr/>
        </p:nvPicPr>
        <p:blipFill rotWithShape="1">
          <a:blip r:embed="rId2">
            <a:alphaModFix/>
          </a:blip>
          <a:srcRect b="0" l="0" r="0" t="0"/>
          <a:stretch/>
        </p:blipFill>
        <p:spPr>
          <a:xfrm>
            <a:off x="769500" y="4768200"/>
            <a:ext cx="589788" cy="2697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spTree>
      <p:nvGrpSpPr>
        <p:cNvPr id="29" name="Shape 29"/>
        <p:cNvGrpSpPr/>
        <p:nvPr/>
      </p:nvGrpSpPr>
      <p:grpSpPr>
        <a:xfrm>
          <a:off x="0" y="0"/>
          <a:ext cx="0" cy="0"/>
          <a:chOff x="0" y="0"/>
          <a:chExt cx="0" cy="0"/>
        </a:xfrm>
      </p:grpSpPr>
      <p:sp>
        <p:nvSpPr>
          <p:cNvPr id="30" name="Google Shape;30;p5"/>
          <p:cNvSpPr txBox="1"/>
          <p:nvPr>
            <p:ph type="title"/>
          </p:nvPr>
        </p:nvSpPr>
        <p:spPr>
          <a:xfrm>
            <a:off x="1007269" y="205978"/>
            <a:ext cx="7344966" cy="962025"/>
          </a:xfrm>
          <a:prstGeom prst="rect">
            <a:avLst/>
          </a:prstGeom>
          <a:noFill/>
          <a:ln>
            <a:noFill/>
          </a:ln>
        </p:spPr>
        <p:txBody>
          <a:bodyPr anchorCtr="0" anchor="b" bIns="68575" lIns="68575" spcFirstLastPara="1" rIns="68575" wrap="square" tIns="68575">
            <a:noAutofit/>
          </a:bodyPr>
          <a:lstStyle>
            <a:lvl1pPr lvl="0" marR="0" algn="l">
              <a:lnSpc>
                <a:spcPct val="90000"/>
              </a:lnSpc>
              <a:spcBef>
                <a:spcPts val="0"/>
              </a:spcBef>
              <a:spcAft>
                <a:spcPts val="0"/>
              </a:spcAft>
              <a:buClr>
                <a:schemeClr val="dk1"/>
              </a:buClr>
              <a:buSzPts val="1100"/>
              <a:buFont typeface="Arial"/>
              <a:buNone/>
              <a:defRPr b="1" i="0" sz="14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31" name="Google Shape;31;p5"/>
          <p:cNvSpPr txBox="1"/>
          <p:nvPr>
            <p:ph idx="10" type="dt"/>
          </p:nvPr>
        </p:nvSpPr>
        <p:spPr>
          <a:xfrm>
            <a:off x="6624228" y="4767263"/>
            <a:ext cx="1512168" cy="273844"/>
          </a:xfrm>
          <a:prstGeom prst="rect">
            <a:avLst/>
          </a:prstGeom>
          <a:noFill/>
          <a:ln>
            <a:noFill/>
          </a:ln>
        </p:spPr>
        <p:txBody>
          <a:bodyPr anchorCtr="0" anchor="t" bIns="68575" lIns="68575" spcFirstLastPara="1" rIns="68575" wrap="square" tIns="68575">
            <a:noAutofit/>
          </a:bodyPr>
          <a:lstStyle>
            <a:lvl1pPr lvl="0" marR="0" algn="r">
              <a:lnSpc>
                <a:spcPct val="100000"/>
              </a:lnSpc>
              <a:spcBef>
                <a:spcPts val="0"/>
              </a:spcBef>
              <a:spcAft>
                <a:spcPts val="0"/>
              </a:spcAft>
              <a:buSzPts val="1100"/>
              <a:buNone/>
              <a:defRPr b="0" i="0" sz="9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32" name="Google Shape;32;p5"/>
          <p:cNvSpPr txBox="1"/>
          <p:nvPr>
            <p:ph idx="11" type="ftr"/>
          </p:nvPr>
        </p:nvSpPr>
        <p:spPr>
          <a:xfrm>
            <a:off x="1385646" y="4767263"/>
            <a:ext cx="5076564" cy="273844"/>
          </a:xfrm>
          <a:prstGeom prst="rect">
            <a:avLst/>
          </a:prstGeom>
          <a:noFill/>
          <a:ln>
            <a:noFill/>
          </a:ln>
        </p:spPr>
        <p:txBody>
          <a:bodyPr anchorCtr="0" anchor="t" bIns="68575" lIns="68575" spcFirstLastPara="1" rIns="68575" wrap="square" tIns="68575">
            <a:noAutofit/>
          </a:bodyPr>
          <a:lstStyle>
            <a:lvl1pPr lvl="0" marR="0" algn="l">
              <a:lnSpc>
                <a:spcPct val="100000"/>
              </a:lnSpc>
              <a:spcBef>
                <a:spcPts val="0"/>
              </a:spcBef>
              <a:spcAft>
                <a:spcPts val="0"/>
              </a:spcAft>
              <a:buSzPts val="1100"/>
              <a:buNone/>
              <a:defRPr b="0" i="0" sz="9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33" name="Google Shape;33;p5"/>
          <p:cNvSpPr txBox="1"/>
          <p:nvPr>
            <p:ph idx="12" type="sldNum"/>
          </p:nvPr>
        </p:nvSpPr>
        <p:spPr>
          <a:xfrm>
            <a:off x="1007269" y="4767263"/>
            <a:ext cx="324371" cy="273844"/>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
        <p:nvSpPr>
          <p:cNvPr id="34" name="Google Shape;34;p5"/>
          <p:cNvSpPr txBox="1"/>
          <p:nvPr>
            <p:ph idx="1" type="body"/>
          </p:nvPr>
        </p:nvSpPr>
        <p:spPr>
          <a:xfrm>
            <a:off x="1007269" y="1545431"/>
            <a:ext cx="7344966" cy="2970610"/>
          </a:xfrm>
          <a:prstGeom prst="rect">
            <a:avLst/>
          </a:prstGeom>
          <a:noFill/>
          <a:ln>
            <a:noFill/>
          </a:ln>
        </p:spPr>
        <p:txBody>
          <a:bodyPr anchorCtr="0" anchor="t" bIns="68575" lIns="68575" spcFirstLastPara="1" rIns="68575" wrap="square" tIns="68575">
            <a:noAutofit/>
          </a:bodyPr>
          <a:lstStyle>
            <a:lvl1pPr indent="-228600" lvl="0" marL="457200" marR="0" algn="l">
              <a:lnSpc>
                <a:spcPct val="90000"/>
              </a:lnSpc>
              <a:spcBef>
                <a:spcPts val="8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1pPr>
            <a:lvl2pPr indent="-317500" lvl="1" marL="914400" marR="0" algn="l">
              <a:lnSpc>
                <a:spcPct val="150000"/>
              </a:lnSpc>
              <a:spcBef>
                <a:spcPts val="8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indent="-298450" lvl="2" marL="1371600" marR="0" algn="l">
              <a:lnSpc>
                <a:spcPct val="150000"/>
              </a:lnSpc>
              <a:spcBef>
                <a:spcPts val="4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3pPr>
            <a:lvl4pPr indent="-285750" lvl="3" marL="1828800" marR="0" algn="l">
              <a:lnSpc>
                <a:spcPct val="150000"/>
              </a:lnSpc>
              <a:spcBef>
                <a:spcPts val="40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4pPr>
            <a:lvl5pPr indent="-285750" lvl="4" marL="2286000" marR="0" algn="l">
              <a:lnSpc>
                <a:spcPct val="150000"/>
              </a:lnSpc>
              <a:spcBef>
                <a:spcPts val="40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pic>
        <p:nvPicPr>
          <p:cNvPr id="35" name="Google Shape;35;p5"/>
          <p:cNvPicPr preferRelativeResize="0"/>
          <p:nvPr/>
        </p:nvPicPr>
        <p:blipFill rotWithShape="1">
          <a:blip r:embed="rId2">
            <a:alphaModFix/>
          </a:blip>
          <a:srcRect b="0" l="0" r="0" t="0"/>
          <a:stretch/>
        </p:blipFill>
        <p:spPr>
          <a:xfrm>
            <a:off x="769500" y="4768200"/>
            <a:ext cx="589788" cy="2697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 Chapter Title 1">
  <p:cSld name="Empty Slide_1_2">
    <p:spTree>
      <p:nvGrpSpPr>
        <p:cNvPr id="36" name="Shape 36"/>
        <p:cNvGrpSpPr/>
        <p:nvPr/>
      </p:nvGrpSpPr>
      <p:grpSpPr>
        <a:xfrm>
          <a:off x="0" y="0"/>
          <a:ext cx="0" cy="0"/>
          <a:chOff x="0" y="0"/>
          <a:chExt cx="0" cy="0"/>
        </a:xfrm>
      </p:grpSpPr>
      <p:sp>
        <p:nvSpPr>
          <p:cNvPr id="37" name="Google Shape;37;p6"/>
          <p:cNvSpPr/>
          <p:nvPr/>
        </p:nvSpPr>
        <p:spPr>
          <a:xfrm>
            <a:off x="0" y="0"/>
            <a:ext cx="9182400" cy="51840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6"/>
          <p:cNvSpPr/>
          <p:nvPr>
            <p:ph idx="2" type="pic"/>
          </p:nvPr>
        </p:nvSpPr>
        <p:spPr>
          <a:xfrm>
            <a:off x="3462750" y="-16825"/>
            <a:ext cx="5719800" cy="4785000"/>
          </a:xfrm>
          <a:prstGeom prst="rect">
            <a:avLst/>
          </a:prstGeom>
          <a:noFill/>
          <a:ln>
            <a:noFill/>
          </a:ln>
        </p:spPr>
      </p:sp>
      <p:sp>
        <p:nvSpPr>
          <p:cNvPr id="39" name="Google Shape;39;p6"/>
          <p:cNvSpPr txBox="1"/>
          <p:nvPr>
            <p:ph type="title"/>
          </p:nvPr>
        </p:nvSpPr>
        <p:spPr>
          <a:xfrm>
            <a:off x="689625" y="2575275"/>
            <a:ext cx="6132600" cy="2101200"/>
          </a:xfrm>
          <a:prstGeom prst="rect">
            <a:avLst/>
          </a:prstGeom>
          <a:noFill/>
          <a:ln>
            <a:noFill/>
          </a:ln>
        </p:spPr>
        <p:txBody>
          <a:bodyPr anchorCtr="0" anchor="t" bIns="0" lIns="0" spcFirstLastPara="1" rIns="0" wrap="square" tIns="0">
            <a:noAutofit/>
          </a:bodyPr>
          <a:lstStyle>
            <a:lvl1pPr lvl="0" algn="l">
              <a:lnSpc>
                <a:spcPct val="85000"/>
              </a:lnSpc>
              <a:spcBef>
                <a:spcPts val="0"/>
              </a:spcBef>
              <a:spcAft>
                <a:spcPts val="0"/>
              </a:spcAft>
              <a:buClr>
                <a:schemeClr val="lt1"/>
              </a:buClr>
              <a:buSzPts val="6000"/>
              <a:buNone/>
              <a:defRPr sz="6000">
                <a:solidFill>
                  <a:schemeClr val="lt1"/>
                </a:solidFill>
              </a:defRPr>
            </a:lvl1pPr>
            <a:lvl2pPr lvl="1" algn="l">
              <a:lnSpc>
                <a:spcPct val="85000"/>
              </a:lnSpc>
              <a:spcBef>
                <a:spcPts val="0"/>
              </a:spcBef>
              <a:spcAft>
                <a:spcPts val="0"/>
              </a:spcAft>
              <a:buSzPts val="1100"/>
              <a:buNone/>
              <a:defRPr/>
            </a:lvl2pPr>
            <a:lvl3pPr lvl="2" algn="l">
              <a:lnSpc>
                <a:spcPct val="85000"/>
              </a:lnSpc>
              <a:spcBef>
                <a:spcPts val="0"/>
              </a:spcBef>
              <a:spcAft>
                <a:spcPts val="0"/>
              </a:spcAft>
              <a:buSzPts val="1100"/>
              <a:buNone/>
              <a:defRPr/>
            </a:lvl3pPr>
            <a:lvl4pPr lvl="3" algn="l">
              <a:lnSpc>
                <a:spcPct val="85000"/>
              </a:lnSpc>
              <a:spcBef>
                <a:spcPts val="0"/>
              </a:spcBef>
              <a:spcAft>
                <a:spcPts val="0"/>
              </a:spcAft>
              <a:buSzPts val="1100"/>
              <a:buNone/>
              <a:defRPr/>
            </a:lvl4pPr>
            <a:lvl5pPr lvl="4" algn="l">
              <a:lnSpc>
                <a:spcPct val="85000"/>
              </a:lnSpc>
              <a:spcBef>
                <a:spcPts val="0"/>
              </a:spcBef>
              <a:spcAft>
                <a:spcPts val="0"/>
              </a:spcAft>
              <a:buSzPts val="1100"/>
              <a:buNone/>
              <a:defRPr/>
            </a:lvl5pPr>
            <a:lvl6pPr lvl="5" algn="l">
              <a:lnSpc>
                <a:spcPct val="85000"/>
              </a:lnSpc>
              <a:spcBef>
                <a:spcPts val="0"/>
              </a:spcBef>
              <a:spcAft>
                <a:spcPts val="0"/>
              </a:spcAft>
              <a:buSzPts val="1100"/>
              <a:buNone/>
              <a:defRPr/>
            </a:lvl6pPr>
            <a:lvl7pPr lvl="6" algn="l">
              <a:lnSpc>
                <a:spcPct val="85000"/>
              </a:lnSpc>
              <a:spcBef>
                <a:spcPts val="0"/>
              </a:spcBef>
              <a:spcAft>
                <a:spcPts val="0"/>
              </a:spcAft>
              <a:buSzPts val="1100"/>
              <a:buNone/>
              <a:defRPr/>
            </a:lvl7pPr>
            <a:lvl8pPr lvl="7" algn="l">
              <a:lnSpc>
                <a:spcPct val="85000"/>
              </a:lnSpc>
              <a:spcBef>
                <a:spcPts val="0"/>
              </a:spcBef>
              <a:spcAft>
                <a:spcPts val="0"/>
              </a:spcAft>
              <a:buSzPts val="1100"/>
              <a:buNone/>
              <a:defRPr/>
            </a:lvl8pPr>
            <a:lvl9pPr lvl="8" algn="l">
              <a:lnSpc>
                <a:spcPct val="85000"/>
              </a:lnSpc>
              <a:spcBef>
                <a:spcPts val="0"/>
              </a:spcBef>
              <a:spcAft>
                <a:spcPts val="0"/>
              </a:spcAft>
              <a:buSzPts val="1100"/>
              <a:buNone/>
              <a:defRPr/>
            </a:lvl9pPr>
          </a:lstStyle>
          <a:p/>
        </p:txBody>
      </p:sp>
      <p:pic>
        <p:nvPicPr>
          <p:cNvPr id="40" name="Google Shape;40;p6"/>
          <p:cNvPicPr preferRelativeResize="0"/>
          <p:nvPr/>
        </p:nvPicPr>
        <p:blipFill rotWithShape="1">
          <a:blip r:embed="rId2">
            <a:alphaModFix/>
          </a:blip>
          <a:srcRect b="0" l="0" r="0" t="0"/>
          <a:stretch/>
        </p:blipFill>
        <p:spPr>
          <a:xfrm>
            <a:off x="8245938" y="4794900"/>
            <a:ext cx="831799" cy="240175"/>
          </a:xfrm>
          <a:prstGeom prst="rect">
            <a:avLst/>
          </a:prstGeom>
          <a:noFill/>
          <a:ln>
            <a:noFill/>
          </a:ln>
        </p:spPr>
      </p:pic>
      <p:pic>
        <p:nvPicPr>
          <p:cNvPr id="41" name="Google Shape;41;p6"/>
          <p:cNvPicPr preferRelativeResize="0"/>
          <p:nvPr/>
        </p:nvPicPr>
        <p:blipFill rotWithShape="1">
          <a:blip r:embed="rId3">
            <a:alphaModFix/>
          </a:blip>
          <a:srcRect b="0" l="0" r="39124" t="0"/>
          <a:stretch/>
        </p:blipFill>
        <p:spPr>
          <a:xfrm>
            <a:off x="769500" y="4749025"/>
            <a:ext cx="589800" cy="331928"/>
          </a:xfrm>
          <a:prstGeom prst="rect">
            <a:avLst/>
          </a:prstGeom>
          <a:noFill/>
          <a:ln>
            <a:noFill/>
          </a:ln>
        </p:spPr>
      </p:pic>
      <p:pic>
        <p:nvPicPr>
          <p:cNvPr id="42" name="Google Shape;42;p6"/>
          <p:cNvPicPr preferRelativeResize="0"/>
          <p:nvPr/>
        </p:nvPicPr>
        <p:blipFill rotWithShape="1">
          <a:blip r:embed="rId4">
            <a:alphaModFix/>
          </a:blip>
          <a:srcRect b="0" l="0" r="0" t="0"/>
          <a:stretch/>
        </p:blipFill>
        <p:spPr>
          <a:xfrm>
            <a:off x="79450" y="4802600"/>
            <a:ext cx="465118" cy="269750"/>
          </a:xfrm>
          <a:prstGeom prst="rect">
            <a:avLst/>
          </a:prstGeom>
          <a:noFill/>
          <a:ln>
            <a:noFill/>
          </a:ln>
        </p:spPr>
      </p:pic>
      <p:sp>
        <p:nvSpPr>
          <p:cNvPr id="43" name="Google Shape;43;p6"/>
          <p:cNvSpPr/>
          <p:nvPr/>
        </p:nvSpPr>
        <p:spPr>
          <a:xfrm>
            <a:off x="1290600" y="4697750"/>
            <a:ext cx="250800" cy="240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txBox="1"/>
          <p:nvPr>
            <p:ph idx="1" type="subTitle"/>
          </p:nvPr>
        </p:nvSpPr>
        <p:spPr>
          <a:xfrm>
            <a:off x="689625" y="4038225"/>
            <a:ext cx="2588100" cy="269700"/>
          </a:xfrm>
          <a:prstGeom prst="rect">
            <a:avLst/>
          </a:prstGeom>
          <a:noFill/>
          <a:ln>
            <a:noFill/>
          </a:ln>
        </p:spPr>
        <p:txBody>
          <a:bodyPr anchorCtr="0" anchor="t" bIns="0" lIns="90000" spcFirstLastPara="1" rIns="90000" wrap="square" tIns="0">
            <a:noAutofit/>
          </a:bodyPr>
          <a:lstStyle>
            <a:lvl1pPr lvl="0" algn="l">
              <a:lnSpc>
                <a:spcPct val="150000"/>
              </a:lnSpc>
              <a:spcBef>
                <a:spcPts val="800"/>
              </a:spcBef>
              <a:spcAft>
                <a:spcPts val="0"/>
              </a:spcAft>
              <a:buClr>
                <a:schemeClr val="lt1"/>
              </a:buClr>
              <a:buSzPts val="1100"/>
              <a:buFont typeface="Helvetica Neue"/>
              <a:buNone/>
              <a:defRPr>
                <a:solidFill>
                  <a:schemeClr val="lt1"/>
                </a:solidFill>
                <a:latin typeface="Helvetica Neue"/>
                <a:ea typeface="Helvetica Neue"/>
                <a:cs typeface="Helvetica Neue"/>
                <a:sym typeface="Helvetica Neue"/>
              </a:defRPr>
            </a:lvl1pPr>
            <a:lvl2pPr lvl="1" algn="l">
              <a:lnSpc>
                <a:spcPct val="150000"/>
              </a:lnSpc>
              <a:spcBef>
                <a:spcPts val="800"/>
              </a:spcBef>
              <a:spcAft>
                <a:spcPts val="0"/>
              </a:spcAft>
              <a:buSzPts val="1400"/>
              <a:buNone/>
              <a:defRPr/>
            </a:lvl2pPr>
            <a:lvl3pPr lvl="2" algn="l">
              <a:lnSpc>
                <a:spcPct val="150000"/>
              </a:lnSpc>
              <a:spcBef>
                <a:spcPts val="400"/>
              </a:spcBef>
              <a:spcAft>
                <a:spcPts val="0"/>
              </a:spcAft>
              <a:buSzPts val="1100"/>
              <a:buNone/>
              <a:defRPr/>
            </a:lvl3pPr>
            <a:lvl4pPr lvl="3" algn="l">
              <a:lnSpc>
                <a:spcPct val="150000"/>
              </a:lnSpc>
              <a:spcBef>
                <a:spcPts val="400"/>
              </a:spcBef>
              <a:spcAft>
                <a:spcPts val="0"/>
              </a:spcAft>
              <a:buSzPts val="900"/>
              <a:buNone/>
              <a:defRPr/>
            </a:lvl4pPr>
            <a:lvl5pPr lvl="4" algn="l">
              <a:lnSpc>
                <a:spcPct val="150000"/>
              </a:lnSpc>
              <a:spcBef>
                <a:spcPts val="400"/>
              </a:spcBef>
              <a:spcAft>
                <a:spcPts val="0"/>
              </a:spcAft>
              <a:buSzPts val="900"/>
              <a:buNone/>
              <a:defRPr/>
            </a:lvl5pPr>
            <a:lvl6pPr lvl="5" algn="l">
              <a:lnSpc>
                <a:spcPct val="90000"/>
              </a:lnSpc>
              <a:spcBef>
                <a:spcPts val="400"/>
              </a:spcBef>
              <a:spcAft>
                <a:spcPts val="0"/>
              </a:spcAft>
              <a:buSzPts val="1400"/>
              <a:buNone/>
              <a:defRPr/>
            </a:lvl6pPr>
            <a:lvl7pPr lvl="6" algn="l">
              <a:lnSpc>
                <a:spcPct val="90000"/>
              </a:lnSpc>
              <a:spcBef>
                <a:spcPts val="400"/>
              </a:spcBef>
              <a:spcAft>
                <a:spcPts val="0"/>
              </a:spcAft>
              <a:buSzPts val="1400"/>
              <a:buNone/>
              <a:defRPr/>
            </a:lvl7pPr>
            <a:lvl8pPr lvl="7" algn="l">
              <a:lnSpc>
                <a:spcPct val="90000"/>
              </a:lnSpc>
              <a:spcBef>
                <a:spcPts val="400"/>
              </a:spcBef>
              <a:spcAft>
                <a:spcPts val="0"/>
              </a:spcAft>
              <a:buSzPts val="1400"/>
              <a:buNone/>
              <a:defRPr/>
            </a:lvl8pPr>
            <a:lvl9pPr lvl="8" algn="l">
              <a:lnSpc>
                <a:spcPct val="90000"/>
              </a:lnSpc>
              <a:spcBef>
                <a:spcPts val="400"/>
              </a:spcBef>
              <a:spcAft>
                <a:spcPts val="0"/>
              </a:spcAft>
              <a:buSzPts val="1400"/>
              <a:buNone/>
              <a:defRPr/>
            </a:lvl9pPr>
          </a:lstStyle>
          <a:p/>
        </p:txBody>
      </p:sp>
    </p:spTree>
  </p:cSld>
  <p:clrMapOvr>
    <a:masterClrMapping/>
  </p:clrMapOvr>
  <p:extLst>
    <p:ext uri="{DCECCB84-F9BA-43D5-87BE-67443E8EF086}">
      <p15:sldGuideLst>
        <p15:guide id="1" pos="434">
          <p15:clr>
            <a:srgbClr val="FA7B17"/>
          </p15:clr>
        </p15:guide>
        <p15:guide id="2" orient="horz" pos="703">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Slide" showMasterSp="0">
  <p:cSld name="Project Slide">
    <p:bg>
      <p:bgPr>
        <a:solidFill>
          <a:schemeClr val="lt1"/>
        </a:solidFill>
      </p:bgPr>
    </p:bg>
    <p:spTree>
      <p:nvGrpSpPr>
        <p:cNvPr id="45" name="Shape 45"/>
        <p:cNvGrpSpPr/>
        <p:nvPr/>
      </p:nvGrpSpPr>
      <p:grpSpPr>
        <a:xfrm>
          <a:off x="0" y="0"/>
          <a:ext cx="0" cy="0"/>
          <a:chOff x="0" y="0"/>
          <a:chExt cx="0" cy="0"/>
        </a:xfrm>
      </p:grpSpPr>
      <p:sp>
        <p:nvSpPr>
          <p:cNvPr id="46" name="Google Shape;46;p7"/>
          <p:cNvSpPr txBox="1"/>
          <p:nvPr>
            <p:ph type="title"/>
          </p:nvPr>
        </p:nvSpPr>
        <p:spPr>
          <a:xfrm>
            <a:off x="1007268" y="844153"/>
            <a:ext cx="7344967" cy="593471"/>
          </a:xfrm>
          <a:prstGeom prst="rect">
            <a:avLst/>
          </a:prstGeom>
          <a:noFill/>
          <a:ln>
            <a:noFill/>
          </a:ln>
        </p:spPr>
        <p:txBody>
          <a:bodyPr anchorCtr="0" anchor="t" bIns="68575" lIns="68575" spcFirstLastPara="1" rIns="68575" wrap="square" tIns="68575">
            <a:noAutofit/>
          </a:bodyPr>
          <a:lstStyle>
            <a:lvl1pPr lvl="0" marR="0" algn="l">
              <a:lnSpc>
                <a:spcPct val="90000"/>
              </a:lnSpc>
              <a:spcBef>
                <a:spcPts val="0"/>
              </a:spcBef>
              <a:spcAft>
                <a:spcPts val="0"/>
              </a:spcAft>
              <a:buClr>
                <a:schemeClr val="dk1"/>
              </a:buClr>
              <a:buSzPts val="1100"/>
              <a:buFont typeface="Arial"/>
              <a:buNone/>
              <a:defRPr b="1" i="0" sz="45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47" name="Google Shape;47;p7"/>
          <p:cNvSpPr txBox="1"/>
          <p:nvPr>
            <p:ph idx="1" type="body"/>
          </p:nvPr>
        </p:nvSpPr>
        <p:spPr>
          <a:xfrm>
            <a:off x="1007269" y="2409825"/>
            <a:ext cx="7344966" cy="1134033"/>
          </a:xfrm>
          <a:prstGeom prst="rect">
            <a:avLst/>
          </a:prstGeom>
          <a:noFill/>
          <a:ln>
            <a:noFill/>
          </a:ln>
        </p:spPr>
        <p:txBody>
          <a:bodyPr anchorCtr="0" anchor="t" bIns="68575" lIns="68575" spcFirstLastPara="1" rIns="68575" wrap="square" tIns="68575">
            <a:noAutofit/>
          </a:bodyPr>
          <a:lstStyle>
            <a:lvl1pPr indent="-228600" lvl="0" marL="457200" marR="0" algn="l">
              <a:lnSpc>
                <a:spcPct val="90000"/>
              </a:lnSpc>
              <a:spcBef>
                <a:spcPts val="8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1pPr>
            <a:lvl2pPr indent="-317500" lvl="1" marL="914400" marR="0" algn="l">
              <a:lnSpc>
                <a:spcPct val="150000"/>
              </a:lnSpc>
              <a:spcBef>
                <a:spcPts val="8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indent="-298450" lvl="2" marL="1371600" marR="0" algn="l">
              <a:lnSpc>
                <a:spcPct val="150000"/>
              </a:lnSpc>
              <a:spcBef>
                <a:spcPts val="4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3pPr>
            <a:lvl4pPr indent="-285750" lvl="3" marL="1828800" marR="0" algn="l">
              <a:lnSpc>
                <a:spcPct val="150000"/>
              </a:lnSpc>
              <a:spcBef>
                <a:spcPts val="40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4pPr>
            <a:lvl5pPr indent="-285750" lvl="4" marL="2286000" marR="0" algn="l">
              <a:lnSpc>
                <a:spcPct val="150000"/>
              </a:lnSpc>
              <a:spcBef>
                <a:spcPts val="40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8" name="Google Shape;48;p7"/>
          <p:cNvSpPr txBox="1"/>
          <p:nvPr>
            <p:ph idx="2" type="body"/>
          </p:nvPr>
        </p:nvSpPr>
        <p:spPr>
          <a:xfrm>
            <a:off x="1007268" y="1532231"/>
            <a:ext cx="7344967" cy="334872"/>
          </a:xfrm>
          <a:prstGeom prst="rect">
            <a:avLst/>
          </a:prstGeom>
          <a:noFill/>
          <a:ln>
            <a:noFill/>
          </a:ln>
        </p:spPr>
        <p:txBody>
          <a:bodyPr anchorCtr="0" anchor="ctr" bIns="68575" lIns="68575" spcFirstLastPara="1" rIns="68575" wrap="square" tIns="68575">
            <a:noAutofit/>
          </a:bodyPr>
          <a:lstStyle>
            <a:lvl1pPr indent="-228600" lvl="0" marL="457200" marR="0" algn="l">
              <a:lnSpc>
                <a:spcPct val="90000"/>
              </a:lnSpc>
              <a:spcBef>
                <a:spcPts val="8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1pPr>
            <a:lvl2pPr indent="-317500" lvl="1" marL="914400" marR="0" algn="l">
              <a:lnSpc>
                <a:spcPct val="150000"/>
              </a:lnSpc>
              <a:spcBef>
                <a:spcPts val="8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indent="-298450" lvl="2" marL="1371600" marR="0" algn="l">
              <a:lnSpc>
                <a:spcPct val="150000"/>
              </a:lnSpc>
              <a:spcBef>
                <a:spcPts val="4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3pPr>
            <a:lvl4pPr indent="-285750" lvl="3" marL="1828800" marR="0" algn="l">
              <a:lnSpc>
                <a:spcPct val="150000"/>
              </a:lnSpc>
              <a:spcBef>
                <a:spcPts val="40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4pPr>
            <a:lvl5pPr indent="-285750" lvl="4" marL="2286000" marR="0" algn="l">
              <a:lnSpc>
                <a:spcPct val="150000"/>
              </a:lnSpc>
              <a:spcBef>
                <a:spcPts val="40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49" name="Google Shape;49;p7"/>
          <p:cNvSpPr txBox="1"/>
          <p:nvPr>
            <p:ph idx="3" type="body"/>
          </p:nvPr>
        </p:nvSpPr>
        <p:spPr>
          <a:xfrm>
            <a:off x="1007269" y="1926007"/>
            <a:ext cx="7344966" cy="334872"/>
          </a:xfrm>
          <a:prstGeom prst="rect">
            <a:avLst/>
          </a:prstGeom>
          <a:noFill/>
          <a:ln>
            <a:noFill/>
          </a:ln>
        </p:spPr>
        <p:txBody>
          <a:bodyPr anchorCtr="0" anchor="ctr" bIns="68575" lIns="68575" spcFirstLastPara="1" rIns="68575" wrap="square" tIns="68575">
            <a:noAutofit/>
          </a:bodyPr>
          <a:lstStyle>
            <a:lvl1pPr indent="-228600" lvl="0" marL="457200" marR="0" algn="l">
              <a:lnSpc>
                <a:spcPct val="90000"/>
              </a:lnSpc>
              <a:spcBef>
                <a:spcPts val="8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1pPr>
            <a:lvl2pPr indent="-317500" lvl="1" marL="914400" marR="0" algn="l">
              <a:lnSpc>
                <a:spcPct val="150000"/>
              </a:lnSpc>
              <a:spcBef>
                <a:spcPts val="8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indent="-298450" lvl="2" marL="1371600" marR="0" algn="l">
              <a:lnSpc>
                <a:spcPct val="150000"/>
              </a:lnSpc>
              <a:spcBef>
                <a:spcPts val="4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3pPr>
            <a:lvl4pPr indent="-285750" lvl="3" marL="1828800" marR="0" algn="l">
              <a:lnSpc>
                <a:spcPct val="150000"/>
              </a:lnSpc>
              <a:spcBef>
                <a:spcPts val="40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4pPr>
            <a:lvl5pPr indent="-285750" lvl="4" marL="2286000" marR="0" algn="l">
              <a:lnSpc>
                <a:spcPct val="150000"/>
              </a:lnSpc>
              <a:spcBef>
                <a:spcPts val="40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Title and caption">
  <p:cSld name="Picture with Title and caption">
    <p:spTree>
      <p:nvGrpSpPr>
        <p:cNvPr id="50" name="Shape 50"/>
        <p:cNvGrpSpPr/>
        <p:nvPr/>
      </p:nvGrpSpPr>
      <p:grpSpPr>
        <a:xfrm>
          <a:off x="0" y="0"/>
          <a:ext cx="0" cy="0"/>
          <a:chOff x="0" y="0"/>
          <a:chExt cx="0" cy="0"/>
        </a:xfrm>
      </p:grpSpPr>
      <p:sp>
        <p:nvSpPr>
          <p:cNvPr id="51" name="Google Shape;51;p8"/>
          <p:cNvSpPr/>
          <p:nvPr>
            <p:ph idx="2" type="pic"/>
          </p:nvPr>
        </p:nvSpPr>
        <p:spPr>
          <a:xfrm>
            <a:off x="0" y="446"/>
            <a:ext cx="9144000" cy="4731544"/>
          </a:xfrm>
          <a:prstGeom prst="rect">
            <a:avLst/>
          </a:prstGeom>
          <a:noFill/>
          <a:ln>
            <a:noFill/>
          </a:ln>
        </p:spPr>
      </p:sp>
      <p:sp>
        <p:nvSpPr>
          <p:cNvPr id="52" name="Google Shape;52;p8"/>
          <p:cNvSpPr txBox="1"/>
          <p:nvPr>
            <p:ph idx="10" type="dt"/>
          </p:nvPr>
        </p:nvSpPr>
        <p:spPr>
          <a:xfrm>
            <a:off x="6624228" y="4767263"/>
            <a:ext cx="1512168" cy="273844"/>
          </a:xfrm>
          <a:prstGeom prst="rect">
            <a:avLst/>
          </a:prstGeom>
          <a:noFill/>
          <a:ln>
            <a:noFill/>
          </a:ln>
        </p:spPr>
        <p:txBody>
          <a:bodyPr anchorCtr="0" anchor="t" bIns="68575" lIns="68575" spcFirstLastPara="1" rIns="68575" wrap="square" tIns="68575">
            <a:noAutofit/>
          </a:bodyPr>
          <a:lstStyle>
            <a:lvl1pPr lvl="0" marR="0" algn="r">
              <a:lnSpc>
                <a:spcPct val="100000"/>
              </a:lnSpc>
              <a:spcBef>
                <a:spcPts val="0"/>
              </a:spcBef>
              <a:spcAft>
                <a:spcPts val="0"/>
              </a:spcAft>
              <a:buSzPts val="1100"/>
              <a:buNone/>
              <a:defRPr b="0" i="0" sz="9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1385646" y="4767263"/>
            <a:ext cx="5076564" cy="273844"/>
          </a:xfrm>
          <a:prstGeom prst="rect">
            <a:avLst/>
          </a:prstGeom>
          <a:noFill/>
          <a:ln>
            <a:noFill/>
          </a:ln>
        </p:spPr>
        <p:txBody>
          <a:bodyPr anchorCtr="0" anchor="t" bIns="68575" lIns="68575" spcFirstLastPara="1" rIns="68575" wrap="square" tIns="68575">
            <a:noAutofit/>
          </a:bodyPr>
          <a:lstStyle>
            <a:lvl1pPr lvl="0" marR="0" algn="l">
              <a:lnSpc>
                <a:spcPct val="100000"/>
              </a:lnSpc>
              <a:spcBef>
                <a:spcPts val="0"/>
              </a:spcBef>
              <a:spcAft>
                <a:spcPts val="0"/>
              </a:spcAft>
              <a:buSzPts val="1100"/>
              <a:buNone/>
              <a:defRPr b="0" i="0" sz="9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1007269" y="4767263"/>
            <a:ext cx="324371" cy="273844"/>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
        <p:nvSpPr>
          <p:cNvPr id="55" name="Google Shape;55;p8"/>
          <p:cNvSpPr txBox="1"/>
          <p:nvPr>
            <p:ph idx="1" type="body"/>
          </p:nvPr>
        </p:nvSpPr>
        <p:spPr>
          <a:xfrm>
            <a:off x="8231" y="844153"/>
            <a:ext cx="1124257" cy="440581"/>
          </a:xfrm>
          <a:prstGeom prst="rect">
            <a:avLst/>
          </a:prstGeom>
          <a:solidFill>
            <a:schemeClr val="lt1">
              <a:alpha val="64705"/>
            </a:schemeClr>
          </a:solidFill>
          <a:ln>
            <a:noFill/>
          </a:ln>
        </p:spPr>
        <p:txBody>
          <a:bodyPr anchorCtr="0" anchor="t" bIns="68575" lIns="68575" spcFirstLastPara="1" rIns="68575" wrap="square" tIns="68575">
            <a:noAutofit/>
          </a:bodyPr>
          <a:lstStyle>
            <a:lvl1pPr indent="-228600" lvl="0" marL="457200" marR="0" algn="l">
              <a:lnSpc>
                <a:spcPct val="100000"/>
              </a:lnSpc>
              <a:spcBef>
                <a:spcPts val="0"/>
              </a:spcBef>
              <a:spcAft>
                <a:spcPts val="0"/>
              </a:spcAft>
              <a:buClr>
                <a:schemeClr val="dk1"/>
              </a:buClr>
              <a:buSzPts val="1100"/>
              <a:buFont typeface="Arial"/>
              <a:buNone/>
              <a:defRPr b="0" i="0" sz="1800" u="none" cap="none" strike="noStrike">
                <a:solidFill>
                  <a:schemeClr val="dk1"/>
                </a:solidFill>
                <a:latin typeface="Arial"/>
                <a:ea typeface="Arial"/>
                <a:cs typeface="Arial"/>
                <a:sym typeface="Arial"/>
              </a:defRPr>
            </a:lvl1pPr>
            <a:lvl2pPr indent="-317500" lvl="1" marL="914400" marR="0" algn="l">
              <a:lnSpc>
                <a:spcPct val="150000"/>
              </a:lnSpc>
              <a:spcBef>
                <a:spcPts val="8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indent="-298450" lvl="2" marL="1371600" marR="0" algn="l">
              <a:lnSpc>
                <a:spcPct val="150000"/>
              </a:lnSpc>
              <a:spcBef>
                <a:spcPts val="4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3pPr>
            <a:lvl4pPr indent="-285750" lvl="3" marL="1828800" marR="0" algn="l">
              <a:lnSpc>
                <a:spcPct val="150000"/>
              </a:lnSpc>
              <a:spcBef>
                <a:spcPts val="40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4pPr>
            <a:lvl5pPr indent="-285750" lvl="4" marL="2286000" marR="0" algn="l">
              <a:lnSpc>
                <a:spcPct val="150000"/>
              </a:lnSpc>
              <a:spcBef>
                <a:spcPts val="40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6" name="Google Shape;56;p8"/>
          <p:cNvSpPr txBox="1"/>
          <p:nvPr>
            <p:ph idx="3" type="body"/>
          </p:nvPr>
        </p:nvSpPr>
        <p:spPr>
          <a:xfrm>
            <a:off x="0" y="4516041"/>
            <a:ext cx="9144000" cy="215503"/>
          </a:xfrm>
          <a:prstGeom prst="rect">
            <a:avLst/>
          </a:prstGeom>
          <a:solidFill>
            <a:schemeClr val="dk1">
              <a:alpha val="64705"/>
            </a:schemeClr>
          </a:solidFill>
          <a:ln>
            <a:noFill/>
          </a:ln>
        </p:spPr>
        <p:txBody>
          <a:bodyPr anchorCtr="0" anchor="t" bIns="68575" lIns="68575" spcFirstLastPara="1" rIns="68575" wrap="square" tIns="68575">
            <a:noAutofit/>
          </a:bodyPr>
          <a:lstStyle>
            <a:lvl1pPr indent="-228600" lvl="0" marL="457200" marR="0" algn="r">
              <a:lnSpc>
                <a:spcPct val="150000"/>
              </a:lnSpc>
              <a:spcBef>
                <a:spcPts val="800"/>
              </a:spcBef>
              <a:spcAft>
                <a:spcPts val="0"/>
              </a:spcAft>
              <a:buClr>
                <a:schemeClr val="lt1"/>
              </a:buClr>
              <a:buSzPts val="1100"/>
              <a:buFont typeface="Arial"/>
              <a:buNone/>
              <a:defRPr b="0" i="0" sz="900" u="none" cap="none" strike="noStrike">
                <a:solidFill>
                  <a:schemeClr val="lt1"/>
                </a:solidFill>
                <a:latin typeface="Arial"/>
                <a:ea typeface="Arial"/>
                <a:cs typeface="Arial"/>
                <a:sym typeface="Arial"/>
              </a:defRPr>
            </a:lvl1pPr>
            <a:lvl2pPr indent="-317500" lvl="1" marL="914400" marR="0" algn="l">
              <a:lnSpc>
                <a:spcPct val="150000"/>
              </a:lnSpc>
              <a:spcBef>
                <a:spcPts val="8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indent="-298450" lvl="2" marL="1371600" marR="0" algn="l">
              <a:lnSpc>
                <a:spcPct val="150000"/>
              </a:lnSpc>
              <a:spcBef>
                <a:spcPts val="4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3pPr>
            <a:lvl4pPr indent="-285750" lvl="3" marL="1828800" marR="0" algn="l">
              <a:lnSpc>
                <a:spcPct val="150000"/>
              </a:lnSpc>
              <a:spcBef>
                <a:spcPts val="40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4pPr>
            <a:lvl5pPr indent="-285750" lvl="4" marL="2286000" marR="0" algn="l">
              <a:lnSpc>
                <a:spcPct val="150000"/>
              </a:lnSpc>
              <a:spcBef>
                <a:spcPts val="40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pic>
        <p:nvPicPr>
          <p:cNvPr id="57" name="Google Shape;57;p8"/>
          <p:cNvPicPr preferRelativeResize="0"/>
          <p:nvPr/>
        </p:nvPicPr>
        <p:blipFill rotWithShape="1">
          <a:blip r:embed="rId2">
            <a:alphaModFix/>
          </a:blip>
          <a:srcRect b="0" l="0" r="0" t="0"/>
          <a:stretch/>
        </p:blipFill>
        <p:spPr>
          <a:xfrm>
            <a:off x="768855" y="4769310"/>
            <a:ext cx="589788" cy="26974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Slide">
  <p:cSld name="Empty Slide">
    <p:bg>
      <p:bgPr>
        <a:solidFill>
          <a:schemeClr val="lt1"/>
        </a:solidFill>
      </p:bgPr>
    </p:bg>
    <p:spTree>
      <p:nvGrpSpPr>
        <p:cNvPr id="58" name="Shape 58"/>
        <p:cNvGrpSpPr/>
        <p:nvPr/>
      </p:nvGrpSpPr>
      <p:grpSpPr>
        <a:xfrm>
          <a:off x="0" y="0"/>
          <a:ext cx="0" cy="0"/>
          <a:chOff x="0" y="0"/>
          <a:chExt cx="0" cy="0"/>
        </a:xfrm>
      </p:grpSpPr>
      <p:pic>
        <p:nvPicPr>
          <p:cNvPr id="59" name="Google Shape;59;p9"/>
          <p:cNvPicPr preferRelativeResize="0"/>
          <p:nvPr/>
        </p:nvPicPr>
        <p:blipFill rotWithShape="1">
          <a:blip r:embed="rId2">
            <a:alphaModFix/>
          </a:blip>
          <a:srcRect b="0" l="0" r="0" t="0"/>
          <a:stretch/>
        </p:blipFill>
        <p:spPr>
          <a:xfrm>
            <a:off x="8332972" y="4778999"/>
            <a:ext cx="657721" cy="106627"/>
          </a:xfrm>
          <a:prstGeom prst="rect">
            <a:avLst/>
          </a:prstGeom>
          <a:noFill/>
          <a:ln>
            <a:noFill/>
          </a:ln>
        </p:spPr>
      </p:pic>
      <p:pic>
        <p:nvPicPr>
          <p:cNvPr id="60" name="Google Shape;60;p9"/>
          <p:cNvPicPr preferRelativeResize="0"/>
          <p:nvPr/>
        </p:nvPicPr>
        <p:blipFill rotWithShape="1">
          <a:blip r:embed="rId3">
            <a:alphaModFix/>
          </a:blip>
          <a:srcRect b="0" l="0" r="0" t="0"/>
          <a:stretch/>
        </p:blipFill>
        <p:spPr>
          <a:xfrm>
            <a:off x="769500" y="4768200"/>
            <a:ext cx="589788" cy="2697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png"/><Relationship Id="rId3" Type="http://schemas.openxmlformats.org/officeDocument/2006/relationships/image" Target="../media/image4.jpg"/><Relationship Id="rId4" Type="http://schemas.openxmlformats.org/officeDocument/2006/relationships/slideLayout" Target="../slideLayouts/slideLayout1.xml"/><Relationship Id="rId11" Type="http://schemas.openxmlformats.org/officeDocument/2006/relationships/slideLayout" Target="../slideLayouts/slideLayout8.xml"/><Relationship Id="rId10" Type="http://schemas.openxmlformats.org/officeDocument/2006/relationships/slideLayout" Target="../slideLayouts/slideLayout7.xml"/><Relationship Id="rId12" Type="http://schemas.openxmlformats.org/officeDocument/2006/relationships/theme" Target="../theme/theme1.xml"/><Relationship Id="rId9" Type="http://schemas.openxmlformats.org/officeDocument/2006/relationships/slideLayout" Target="../slideLayouts/slideLayout6.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07269" y="205978"/>
            <a:ext cx="7344966" cy="962025"/>
          </a:xfrm>
          <a:prstGeom prst="rect">
            <a:avLst/>
          </a:prstGeom>
          <a:noFill/>
          <a:ln>
            <a:noFill/>
          </a:ln>
        </p:spPr>
        <p:txBody>
          <a:bodyPr anchorCtr="0" anchor="b" bIns="68575" lIns="68575" spcFirstLastPara="1" rIns="68575" wrap="square" tIns="68575">
            <a:noAutofit/>
          </a:bodyPr>
          <a:lstStyle>
            <a:lvl1pPr lvl="0" marR="0" rtl="0" algn="l">
              <a:lnSpc>
                <a:spcPct val="90000"/>
              </a:lnSpc>
              <a:spcBef>
                <a:spcPts val="0"/>
              </a:spcBef>
              <a:spcAft>
                <a:spcPts val="0"/>
              </a:spcAft>
              <a:buClr>
                <a:schemeClr val="dk1"/>
              </a:buClr>
              <a:buSzPts val="1100"/>
              <a:buFont typeface="Arial"/>
              <a:buNone/>
              <a:defRPr b="1" i="0" sz="1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1007269" y="1545432"/>
            <a:ext cx="7344966" cy="3024187"/>
          </a:xfrm>
          <a:prstGeom prst="rect">
            <a:avLst/>
          </a:prstGeom>
          <a:noFill/>
          <a:ln>
            <a:noFill/>
          </a:ln>
        </p:spPr>
        <p:txBody>
          <a:bodyPr anchorCtr="0" anchor="t" bIns="68575" lIns="68575" spcFirstLastPara="1" rIns="68575" wrap="square" tIns="68575">
            <a:noAutofit/>
          </a:bodyPr>
          <a:lstStyle>
            <a:lvl1pPr indent="-228600" lvl="0" marL="457200" marR="0" rtl="0" algn="l">
              <a:lnSpc>
                <a:spcPct val="150000"/>
              </a:lnSpc>
              <a:spcBef>
                <a:spcPts val="800"/>
              </a:spcBef>
              <a:spcAft>
                <a:spcPts val="0"/>
              </a:spcAft>
              <a:buClr>
                <a:schemeClr val="dk1"/>
              </a:buClr>
              <a:buSzPts val="1100"/>
              <a:buFont typeface="Arial"/>
              <a:buNone/>
              <a:defRPr b="0" i="0" sz="1400" u="none" cap="none" strike="noStrike">
                <a:solidFill>
                  <a:schemeClr val="dk1"/>
                </a:solidFill>
                <a:latin typeface="Arial"/>
                <a:ea typeface="Arial"/>
                <a:cs typeface="Arial"/>
                <a:sym typeface="Arial"/>
              </a:defRPr>
            </a:lvl1pPr>
            <a:lvl2pPr indent="-317500" lvl="1" marL="914400" marR="0" rtl="0" algn="l">
              <a:lnSpc>
                <a:spcPct val="150000"/>
              </a:lnSpc>
              <a:spcBef>
                <a:spcPts val="800"/>
              </a:spcBef>
              <a:spcAft>
                <a:spcPts val="0"/>
              </a:spcAft>
              <a:buClr>
                <a:schemeClr val="dk1"/>
              </a:buClr>
              <a:buSzPts val="1400"/>
              <a:buFont typeface="Noto Sans Symbols"/>
              <a:buChar char="▪"/>
              <a:defRPr b="0" i="0" sz="1400" u="none" cap="none" strike="noStrike">
                <a:solidFill>
                  <a:schemeClr val="dk1"/>
                </a:solidFill>
                <a:latin typeface="Arial"/>
                <a:ea typeface="Arial"/>
                <a:cs typeface="Arial"/>
                <a:sym typeface="Arial"/>
              </a:defRPr>
            </a:lvl2pPr>
            <a:lvl3pPr indent="-298450" lvl="2" marL="1371600" marR="0" rtl="0" algn="l">
              <a:lnSpc>
                <a:spcPct val="150000"/>
              </a:lnSpc>
              <a:spcBef>
                <a:spcPts val="400"/>
              </a:spcBef>
              <a:spcAft>
                <a:spcPts val="0"/>
              </a:spcAft>
              <a:buClr>
                <a:schemeClr val="dk1"/>
              </a:buClr>
              <a:buSzPts val="1100"/>
              <a:buFont typeface="Noto Sans Symbols"/>
              <a:buChar char="▪"/>
              <a:defRPr b="0" i="0" sz="1100" u="none" cap="none" strike="noStrike">
                <a:solidFill>
                  <a:schemeClr val="dk1"/>
                </a:solidFill>
                <a:latin typeface="Arial"/>
                <a:ea typeface="Arial"/>
                <a:cs typeface="Arial"/>
                <a:sym typeface="Arial"/>
              </a:defRPr>
            </a:lvl3pPr>
            <a:lvl4pPr indent="-285750" lvl="3" marL="1828800" marR="0" rtl="0" algn="l">
              <a:lnSpc>
                <a:spcPct val="150000"/>
              </a:lnSpc>
              <a:spcBef>
                <a:spcPts val="40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4pPr>
            <a:lvl5pPr indent="-285750" lvl="4" marL="2286000" marR="0" rtl="0" algn="l">
              <a:lnSpc>
                <a:spcPct val="150000"/>
              </a:lnSpc>
              <a:spcBef>
                <a:spcPts val="400"/>
              </a:spcBef>
              <a:spcAft>
                <a:spcPts val="0"/>
              </a:spcAft>
              <a:buClr>
                <a:schemeClr val="dk1"/>
              </a:buClr>
              <a:buSzPts val="900"/>
              <a:buFont typeface="Noto Sans Symbols"/>
              <a:buChar char="▪"/>
              <a:defRPr b="0" i="0" sz="9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6624228" y="4767263"/>
            <a:ext cx="1512168" cy="273844"/>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rgbClr val="000000"/>
              </a:buClr>
              <a:buSzPts val="11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1385646" y="4767263"/>
            <a:ext cx="5076564" cy="273844"/>
          </a:xfrm>
          <a:prstGeom prst="rect">
            <a:avLst/>
          </a:prstGeom>
          <a:noFill/>
          <a:ln>
            <a:noFill/>
          </a:ln>
        </p:spPr>
        <p:txBody>
          <a:bodyPr anchorCtr="0" anchor="t" bIns="68575" lIns="68575" spcFirstLastPara="1" rIns="68575" wrap="square" tIns="685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1007269" y="4767263"/>
            <a:ext cx="324371" cy="273844"/>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pic>
        <p:nvPicPr>
          <p:cNvPr id="11" name="Google Shape;11;p1"/>
          <p:cNvPicPr preferRelativeResize="0"/>
          <p:nvPr/>
        </p:nvPicPr>
        <p:blipFill rotWithShape="1">
          <a:blip r:embed="rId1">
            <a:alphaModFix/>
          </a:blip>
          <a:srcRect b="0" l="0" r="0" t="0"/>
          <a:stretch/>
        </p:blipFill>
        <p:spPr>
          <a:xfrm>
            <a:off x="135000" y="4779000"/>
            <a:ext cx="474727" cy="275673"/>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8332972" y="4778999"/>
            <a:ext cx="657721" cy="106627"/>
          </a:xfrm>
          <a:prstGeom prst="rect">
            <a:avLst/>
          </a:prstGeom>
          <a:noFill/>
          <a:ln>
            <a:noFill/>
          </a:ln>
        </p:spPr>
      </p:pic>
      <p:pic>
        <p:nvPicPr>
          <p:cNvPr id="13" name="Google Shape;13;p1"/>
          <p:cNvPicPr preferRelativeResize="0"/>
          <p:nvPr/>
        </p:nvPicPr>
        <p:blipFill rotWithShape="1">
          <a:blip r:embed="rId3">
            <a:alphaModFix/>
          </a:blip>
          <a:srcRect b="0" l="0" r="0" t="0"/>
          <a:stretch/>
        </p:blipFill>
        <p:spPr>
          <a:xfrm>
            <a:off x="769500" y="4768200"/>
            <a:ext cx="589788" cy="26974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developer.rhino3d.com/guides/rhinocommon/what-is-rhinocomm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s://developer.rhino3d.com/api/rhinocomm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2.png"/><Relationship Id="rId7"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youtu.be/t3CB1Xk0prI?si=3ACJ3SlUx1elhLIH"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5.png"/><Relationship Id="rId4" Type="http://schemas.openxmlformats.org/officeDocument/2006/relationships/hyperlink" Target="https://docs.mcneel.com/rhino/5/help/en-us/user_interface/rhino_window.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en.wikipedia.org/wiki/Programming_language_implementation" TargetMode="External"/><Relationship Id="rId4" Type="http://schemas.openxmlformats.org/officeDocument/2006/relationships/hyperlink" Target="https://en.wikipedia.org/wiki/Programming_language#Static_versus_dynamic_typ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0"/>
          <p:cNvPicPr preferRelativeResize="0"/>
          <p:nvPr/>
        </p:nvPicPr>
        <p:blipFill rotWithShape="1">
          <a:blip r:embed="rId3">
            <a:alphaModFix/>
          </a:blip>
          <a:srcRect b="0" l="0" r="0" t="0"/>
          <a:stretch/>
        </p:blipFill>
        <p:spPr>
          <a:xfrm>
            <a:off x="7776696" y="232518"/>
            <a:ext cx="1115103" cy="1807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nvSpPr>
        <p:spPr>
          <a:xfrm>
            <a:off x="2783550" y="2075400"/>
            <a:ext cx="3576900" cy="9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050">
                <a:solidFill>
                  <a:srgbClr val="202122"/>
                </a:solidFill>
                <a:highlight>
                  <a:srgbClr val="FFFFFF"/>
                </a:highlight>
              </a:rPr>
              <a:t>However old, IronPython 2.7 can allow for a lot of functionalities within Rhino/GH environment and build foundations for scripting. Later we will look into how to interface with scripts outside Rhino and how to write </a:t>
            </a:r>
            <a:r>
              <a:rPr lang="en-GB" sz="1050">
                <a:solidFill>
                  <a:srgbClr val="202122"/>
                </a:solidFill>
                <a:highlight>
                  <a:srgbClr val="F4CCCC"/>
                </a:highlight>
              </a:rPr>
              <a:t>CAD-agnostic</a:t>
            </a:r>
            <a:r>
              <a:rPr lang="en-GB" sz="1050">
                <a:solidFill>
                  <a:srgbClr val="202122"/>
                </a:solidFill>
                <a:highlight>
                  <a:srgbClr val="FFFFFF"/>
                </a:highlight>
              </a:rPr>
              <a:t> code.</a:t>
            </a:r>
            <a:endParaRPr sz="1050">
              <a:solidFill>
                <a:srgbClr val="202122"/>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0"/>
          <p:cNvPicPr preferRelativeResize="0"/>
          <p:nvPr/>
        </p:nvPicPr>
        <p:blipFill>
          <a:blip r:embed="rId3">
            <a:alphaModFix/>
          </a:blip>
          <a:stretch>
            <a:fillRect/>
          </a:stretch>
        </p:blipFill>
        <p:spPr>
          <a:xfrm>
            <a:off x="2255439" y="999313"/>
            <a:ext cx="4633125" cy="3144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idx="4294967295" type="body"/>
          </p:nvPr>
        </p:nvSpPr>
        <p:spPr>
          <a:xfrm>
            <a:off x="899543" y="2382752"/>
            <a:ext cx="7344900" cy="378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rPr b="1" lang="en-GB" sz="2100"/>
              <a:t>Our first GHPython program!</a:t>
            </a:r>
            <a:endParaRPr b="1" i="0" sz="2100" u="none" cap="none" strike="noStrike">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idx="4294967295" type="body"/>
          </p:nvPr>
        </p:nvSpPr>
        <p:spPr>
          <a:xfrm>
            <a:off x="899543" y="2382752"/>
            <a:ext cx="7344900" cy="378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rPr b="1" lang="en-GB" sz="2100"/>
              <a:t>What is RhinoCommon?</a:t>
            </a:r>
            <a:endParaRPr b="1" i="0" sz="2100" u="none" cap="none" strike="noStrike">
              <a:solidFill>
                <a:schemeClr val="dk1"/>
              </a:solidFill>
            </a:endParaRPr>
          </a:p>
        </p:txBody>
      </p:sp>
      <p:sp>
        <p:nvSpPr>
          <p:cNvPr id="147" name="Google Shape;147;p22"/>
          <p:cNvSpPr txBox="1"/>
          <p:nvPr/>
        </p:nvSpPr>
        <p:spPr>
          <a:xfrm>
            <a:off x="3072000" y="289055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dk1"/>
                </a:solidFill>
                <a:latin typeface="Roboto"/>
                <a:ea typeface="Roboto"/>
                <a:cs typeface="Roboto"/>
                <a:sym typeface="Roboto"/>
              </a:rPr>
              <a:t>an SDK that can be used across Rhino platforms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nvSpPr>
        <p:spPr>
          <a:xfrm>
            <a:off x="3072000" y="1971450"/>
            <a:ext cx="30000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u="sng">
                <a:solidFill>
                  <a:schemeClr val="hlink"/>
                </a:solidFill>
                <a:latin typeface="Roboto"/>
                <a:ea typeface="Roboto"/>
                <a:cs typeface="Roboto"/>
                <a:sym typeface="Roboto"/>
                <a:hlinkClick r:id="rId3"/>
              </a:rPr>
              <a:t>Rhinocommon</a:t>
            </a:r>
            <a:r>
              <a:rPr lang="en-GB" sz="1100">
                <a:solidFill>
                  <a:schemeClr val="dk1"/>
                </a:solidFill>
                <a:latin typeface="Roboto"/>
                <a:ea typeface="Roboto"/>
                <a:cs typeface="Roboto"/>
                <a:sym typeface="Roboto"/>
              </a:rPr>
              <a:t> </a:t>
            </a:r>
            <a:r>
              <a:rPr lang="en-GB" sz="1100">
                <a:solidFill>
                  <a:schemeClr val="dk1"/>
                </a:solidFill>
                <a:latin typeface="Roboto"/>
                <a:ea typeface="Roboto"/>
                <a:cs typeface="Roboto"/>
                <a:sym typeface="Roboto"/>
              </a:rPr>
              <a:t>is a low-level powerful </a:t>
            </a:r>
            <a:r>
              <a:rPr lang="en-GB" sz="1100">
                <a:solidFill>
                  <a:schemeClr val="dk1"/>
                </a:solidFill>
                <a:highlight>
                  <a:srgbClr val="F4CCCC"/>
                </a:highlight>
                <a:latin typeface="Roboto"/>
                <a:ea typeface="Roboto"/>
                <a:cs typeface="Roboto"/>
                <a:sym typeface="Roboto"/>
              </a:rPr>
              <a:t>SDK </a:t>
            </a:r>
            <a:r>
              <a:rPr lang="en-GB" sz="1100">
                <a:solidFill>
                  <a:schemeClr val="dk1"/>
                </a:solidFill>
                <a:latin typeface="Roboto"/>
                <a:ea typeface="Roboto"/>
                <a:cs typeface="Roboto"/>
                <a:sym typeface="Roboto"/>
              </a:rPr>
              <a:t>for all Rhino platforms used mainly by more experienced developers. Python scripts can use Rhinocommon, to have full access to the .NET framework including access to Rhino’s RhinoCommon SDK.</a:t>
            </a:r>
            <a:endParaRPr sz="1100"/>
          </a:p>
        </p:txBody>
      </p:sp>
      <p:cxnSp>
        <p:nvCxnSpPr>
          <p:cNvPr id="153" name="Google Shape;153;p23"/>
          <p:cNvCxnSpPr/>
          <p:nvPr/>
        </p:nvCxnSpPr>
        <p:spPr>
          <a:xfrm flipH="1" rot="10800000">
            <a:off x="5655875" y="1754000"/>
            <a:ext cx="330000" cy="330000"/>
          </a:xfrm>
          <a:prstGeom prst="curvedConnector3">
            <a:avLst>
              <a:gd fmla="val 50000" name="adj1"/>
            </a:avLst>
          </a:prstGeom>
          <a:noFill/>
          <a:ln cap="flat" cmpd="sng" w="9525">
            <a:solidFill>
              <a:schemeClr val="dk2"/>
            </a:solidFill>
            <a:prstDash val="solid"/>
            <a:round/>
            <a:headEnd len="med" w="med" type="none"/>
            <a:tailEnd len="med" w="med" type="stealth"/>
          </a:ln>
        </p:spPr>
      </p:cxnSp>
      <p:sp>
        <p:nvSpPr>
          <p:cNvPr id="154" name="Google Shape;154;p23"/>
          <p:cNvSpPr txBox="1"/>
          <p:nvPr/>
        </p:nvSpPr>
        <p:spPr>
          <a:xfrm>
            <a:off x="6032100" y="1603475"/>
            <a:ext cx="1576500" cy="3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700">
                <a:solidFill>
                  <a:srgbClr val="202124"/>
                </a:solidFill>
                <a:highlight>
                  <a:srgbClr val="FFFFFF"/>
                </a:highlight>
              </a:rPr>
              <a:t> </a:t>
            </a:r>
            <a:r>
              <a:rPr lang="en-GB" sz="700">
                <a:solidFill>
                  <a:srgbClr val="040C28"/>
                </a:solidFill>
              </a:rPr>
              <a:t>Software Development Kit</a:t>
            </a:r>
            <a:endParaRPr sz="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nvSpPr>
        <p:spPr>
          <a:xfrm>
            <a:off x="3012200" y="1833000"/>
            <a:ext cx="3576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100">
                <a:solidFill>
                  <a:schemeClr val="dk1"/>
                </a:solidFill>
                <a:latin typeface="Roboto"/>
                <a:ea typeface="Roboto"/>
                <a:cs typeface="Roboto"/>
                <a:sym typeface="Roboto"/>
              </a:rPr>
              <a:t>Rhino Application</a:t>
            </a:r>
            <a:endParaRPr sz="1100"/>
          </a:p>
        </p:txBody>
      </p:sp>
      <p:cxnSp>
        <p:nvCxnSpPr>
          <p:cNvPr id="160" name="Google Shape;160;p24"/>
          <p:cNvCxnSpPr/>
          <p:nvPr/>
        </p:nvCxnSpPr>
        <p:spPr>
          <a:xfrm>
            <a:off x="3597825" y="2143125"/>
            <a:ext cx="0" cy="10395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24"/>
          <p:cNvCxnSpPr/>
          <p:nvPr/>
        </p:nvCxnSpPr>
        <p:spPr>
          <a:xfrm>
            <a:off x="3602750" y="2492875"/>
            <a:ext cx="596100" cy="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24"/>
          <p:cNvCxnSpPr/>
          <p:nvPr/>
        </p:nvCxnSpPr>
        <p:spPr>
          <a:xfrm>
            <a:off x="3602750" y="2837750"/>
            <a:ext cx="610800" cy="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24"/>
          <p:cNvCxnSpPr/>
          <p:nvPr/>
        </p:nvCxnSpPr>
        <p:spPr>
          <a:xfrm>
            <a:off x="3597825" y="3182625"/>
            <a:ext cx="615900" cy="0"/>
          </a:xfrm>
          <a:prstGeom prst="straightConnector1">
            <a:avLst/>
          </a:prstGeom>
          <a:noFill/>
          <a:ln cap="flat" cmpd="sng" w="9525">
            <a:solidFill>
              <a:schemeClr val="dk2"/>
            </a:solidFill>
            <a:prstDash val="solid"/>
            <a:round/>
            <a:headEnd len="med" w="med" type="none"/>
            <a:tailEnd len="med" w="med" type="none"/>
          </a:ln>
        </p:spPr>
      </p:cxnSp>
      <p:sp>
        <p:nvSpPr>
          <p:cNvPr id="164" name="Google Shape;164;p24"/>
          <p:cNvSpPr txBox="1"/>
          <p:nvPr/>
        </p:nvSpPr>
        <p:spPr>
          <a:xfrm>
            <a:off x="4243550" y="2315875"/>
            <a:ext cx="3576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900">
                <a:solidFill>
                  <a:schemeClr val="dk1"/>
                </a:solidFill>
                <a:latin typeface="Roboto"/>
                <a:ea typeface="Roboto"/>
                <a:cs typeface="Roboto"/>
                <a:sym typeface="Roboto"/>
              </a:rPr>
              <a:t>RhinoCommon.dll</a:t>
            </a:r>
            <a:endParaRPr b="1" sz="900"/>
          </a:p>
        </p:txBody>
      </p:sp>
      <p:sp>
        <p:nvSpPr>
          <p:cNvPr id="165" name="Google Shape;165;p24"/>
          <p:cNvSpPr txBox="1"/>
          <p:nvPr/>
        </p:nvSpPr>
        <p:spPr>
          <a:xfrm>
            <a:off x="4272750" y="2676200"/>
            <a:ext cx="3576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900">
                <a:solidFill>
                  <a:srgbClr val="999999"/>
                </a:solidFill>
                <a:latin typeface="Roboto"/>
                <a:ea typeface="Roboto"/>
                <a:cs typeface="Roboto"/>
                <a:sym typeface="Roboto"/>
              </a:rPr>
              <a:t>RhinoCommon.xml</a:t>
            </a:r>
            <a:endParaRPr sz="900">
              <a:solidFill>
                <a:srgbClr val="999999"/>
              </a:solidFill>
            </a:endParaRPr>
          </a:p>
        </p:txBody>
      </p:sp>
      <p:sp>
        <p:nvSpPr>
          <p:cNvPr id="166" name="Google Shape;166;p24"/>
          <p:cNvSpPr txBox="1"/>
          <p:nvPr/>
        </p:nvSpPr>
        <p:spPr>
          <a:xfrm>
            <a:off x="4272750" y="3021075"/>
            <a:ext cx="3576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900">
                <a:solidFill>
                  <a:srgbClr val="999999"/>
                </a:solidFill>
                <a:latin typeface="Roboto"/>
                <a:ea typeface="Roboto"/>
                <a:cs typeface="Roboto"/>
                <a:sym typeface="Roboto"/>
              </a:rPr>
              <a:t>rhcommon_c.dll </a:t>
            </a:r>
            <a:r>
              <a:rPr i="1" lang="en-GB" sz="900">
                <a:solidFill>
                  <a:srgbClr val="999999"/>
                </a:solidFill>
                <a:latin typeface="Roboto"/>
                <a:ea typeface="Roboto"/>
                <a:cs typeface="Roboto"/>
                <a:sym typeface="Roboto"/>
              </a:rPr>
              <a:t>and </a:t>
            </a:r>
            <a:r>
              <a:rPr lang="en-GB" sz="900">
                <a:solidFill>
                  <a:srgbClr val="999999"/>
                </a:solidFill>
                <a:latin typeface="Roboto"/>
                <a:ea typeface="Roboto"/>
                <a:cs typeface="Roboto"/>
                <a:sym typeface="Roboto"/>
              </a:rPr>
              <a:t>monomanager.rhp</a:t>
            </a:r>
            <a:endParaRPr sz="900">
              <a:solidFill>
                <a:srgbClr val="999999"/>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nvSpPr>
        <p:spPr>
          <a:xfrm>
            <a:off x="1107200" y="1833000"/>
            <a:ext cx="3576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100">
                <a:solidFill>
                  <a:schemeClr val="dk1"/>
                </a:solidFill>
                <a:latin typeface="Roboto"/>
                <a:ea typeface="Roboto"/>
                <a:cs typeface="Roboto"/>
                <a:sym typeface="Roboto"/>
              </a:rPr>
              <a:t>Rhino Application</a:t>
            </a:r>
            <a:endParaRPr sz="1100"/>
          </a:p>
        </p:txBody>
      </p:sp>
      <p:cxnSp>
        <p:nvCxnSpPr>
          <p:cNvPr id="172" name="Google Shape;172;p25"/>
          <p:cNvCxnSpPr/>
          <p:nvPr/>
        </p:nvCxnSpPr>
        <p:spPr>
          <a:xfrm>
            <a:off x="1692825" y="2143125"/>
            <a:ext cx="0" cy="1039500"/>
          </a:xfrm>
          <a:prstGeom prst="straightConnector1">
            <a:avLst/>
          </a:prstGeom>
          <a:noFill/>
          <a:ln cap="flat" cmpd="sng" w="9525">
            <a:solidFill>
              <a:schemeClr val="dk2"/>
            </a:solidFill>
            <a:prstDash val="solid"/>
            <a:round/>
            <a:headEnd len="med" w="med" type="none"/>
            <a:tailEnd len="med" w="med" type="none"/>
          </a:ln>
        </p:spPr>
      </p:cxnSp>
      <p:cxnSp>
        <p:nvCxnSpPr>
          <p:cNvPr id="173" name="Google Shape;173;p25"/>
          <p:cNvCxnSpPr/>
          <p:nvPr/>
        </p:nvCxnSpPr>
        <p:spPr>
          <a:xfrm>
            <a:off x="1697750" y="2492875"/>
            <a:ext cx="596100" cy="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25"/>
          <p:cNvCxnSpPr/>
          <p:nvPr/>
        </p:nvCxnSpPr>
        <p:spPr>
          <a:xfrm>
            <a:off x="1697750" y="2837750"/>
            <a:ext cx="610800" cy="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25"/>
          <p:cNvCxnSpPr/>
          <p:nvPr/>
        </p:nvCxnSpPr>
        <p:spPr>
          <a:xfrm>
            <a:off x="1692825" y="3182625"/>
            <a:ext cx="615900" cy="0"/>
          </a:xfrm>
          <a:prstGeom prst="straightConnector1">
            <a:avLst/>
          </a:prstGeom>
          <a:noFill/>
          <a:ln cap="flat" cmpd="sng" w="9525">
            <a:solidFill>
              <a:schemeClr val="dk2"/>
            </a:solidFill>
            <a:prstDash val="solid"/>
            <a:round/>
            <a:headEnd len="med" w="med" type="none"/>
            <a:tailEnd len="med" w="med" type="none"/>
          </a:ln>
        </p:spPr>
      </p:cxnSp>
      <p:sp>
        <p:nvSpPr>
          <p:cNvPr id="176" name="Google Shape;176;p25"/>
          <p:cNvSpPr txBox="1"/>
          <p:nvPr/>
        </p:nvSpPr>
        <p:spPr>
          <a:xfrm>
            <a:off x="2338550" y="2315875"/>
            <a:ext cx="3576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900">
                <a:solidFill>
                  <a:schemeClr val="dk1"/>
                </a:solidFill>
                <a:latin typeface="Roboto"/>
                <a:ea typeface="Roboto"/>
                <a:cs typeface="Roboto"/>
                <a:sym typeface="Roboto"/>
              </a:rPr>
              <a:t>RhinoCommon.dll</a:t>
            </a:r>
            <a:endParaRPr b="1" sz="900"/>
          </a:p>
        </p:txBody>
      </p:sp>
      <p:sp>
        <p:nvSpPr>
          <p:cNvPr id="177" name="Google Shape;177;p25"/>
          <p:cNvSpPr txBox="1"/>
          <p:nvPr/>
        </p:nvSpPr>
        <p:spPr>
          <a:xfrm>
            <a:off x="2291550" y="2676200"/>
            <a:ext cx="3576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900">
                <a:solidFill>
                  <a:srgbClr val="999999"/>
                </a:solidFill>
                <a:latin typeface="Roboto"/>
                <a:ea typeface="Roboto"/>
                <a:cs typeface="Roboto"/>
                <a:sym typeface="Roboto"/>
              </a:rPr>
              <a:t>RhinoCommon.xml</a:t>
            </a:r>
            <a:endParaRPr sz="900">
              <a:solidFill>
                <a:srgbClr val="999999"/>
              </a:solidFill>
            </a:endParaRPr>
          </a:p>
        </p:txBody>
      </p:sp>
      <p:sp>
        <p:nvSpPr>
          <p:cNvPr id="178" name="Google Shape;178;p25"/>
          <p:cNvSpPr txBox="1"/>
          <p:nvPr/>
        </p:nvSpPr>
        <p:spPr>
          <a:xfrm>
            <a:off x="2291550" y="3021075"/>
            <a:ext cx="3576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900">
                <a:solidFill>
                  <a:srgbClr val="999999"/>
                </a:solidFill>
                <a:latin typeface="Roboto"/>
                <a:ea typeface="Roboto"/>
                <a:cs typeface="Roboto"/>
                <a:sym typeface="Roboto"/>
              </a:rPr>
              <a:t>rhcommon_c.dll </a:t>
            </a:r>
            <a:r>
              <a:rPr i="1" lang="en-GB" sz="900">
                <a:solidFill>
                  <a:srgbClr val="999999"/>
                </a:solidFill>
                <a:latin typeface="Roboto"/>
                <a:ea typeface="Roboto"/>
                <a:cs typeface="Roboto"/>
                <a:sym typeface="Roboto"/>
              </a:rPr>
              <a:t>and </a:t>
            </a:r>
            <a:r>
              <a:rPr lang="en-GB" sz="900">
                <a:solidFill>
                  <a:srgbClr val="999999"/>
                </a:solidFill>
                <a:latin typeface="Roboto"/>
                <a:ea typeface="Roboto"/>
                <a:cs typeface="Roboto"/>
                <a:sym typeface="Roboto"/>
              </a:rPr>
              <a:t>monomanager.rhp</a:t>
            </a:r>
            <a:endParaRPr sz="900">
              <a:solidFill>
                <a:srgbClr val="999999"/>
              </a:solidFill>
            </a:endParaRPr>
          </a:p>
        </p:txBody>
      </p:sp>
      <p:cxnSp>
        <p:nvCxnSpPr>
          <p:cNvPr id="179" name="Google Shape;179;p25"/>
          <p:cNvCxnSpPr/>
          <p:nvPr/>
        </p:nvCxnSpPr>
        <p:spPr>
          <a:xfrm flipH="1" rot="10800000">
            <a:off x="3535425" y="2212125"/>
            <a:ext cx="1174800" cy="280800"/>
          </a:xfrm>
          <a:prstGeom prst="bentConnector3">
            <a:avLst>
              <a:gd fmla="val 33744" name="adj1"/>
            </a:avLst>
          </a:prstGeom>
          <a:noFill/>
          <a:ln cap="flat" cmpd="sng" w="9525">
            <a:solidFill>
              <a:schemeClr val="dk2"/>
            </a:solidFill>
            <a:prstDash val="solid"/>
            <a:round/>
            <a:headEnd len="med" w="med" type="none"/>
            <a:tailEnd len="med" w="med" type="none"/>
          </a:ln>
        </p:spPr>
      </p:cxnSp>
      <p:cxnSp>
        <p:nvCxnSpPr>
          <p:cNvPr id="180" name="Google Shape;180;p25"/>
          <p:cNvCxnSpPr/>
          <p:nvPr/>
        </p:nvCxnSpPr>
        <p:spPr>
          <a:xfrm>
            <a:off x="3897375" y="2492875"/>
            <a:ext cx="832500" cy="0"/>
          </a:xfrm>
          <a:prstGeom prst="straightConnector1">
            <a:avLst/>
          </a:prstGeom>
          <a:noFill/>
          <a:ln cap="flat" cmpd="sng" w="9525">
            <a:solidFill>
              <a:schemeClr val="dk2"/>
            </a:solidFill>
            <a:prstDash val="solid"/>
            <a:round/>
            <a:headEnd len="med" w="med" type="none"/>
            <a:tailEnd len="med" w="med" type="none"/>
          </a:ln>
        </p:spPr>
      </p:cxnSp>
      <p:sp>
        <p:nvSpPr>
          <p:cNvPr id="181" name="Google Shape;181;p25"/>
          <p:cNvSpPr txBox="1"/>
          <p:nvPr/>
        </p:nvSpPr>
        <p:spPr>
          <a:xfrm>
            <a:off x="4712550" y="2315875"/>
            <a:ext cx="3576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900">
                <a:solidFill>
                  <a:srgbClr val="999999"/>
                </a:solidFill>
                <a:latin typeface="Roboto"/>
                <a:ea typeface="Roboto"/>
                <a:cs typeface="Roboto"/>
                <a:sym typeface="Roboto"/>
              </a:rPr>
              <a:t>Rhino.DocObjects</a:t>
            </a:r>
            <a:endParaRPr sz="900">
              <a:solidFill>
                <a:srgbClr val="999999"/>
              </a:solidFill>
            </a:endParaRPr>
          </a:p>
        </p:txBody>
      </p:sp>
      <p:sp>
        <p:nvSpPr>
          <p:cNvPr id="182" name="Google Shape;182;p25"/>
          <p:cNvSpPr txBox="1"/>
          <p:nvPr/>
        </p:nvSpPr>
        <p:spPr>
          <a:xfrm>
            <a:off x="4712550" y="2049525"/>
            <a:ext cx="3576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900">
                <a:latin typeface="Roboto"/>
                <a:ea typeface="Roboto"/>
                <a:cs typeface="Roboto"/>
                <a:sym typeface="Roboto"/>
              </a:rPr>
              <a:t>Rhino.Geometry</a:t>
            </a:r>
            <a:endParaRPr b="1" sz="900"/>
          </a:p>
        </p:txBody>
      </p:sp>
      <p:cxnSp>
        <p:nvCxnSpPr>
          <p:cNvPr id="183" name="Google Shape;183;p25"/>
          <p:cNvCxnSpPr/>
          <p:nvPr/>
        </p:nvCxnSpPr>
        <p:spPr>
          <a:xfrm>
            <a:off x="3540350" y="2492925"/>
            <a:ext cx="1160100" cy="270900"/>
          </a:xfrm>
          <a:prstGeom prst="bentConnector3">
            <a:avLst>
              <a:gd fmla="val 33323" name="adj1"/>
            </a:avLst>
          </a:prstGeom>
          <a:noFill/>
          <a:ln cap="flat" cmpd="sng" w="9525">
            <a:solidFill>
              <a:schemeClr val="dk2"/>
            </a:solidFill>
            <a:prstDash val="solid"/>
            <a:round/>
            <a:headEnd len="med" w="med" type="none"/>
            <a:tailEnd len="med" w="med" type="none"/>
          </a:ln>
        </p:spPr>
      </p:cxnSp>
      <p:sp>
        <p:nvSpPr>
          <p:cNvPr id="184" name="Google Shape;184;p25"/>
          <p:cNvSpPr txBox="1"/>
          <p:nvPr/>
        </p:nvSpPr>
        <p:spPr>
          <a:xfrm>
            <a:off x="4696250" y="2611150"/>
            <a:ext cx="3576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900">
                <a:solidFill>
                  <a:srgbClr val="999999"/>
                </a:solidFill>
                <a:latin typeface="Roboto"/>
                <a:ea typeface="Roboto"/>
                <a:cs typeface="Roboto"/>
                <a:sym typeface="Roboto"/>
              </a:rPr>
              <a:t>…</a:t>
            </a:r>
            <a:endParaRPr sz="900">
              <a:solidFill>
                <a:srgbClr val="999999"/>
              </a:solidFill>
            </a:endParaRPr>
          </a:p>
        </p:txBody>
      </p:sp>
      <p:cxnSp>
        <p:nvCxnSpPr>
          <p:cNvPr id="185" name="Google Shape;185;p25"/>
          <p:cNvCxnSpPr/>
          <p:nvPr/>
        </p:nvCxnSpPr>
        <p:spPr>
          <a:xfrm>
            <a:off x="5769600" y="2196625"/>
            <a:ext cx="1157700" cy="2463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86" name="Google Shape;186;p25"/>
          <p:cNvCxnSpPr/>
          <p:nvPr/>
        </p:nvCxnSpPr>
        <p:spPr>
          <a:xfrm>
            <a:off x="5779350" y="2196625"/>
            <a:ext cx="1138200" cy="561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87" name="Google Shape;187;p25"/>
          <p:cNvCxnSpPr/>
          <p:nvPr/>
        </p:nvCxnSpPr>
        <p:spPr>
          <a:xfrm>
            <a:off x="5779350" y="2194875"/>
            <a:ext cx="1138200" cy="8670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88" name="Google Shape;188;p25"/>
          <p:cNvCxnSpPr/>
          <p:nvPr/>
        </p:nvCxnSpPr>
        <p:spPr>
          <a:xfrm>
            <a:off x="5784300" y="2196625"/>
            <a:ext cx="1128300" cy="11232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189" name="Google Shape;189;p25"/>
          <p:cNvCxnSpPr/>
          <p:nvPr/>
        </p:nvCxnSpPr>
        <p:spPr>
          <a:xfrm>
            <a:off x="6343650" y="2200275"/>
            <a:ext cx="564300" cy="0"/>
          </a:xfrm>
          <a:prstGeom prst="straightConnector1">
            <a:avLst/>
          </a:prstGeom>
          <a:noFill/>
          <a:ln cap="flat" cmpd="sng" w="9525">
            <a:solidFill>
              <a:schemeClr val="dk2"/>
            </a:solidFill>
            <a:prstDash val="solid"/>
            <a:round/>
            <a:headEnd len="med" w="med" type="none"/>
            <a:tailEnd len="med" w="med" type="none"/>
          </a:ln>
        </p:spPr>
      </p:cxnSp>
      <p:sp>
        <p:nvSpPr>
          <p:cNvPr id="190" name="Google Shape;190;p25"/>
          <p:cNvSpPr txBox="1"/>
          <p:nvPr/>
        </p:nvSpPr>
        <p:spPr>
          <a:xfrm>
            <a:off x="6950925" y="2038725"/>
            <a:ext cx="1138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900">
                <a:latin typeface="Roboto"/>
                <a:ea typeface="Roboto"/>
                <a:cs typeface="Roboto"/>
                <a:sym typeface="Roboto"/>
              </a:rPr>
              <a:t>Point3d</a:t>
            </a:r>
            <a:endParaRPr b="1" sz="900"/>
          </a:p>
        </p:txBody>
      </p:sp>
      <p:sp>
        <p:nvSpPr>
          <p:cNvPr id="191" name="Google Shape;191;p25"/>
          <p:cNvSpPr txBox="1"/>
          <p:nvPr/>
        </p:nvSpPr>
        <p:spPr>
          <a:xfrm>
            <a:off x="6950925" y="2288050"/>
            <a:ext cx="1138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900">
                <a:latin typeface="Roboto"/>
                <a:ea typeface="Roboto"/>
                <a:cs typeface="Roboto"/>
                <a:sym typeface="Roboto"/>
              </a:rPr>
              <a:t>NurbsCurve</a:t>
            </a:r>
            <a:endParaRPr b="1" sz="900"/>
          </a:p>
        </p:txBody>
      </p:sp>
      <p:sp>
        <p:nvSpPr>
          <p:cNvPr id="192" name="Google Shape;192;p25"/>
          <p:cNvSpPr txBox="1"/>
          <p:nvPr/>
        </p:nvSpPr>
        <p:spPr>
          <a:xfrm>
            <a:off x="6974725" y="2596675"/>
            <a:ext cx="1138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900">
                <a:latin typeface="Roboto"/>
                <a:ea typeface="Roboto"/>
                <a:cs typeface="Roboto"/>
                <a:sym typeface="Roboto"/>
              </a:rPr>
              <a:t>Surface</a:t>
            </a:r>
            <a:endParaRPr b="1" sz="900"/>
          </a:p>
        </p:txBody>
      </p:sp>
      <p:sp>
        <p:nvSpPr>
          <p:cNvPr id="193" name="Google Shape;193;p25"/>
          <p:cNvSpPr txBox="1"/>
          <p:nvPr/>
        </p:nvSpPr>
        <p:spPr>
          <a:xfrm>
            <a:off x="6974725" y="2919775"/>
            <a:ext cx="1138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900">
                <a:latin typeface="Roboto"/>
                <a:ea typeface="Roboto"/>
                <a:cs typeface="Roboto"/>
                <a:sym typeface="Roboto"/>
              </a:rPr>
              <a:t>Mesh</a:t>
            </a:r>
            <a:endParaRPr b="1" sz="900"/>
          </a:p>
        </p:txBody>
      </p:sp>
      <p:sp>
        <p:nvSpPr>
          <p:cNvPr id="194" name="Google Shape;194;p25"/>
          <p:cNvSpPr txBox="1"/>
          <p:nvPr/>
        </p:nvSpPr>
        <p:spPr>
          <a:xfrm>
            <a:off x="6974725" y="3172775"/>
            <a:ext cx="1138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900">
                <a:latin typeface="Roboto"/>
                <a:ea typeface="Roboto"/>
                <a:cs typeface="Roboto"/>
                <a:sym typeface="Roboto"/>
              </a:rPr>
              <a:t>…</a:t>
            </a:r>
            <a:endParaRPr b="1" sz="900"/>
          </a:p>
        </p:txBody>
      </p:sp>
      <p:sp>
        <p:nvSpPr>
          <p:cNvPr id="195" name="Google Shape;195;p25"/>
          <p:cNvSpPr/>
          <p:nvPr/>
        </p:nvSpPr>
        <p:spPr>
          <a:xfrm>
            <a:off x="1034275" y="1645525"/>
            <a:ext cx="6971400" cy="2153100"/>
          </a:xfrm>
          <a:prstGeom prst="rect">
            <a:avLst/>
          </a:prstGeom>
          <a:noFill/>
          <a:ln cap="flat" cmpd="sng" w="9525">
            <a:solidFill>
              <a:srgbClr val="DB181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txBox="1"/>
          <p:nvPr>
            <p:ph idx="4294967295" type="body"/>
          </p:nvPr>
        </p:nvSpPr>
        <p:spPr>
          <a:xfrm>
            <a:off x="847518" y="1267527"/>
            <a:ext cx="7344900" cy="378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rPr b="1" lang="en-GB"/>
              <a:t>RhinoCommon SDK</a:t>
            </a:r>
            <a:endParaRPr b="1" i="0" u="none" cap="none" strike="noStrike">
              <a:solidFill>
                <a:schemeClr val="dk1"/>
              </a:solidFill>
            </a:endParaRPr>
          </a:p>
        </p:txBody>
      </p:sp>
      <p:sp>
        <p:nvSpPr>
          <p:cNvPr id="197" name="Google Shape;197;p25"/>
          <p:cNvSpPr txBox="1"/>
          <p:nvPr/>
        </p:nvSpPr>
        <p:spPr>
          <a:xfrm>
            <a:off x="1086300" y="3922325"/>
            <a:ext cx="6971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dk1"/>
                </a:solidFill>
                <a:latin typeface="Roboto"/>
                <a:ea typeface="Roboto"/>
                <a:cs typeface="Roboto"/>
                <a:sym typeface="Roboto"/>
              </a:rPr>
              <a:t>All .NET plugins that ship with Rhino for Windows and Rhino for Mac, including the Python interpreter, reference RhinoCommon. </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GB" sz="1000">
                <a:solidFill>
                  <a:schemeClr val="dk1"/>
                </a:solidFill>
                <a:latin typeface="Roboto"/>
                <a:ea typeface="Roboto"/>
                <a:cs typeface="Roboto"/>
                <a:sym typeface="Roboto"/>
              </a:rPr>
              <a:t>https://developer.rhino3d.com/guides/rhinocommon/what-is-rhinocommon/</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6"/>
          <p:cNvSpPr txBox="1"/>
          <p:nvPr/>
        </p:nvSpPr>
        <p:spPr>
          <a:xfrm>
            <a:off x="1107200" y="1833000"/>
            <a:ext cx="3576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100">
                <a:solidFill>
                  <a:schemeClr val="dk1"/>
                </a:solidFill>
                <a:latin typeface="Roboto"/>
                <a:ea typeface="Roboto"/>
                <a:cs typeface="Roboto"/>
                <a:sym typeface="Roboto"/>
              </a:rPr>
              <a:t>Rhino Application</a:t>
            </a:r>
            <a:endParaRPr sz="1100"/>
          </a:p>
        </p:txBody>
      </p:sp>
      <p:cxnSp>
        <p:nvCxnSpPr>
          <p:cNvPr id="203" name="Google Shape;203;p26"/>
          <p:cNvCxnSpPr/>
          <p:nvPr/>
        </p:nvCxnSpPr>
        <p:spPr>
          <a:xfrm>
            <a:off x="1692825" y="2143125"/>
            <a:ext cx="0" cy="1039500"/>
          </a:xfrm>
          <a:prstGeom prst="straightConnector1">
            <a:avLst/>
          </a:prstGeom>
          <a:noFill/>
          <a:ln cap="flat" cmpd="sng" w="9525">
            <a:solidFill>
              <a:schemeClr val="dk2"/>
            </a:solidFill>
            <a:prstDash val="solid"/>
            <a:round/>
            <a:headEnd len="med" w="med" type="none"/>
            <a:tailEnd len="med" w="med" type="none"/>
          </a:ln>
        </p:spPr>
      </p:cxnSp>
      <p:cxnSp>
        <p:nvCxnSpPr>
          <p:cNvPr id="204" name="Google Shape;204;p26"/>
          <p:cNvCxnSpPr/>
          <p:nvPr/>
        </p:nvCxnSpPr>
        <p:spPr>
          <a:xfrm>
            <a:off x="1697750" y="2492875"/>
            <a:ext cx="596100" cy="0"/>
          </a:xfrm>
          <a:prstGeom prst="straightConnector1">
            <a:avLst/>
          </a:prstGeom>
          <a:noFill/>
          <a:ln cap="flat" cmpd="sng" w="9525">
            <a:solidFill>
              <a:schemeClr val="dk2"/>
            </a:solidFill>
            <a:prstDash val="solid"/>
            <a:round/>
            <a:headEnd len="med" w="med" type="none"/>
            <a:tailEnd len="med" w="med" type="none"/>
          </a:ln>
        </p:spPr>
      </p:cxnSp>
      <p:cxnSp>
        <p:nvCxnSpPr>
          <p:cNvPr id="205" name="Google Shape;205;p26"/>
          <p:cNvCxnSpPr/>
          <p:nvPr/>
        </p:nvCxnSpPr>
        <p:spPr>
          <a:xfrm>
            <a:off x="1697750" y="2837750"/>
            <a:ext cx="610800" cy="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26"/>
          <p:cNvCxnSpPr/>
          <p:nvPr/>
        </p:nvCxnSpPr>
        <p:spPr>
          <a:xfrm>
            <a:off x="1692825" y="3182625"/>
            <a:ext cx="615900" cy="0"/>
          </a:xfrm>
          <a:prstGeom prst="straightConnector1">
            <a:avLst/>
          </a:prstGeom>
          <a:noFill/>
          <a:ln cap="flat" cmpd="sng" w="9525">
            <a:solidFill>
              <a:schemeClr val="dk2"/>
            </a:solidFill>
            <a:prstDash val="solid"/>
            <a:round/>
            <a:headEnd len="med" w="med" type="none"/>
            <a:tailEnd len="med" w="med" type="none"/>
          </a:ln>
        </p:spPr>
      </p:cxnSp>
      <p:sp>
        <p:nvSpPr>
          <p:cNvPr id="207" name="Google Shape;207;p26"/>
          <p:cNvSpPr txBox="1"/>
          <p:nvPr/>
        </p:nvSpPr>
        <p:spPr>
          <a:xfrm>
            <a:off x="2338550" y="2315875"/>
            <a:ext cx="3576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900">
                <a:solidFill>
                  <a:schemeClr val="dk1"/>
                </a:solidFill>
                <a:latin typeface="Roboto"/>
                <a:ea typeface="Roboto"/>
                <a:cs typeface="Roboto"/>
                <a:sym typeface="Roboto"/>
              </a:rPr>
              <a:t>RhinoCommon.dll</a:t>
            </a:r>
            <a:endParaRPr b="1" sz="900"/>
          </a:p>
        </p:txBody>
      </p:sp>
      <p:sp>
        <p:nvSpPr>
          <p:cNvPr id="208" name="Google Shape;208;p26"/>
          <p:cNvSpPr txBox="1"/>
          <p:nvPr/>
        </p:nvSpPr>
        <p:spPr>
          <a:xfrm>
            <a:off x="2291550" y="2676200"/>
            <a:ext cx="3576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900">
                <a:solidFill>
                  <a:srgbClr val="999999"/>
                </a:solidFill>
                <a:latin typeface="Roboto"/>
                <a:ea typeface="Roboto"/>
                <a:cs typeface="Roboto"/>
                <a:sym typeface="Roboto"/>
              </a:rPr>
              <a:t>RhinoCommon.xml</a:t>
            </a:r>
            <a:endParaRPr sz="900">
              <a:solidFill>
                <a:srgbClr val="999999"/>
              </a:solidFill>
            </a:endParaRPr>
          </a:p>
        </p:txBody>
      </p:sp>
      <p:sp>
        <p:nvSpPr>
          <p:cNvPr id="209" name="Google Shape;209;p26"/>
          <p:cNvSpPr txBox="1"/>
          <p:nvPr/>
        </p:nvSpPr>
        <p:spPr>
          <a:xfrm>
            <a:off x="2291550" y="3021075"/>
            <a:ext cx="3576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900">
                <a:solidFill>
                  <a:srgbClr val="999999"/>
                </a:solidFill>
                <a:latin typeface="Roboto"/>
                <a:ea typeface="Roboto"/>
                <a:cs typeface="Roboto"/>
                <a:sym typeface="Roboto"/>
              </a:rPr>
              <a:t>rhcommon_c.dll </a:t>
            </a:r>
            <a:r>
              <a:rPr i="1" lang="en-GB" sz="900">
                <a:solidFill>
                  <a:srgbClr val="999999"/>
                </a:solidFill>
                <a:latin typeface="Roboto"/>
                <a:ea typeface="Roboto"/>
                <a:cs typeface="Roboto"/>
                <a:sym typeface="Roboto"/>
              </a:rPr>
              <a:t>and </a:t>
            </a:r>
            <a:r>
              <a:rPr lang="en-GB" sz="900">
                <a:solidFill>
                  <a:srgbClr val="999999"/>
                </a:solidFill>
                <a:latin typeface="Roboto"/>
                <a:ea typeface="Roboto"/>
                <a:cs typeface="Roboto"/>
                <a:sym typeface="Roboto"/>
              </a:rPr>
              <a:t>monomanager.rhp</a:t>
            </a:r>
            <a:endParaRPr sz="900">
              <a:solidFill>
                <a:srgbClr val="999999"/>
              </a:solidFill>
            </a:endParaRPr>
          </a:p>
        </p:txBody>
      </p:sp>
      <p:cxnSp>
        <p:nvCxnSpPr>
          <p:cNvPr id="210" name="Google Shape;210;p26"/>
          <p:cNvCxnSpPr/>
          <p:nvPr/>
        </p:nvCxnSpPr>
        <p:spPr>
          <a:xfrm flipH="1" rot="10800000">
            <a:off x="3535425" y="2212125"/>
            <a:ext cx="1174800" cy="280800"/>
          </a:xfrm>
          <a:prstGeom prst="bentConnector3">
            <a:avLst>
              <a:gd fmla="val 33744" name="adj1"/>
            </a:avLst>
          </a:prstGeom>
          <a:noFill/>
          <a:ln cap="flat" cmpd="sng" w="9525">
            <a:solidFill>
              <a:schemeClr val="dk2"/>
            </a:solidFill>
            <a:prstDash val="solid"/>
            <a:round/>
            <a:headEnd len="med" w="med" type="none"/>
            <a:tailEnd len="med" w="med" type="none"/>
          </a:ln>
        </p:spPr>
      </p:cxnSp>
      <p:cxnSp>
        <p:nvCxnSpPr>
          <p:cNvPr id="211" name="Google Shape;211;p26"/>
          <p:cNvCxnSpPr/>
          <p:nvPr/>
        </p:nvCxnSpPr>
        <p:spPr>
          <a:xfrm>
            <a:off x="3897375" y="2492875"/>
            <a:ext cx="832500" cy="0"/>
          </a:xfrm>
          <a:prstGeom prst="straightConnector1">
            <a:avLst/>
          </a:prstGeom>
          <a:noFill/>
          <a:ln cap="flat" cmpd="sng" w="9525">
            <a:solidFill>
              <a:schemeClr val="dk2"/>
            </a:solidFill>
            <a:prstDash val="solid"/>
            <a:round/>
            <a:headEnd len="med" w="med" type="none"/>
            <a:tailEnd len="med" w="med" type="none"/>
          </a:ln>
        </p:spPr>
      </p:cxnSp>
      <p:sp>
        <p:nvSpPr>
          <p:cNvPr id="212" name="Google Shape;212;p26"/>
          <p:cNvSpPr txBox="1"/>
          <p:nvPr/>
        </p:nvSpPr>
        <p:spPr>
          <a:xfrm>
            <a:off x="4712550" y="2315875"/>
            <a:ext cx="3576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900">
                <a:solidFill>
                  <a:srgbClr val="999999"/>
                </a:solidFill>
                <a:latin typeface="Roboto"/>
                <a:ea typeface="Roboto"/>
                <a:cs typeface="Roboto"/>
                <a:sym typeface="Roboto"/>
              </a:rPr>
              <a:t>Rhino.DocObjects</a:t>
            </a:r>
            <a:endParaRPr sz="900">
              <a:solidFill>
                <a:srgbClr val="999999"/>
              </a:solidFill>
            </a:endParaRPr>
          </a:p>
        </p:txBody>
      </p:sp>
      <p:sp>
        <p:nvSpPr>
          <p:cNvPr id="213" name="Google Shape;213;p26"/>
          <p:cNvSpPr txBox="1"/>
          <p:nvPr/>
        </p:nvSpPr>
        <p:spPr>
          <a:xfrm>
            <a:off x="4712550" y="2049525"/>
            <a:ext cx="3576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900">
                <a:latin typeface="Roboto"/>
                <a:ea typeface="Roboto"/>
                <a:cs typeface="Roboto"/>
                <a:sym typeface="Roboto"/>
              </a:rPr>
              <a:t>Rhino.Geometry</a:t>
            </a:r>
            <a:endParaRPr b="1" sz="900"/>
          </a:p>
        </p:txBody>
      </p:sp>
      <p:cxnSp>
        <p:nvCxnSpPr>
          <p:cNvPr id="214" name="Google Shape;214;p26"/>
          <p:cNvCxnSpPr/>
          <p:nvPr/>
        </p:nvCxnSpPr>
        <p:spPr>
          <a:xfrm>
            <a:off x="3540350" y="2492925"/>
            <a:ext cx="1160100" cy="270900"/>
          </a:xfrm>
          <a:prstGeom prst="bentConnector3">
            <a:avLst>
              <a:gd fmla="val 33323" name="adj1"/>
            </a:avLst>
          </a:prstGeom>
          <a:noFill/>
          <a:ln cap="flat" cmpd="sng" w="9525">
            <a:solidFill>
              <a:schemeClr val="dk2"/>
            </a:solidFill>
            <a:prstDash val="solid"/>
            <a:round/>
            <a:headEnd len="med" w="med" type="none"/>
            <a:tailEnd len="med" w="med" type="none"/>
          </a:ln>
        </p:spPr>
      </p:cxnSp>
      <p:sp>
        <p:nvSpPr>
          <p:cNvPr id="215" name="Google Shape;215;p26"/>
          <p:cNvSpPr txBox="1"/>
          <p:nvPr/>
        </p:nvSpPr>
        <p:spPr>
          <a:xfrm>
            <a:off x="4696250" y="2611150"/>
            <a:ext cx="3576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900">
                <a:solidFill>
                  <a:srgbClr val="999999"/>
                </a:solidFill>
                <a:latin typeface="Roboto"/>
                <a:ea typeface="Roboto"/>
                <a:cs typeface="Roboto"/>
                <a:sym typeface="Roboto"/>
              </a:rPr>
              <a:t>…</a:t>
            </a:r>
            <a:endParaRPr sz="900">
              <a:solidFill>
                <a:srgbClr val="999999"/>
              </a:solidFill>
            </a:endParaRPr>
          </a:p>
        </p:txBody>
      </p:sp>
      <p:cxnSp>
        <p:nvCxnSpPr>
          <p:cNvPr id="216" name="Google Shape;216;p26"/>
          <p:cNvCxnSpPr/>
          <p:nvPr/>
        </p:nvCxnSpPr>
        <p:spPr>
          <a:xfrm>
            <a:off x="5769600" y="2196625"/>
            <a:ext cx="1157700" cy="2463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17" name="Google Shape;217;p26"/>
          <p:cNvCxnSpPr/>
          <p:nvPr/>
        </p:nvCxnSpPr>
        <p:spPr>
          <a:xfrm>
            <a:off x="5779350" y="2196625"/>
            <a:ext cx="1138200" cy="561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18" name="Google Shape;218;p26"/>
          <p:cNvCxnSpPr/>
          <p:nvPr/>
        </p:nvCxnSpPr>
        <p:spPr>
          <a:xfrm>
            <a:off x="5779350" y="2194875"/>
            <a:ext cx="1138200" cy="8670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19" name="Google Shape;219;p26"/>
          <p:cNvCxnSpPr/>
          <p:nvPr/>
        </p:nvCxnSpPr>
        <p:spPr>
          <a:xfrm>
            <a:off x="5784300" y="2196625"/>
            <a:ext cx="1128300" cy="11232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220" name="Google Shape;220;p26"/>
          <p:cNvCxnSpPr/>
          <p:nvPr/>
        </p:nvCxnSpPr>
        <p:spPr>
          <a:xfrm>
            <a:off x="6343650" y="2200275"/>
            <a:ext cx="564300" cy="0"/>
          </a:xfrm>
          <a:prstGeom prst="straightConnector1">
            <a:avLst/>
          </a:prstGeom>
          <a:noFill/>
          <a:ln cap="flat" cmpd="sng" w="9525">
            <a:solidFill>
              <a:schemeClr val="dk2"/>
            </a:solidFill>
            <a:prstDash val="solid"/>
            <a:round/>
            <a:headEnd len="med" w="med" type="none"/>
            <a:tailEnd len="med" w="med" type="none"/>
          </a:ln>
        </p:spPr>
      </p:cxnSp>
      <p:sp>
        <p:nvSpPr>
          <p:cNvPr id="221" name="Google Shape;221;p26"/>
          <p:cNvSpPr txBox="1"/>
          <p:nvPr/>
        </p:nvSpPr>
        <p:spPr>
          <a:xfrm>
            <a:off x="6950925" y="2038725"/>
            <a:ext cx="1138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900">
                <a:latin typeface="Roboto"/>
                <a:ea typeface="Roboto"/>
                <a:cs typeface="Roboto"/>
                <a:sym typeface="Roboto"/>
              </a:rPr>
              <a:t>Point3d</a:t>
            </a:r>
            <a:endParaRPr b="1" sz="900"/>
          </a:p>
        </p:txBody>
      </p:sp>
      <p:sp>
        <p:nvSpPr>
          <p:cNvPr id="222" name="Google Shape;222;p26"/>
          <p:cNvSpPr txBox="1"/>
          <p:nvPr/>
        </p:nvSpPr>
        <p:spPr>
          <a:xfrm>
            <a:off x="6950925" y="2288050"/>
            <a:ext cx="1138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900">
                <a:latin typeface="Roboto"/>
                <a:ea typeface="Roboto"/>
                <a:cs typeface="Roboto"/>
                <a:sym typeface="Roboto"/>
              </a:rPr>
              <a:t>NurbsCurve</a:t>
            </a:r>
            <a:endParaRPr b="1" sz="900"/>
          </a:p>
        </p:txBody>
      </p:sp>
      <p:sp>
        <p:nvSpPr>
          <p:cNvPr id="223" name="Google Shape;223;p26"/>
          <p:cNvSpPr txBox="1"/>
          <p:nvPr/>
        </p:nvSpPr>
        <p:spPr>
          <a:xfrm>
            <a:off x="6974725" y="2596675"/>
            <a:ext cx="1138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900">
                <a:latin typeface="Roboto"/>
                <a:ea typeface="Roboto"/>
                <a:cs typeface="Roboto"/>
                <a:sym typeface="Roboto"/>
              </a:rPr>
              <a:t>Surface</a:t>
            </a:r>
            <a:endParaRPr b="1" sz="900"/>
          </a:p>
        </p:txBody>
      </p:sp>
      <p:sp>
        <p:nvSpPr>
          <p:cNvPr id="224" name="Google Shape;224;p26"/>
          <p:cNvSpPr txBox="1"/>
          <p:nvPr/>
        </p:nvSpPr>
        <p:spPr>
          <a:xfrm>
            <a:off x="6974725" y="2919775"/>
            <a:ext cx="1138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900">
                <a:latin typeface="Roboto"/>
                <a:ea typeface="Roboto"/>
                <a:cs typeface="Roboto"/>
                <a:sym typeface="Roboto"/>
              </a:rPr>
              <a:t>Mesh</a:t>
            </a:r>
            <a:endParaRPr b="1" sz="900"/>
          </a:p>
        </p:txBody>
      </p:sp>
      <p:sp>
        <p:nvSpPr>
          <p:cNvPr id="225" name="Google Shape;225;p26"/>
          <p:cNvSpPr txBox="1"/>
          <p:nvPr/>
        </p:nvSpPr>
        <p:spPr>
          <a:xfrm>
            <a:off x="6974725" y="3172775"/>
            <a:ext cx="1138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900">
                <a:latin typeface="Roboto"/>
                <a:ea typeface="Roboto"/>
                <a:cs typeface="Roboto"/>
                <a:sym typeface="Roboto"/>
              </a:rPr>
              <a:t>…</a:t>
            </a:r>
            <a:endParaRPr b="1" sz="900"/>
          </a:p>
        </p:txBody>
      </p:sp>
      <p:sp>
        <p:nvSpPr>
          <p:cNvPr id="226" name="Google Shape;226;p26"/>
          <p:cNvSpPr/>
          <p:nvPr/>
        </p:nvSpPr>
        <p:spPr>
          <a:xfrm>
            <a:off x="1034275" y="1645525"/>
            <a:ext cx="6971400" cy="2153100"/>
          </a:xfrm>
          <a:prstGeom prst="rect">
            <a:avLst/>
          </a:prstGeom>
          <a:noFill/>
          <a:ln cap="flat" cmpd="sng" w="9525">
            <a:solidFill>
              <a:srgbClr val="DB181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txBox="1"/>
          <p:nvPr>
            <p:ph idx="4294967295" type="body"/>
          </p:nvPr>
        </p:nvSpPr>
        <p:spPr>
          <a:xfrm>
            <a:off x="847518" y="1267527"/>
            <a:ext cx="7344900" cy="378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rPr b="1" lang="en-GB"/>
              <a:t>RhinoCommon SDK</a:t>
            </a:r>
            <a:endParaRPr b="1" i="0" u="none" cap="none" strike="noStrike">
              <a:solidFill>
                <a:schemeClr val="dk1"/>
              </a:solidFill>
            </a:endParaRPr>
          </a:p>
        </p:txBody>
      </p:sp>
      <p:sp>
        <p:nvSpPr>
          <p:cNvPr id="228" name="Google Shape;228;p26"/>
          <p:cNvSpPr txBox="1"/>
          <p:nvPr/>
        </p:nvSpPr>
        <p:spPr>
          <a:xfrm>
            <a:off x="4813400" y="1778550"/>
            <a:ext cx="10248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rgbClr val="DB1818"/>
                </a:solidFill>
                <a:highlight>
                  <a:srgbClr val="FFF2CC"/>
                </a:highlight>
              </a:rPr>
              <a:t>Namespaces</a:t>
            </a:r>
            <a:endParaRPr sz="800">
              <a:solidFill>
                <a:srgbClr val="DB1818"/>
              </a:solidFill>
              <a:highlight>
                <a:srgbClr val="FFF2CC"/>
              </a:highlight>
            </a:endParaRPr>
          </a:p>
        </p:txBody>
      </p:sp>
      <p:sp>
        <p:nvSpPr>
          <p:cNvPr id="229" name="Google Shape;229;p26"/>
          <p:cNvSpPr txBox="1"/>
          <p:nvPr/>
        </p:nvSpPr>
        <p:spPr>
          <a:xfrm>
            <a:off x="6219600" y="1778550"/>
            <a:ext cx="1024800" cy="1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rgbClr val="DB1818"/>
                </a:solidFill>
                <a:highlight>
                  <a:srgbClr val="FFF2CC"/>
                </a:highlight>
              </a:rPr>
              <a:t>Classes</a:t>
            </a:r>
            <a:endParaRPr sz="800">
              <a:solidFill>
                <a:srgbClr val="DB1818"/>
              </a:solidFill>
              <a:highlight>
                <a:srgbClr val="FFF2CC"/>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cxnSp>
        <p:nvCxnSpPr>
          <p:cNvPr id="234" name="Google Shape;234;p27"/>
          <p:cNvCxnSpPr/>
          <p:nvPr/>
        </p:nvCxnSpPr>
        <p:spPr>
          <a:xfrm>
            <a:off x="969000" y="2196625"/>
            <a:ext cx="1157700" cy="246300"/>
          </a:xfrm>
          <a:prstGeom prst="bentConnector3">
            <a:avLst>
              <a:gd fmla="val 50000" name="adj1"/>
            </a:avLst>
          </a:prstGeom>
          <a:noFill/>
          <a:ln cap="flat" cmpd="sng" w="9525">
            <a:solidFill>
              <a:srgbClr val="CCCCCC"/>
            </a:solidFill>
            <a:prstDash val="solid"/>
            <a:round/>
            <a:headEnd len="med" w="med" type="none"/>
            <a:tailEnd len="med" w="med" type="none"/>
          </a:ln>
        </p:spPr>
      </p:cxnSp>
      <p:cxnSp>
        <p:nvCxnSpPr>
          <p:cNvPr id="235" name="Google Shape;235;p27"/>
          <p:cNvCxnSpPr/>
          <p:nvPr/>
        </p:nvCxnSpPr>
        <p:spPr>
          <a:xfrm>
            <a:off x="978750" y="2196625"/>
            <a:ext cx="1138200" cy="561600"/>
          </a:xfrm>
          <a:prstGeom prst="bentConnector3">
            <a:avLst>
              <a:gd fmla="val 50000" name="adj1"/>
            </a:avLst>
          </a:prstGeom>
          <a:noFill/>
          <a:ln cap="flat" cmpd="sng" w="9525">
            <a:solidFill>
              <a:srgbClr val="CCCCCC"/>
            </a:solidFill>
            <a:prstDash val="solid"/>
            <a:round/>
            <a:headEnd len="med" w="med" type="none"/>
            <a:tailEnd len="med" w="med" type="none"/>
          </a:ln>
        </p:spPr>
      </p:cxnSp>
      <p:cxnSp>
        <p:nvCxnSpPr>
          <p:cNvPr id="236" name="Google Shape;236;p27"/>
          <p:cNvCxnSpPr/>
          <p:nvPr/>
        </p:nvCxnSpPr>
        <p:spPr>
          <a:xfrm>
            <a:off x="978750" y="2194875"/>
            <a:ext cx="1138200" cy="867000"/>
          </a:xfrm>
          <a:prstGeom prst="bentConnector3">
            <a:avLst>
              <a:gd fmla="val 50000" name="adj1"/>
            </a:avLst>
          </a:prstGeom>
          <a:noFill/>
          <a:ln cap="flat" cmpd="sng" w="9525">
            <a:solidFill>
              <a:srgbClr val="CCCCCC"/>
            </a:solidFill>
            <a:prstDash val="solid"/>
            <a:round/>
            <a:headEnd len="med" w="med" type="none"/>
            <a:tailEnd len="med" w="med" type="none"/>
          </a:ln>
        </p:spPr>
      </p:cxnSp>
      <p:cxnSp>
        <p:nvCxnSpPr>
          <p:cNvPr id="237" name="Google Shape;237;p27"/>
          <p:cNvCxnSpPr/>
          <p:nvPr/>
        </p:nvCxnSpPr>
        <p:spPr>
          <a:xfrm>
            <a:off x="983700" y="2196625"/>
            <a:ext cx="1128300" cy="1123200"/>
          </a:xfrm>
          <a:prstGeom prst="bentConnector3">
            <a:avLst>
              <a:gd fmla="val 50000" name="adj1"/>
            </a:avLst>
          </a:prstGeom>
          <a:noFill/>
          <a:ln cap="flat" cmpd="sng" w="9525">
            <a:solidFill>
              <a:srgbClr val="CCCCCC"/>
            </a:solidFill>
            <a:prstDash val="solid"/>
            <a:round/>
            <a:headEnd len="med" w="med" type="none"/>
            <a:tailEnd len="med" w="med" type="none"/>
          </a:ln>
        </p:spPr>
      </p:cxnSp>
      <p:cxnSp>
        <p:nvCxnSpPr>
          <p:cNvPr id="238" name="Google Shape;238;p27"/>
          <p:cNvCxnSpPr/>
          <p:nvPr/>
        </p:nvCxnSpPr>
        <p:spPr>
          <a:xfrm>
            <a:off x="1543050" y="2200275"/>
            <a:ext cx="564300" cy="0"/>
          </a:xfrm>
          <a:prstGeom prst="straightConnector1">
            <a:avLst/>
          </a:prstGeom>
          <a:noFill/>
          <a:ln cap="flat" cmpd="sng" w="9525">
            <a:solidFill>
              <a:srgbClr val="CCCCCC"/>
            </a:solidFill>
            <a:prstDash val="solid"/>
            <a:round/>
            <a:headEnd len="med" w="med" type="none"/>
            <a:tailEnd len="med" w="med" type="none"/>
          </a:ln>
        </p:spPr>
      </p:cxnSp>
      <p:sp>
        <p:nvSpPr>
          <p:cNvPr id="239" name="Google Shape;239;p27"/>
          <p:cNvSpPr txBox="1"/>
          <p:nvPr/>
        </p:nvSpPr>
        <p:spPr>
          <a:xfrm>
            <a:off x="2150325" y="2038725"/>
            <a:ext cx="1138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900">
                <a:highlight>
                  <a:srgbClr val="D9EAD3"/>
                </a:highlight>
                <a:latin typeface="Roboto"/>
                <a:ea typeface="Roboto"/>
                <a:cs typeface="Roboto"/>
                <a:sym typeface="Roboto"/>
              </a:rPr>
              <a:t>Point3d</a:t>
            </a:r>
            <a:endParaRPr b="1" sz="900">
              <a:highlight>
                <a:srgbClr val="D9EAD3"/>
              </a:highlight>
            </a:endParaRPr>
          </a:p>
        </p:txBody>
      </p:sp>
      <p:sp>
        <p:nvSpPr>
          <p:cNvPr id="240" name="Google Shape;240;p27"/>
          <p:cNvSpPr txBox="1"/>
          <p:nvPr/>
        </p:nvSpPr>
        <p:spPr>
          <a:xfrm>
            <a:off x="2150325" y="2286000"/>
            <a:ext cx="1138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900">
                <a:solidFill>
                  <a:srgbClr val="999999"/>
                </a:solidFill>
                <a:latin typeface="Roboto"/>
                <a:ea typeface="Roboto"/>
                <a:cs typeface="Roboto"/>
                <a:sym typeface="Roboto"/>
              </a:rPr>
              <a:t>NurbsCurve</a:t>
            </a:r>
            <a:endParaRPr b="1" sz="900">
              <a:solidFill>
                <a:srgbClr val="999999"/>
              </a:solidFill>
            </a:endParaRPr>
          </a:p>
        </p:txBody>
      </p:sp>
      <p:sp>
        <p:nvSpPr>
          <p:cNvPr id="241" name="Google Shape;241;p27"/>
          <p:cNvSpPr txBox="1"/>
          <p:nvPr/>
        </p:nvSpPr>
        <p:spPr>
          <a:xfrm>
            <a:off x="2174125" y="2594625"/>
            <a:ext cx="1138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900">
                <a:solidFill>
                  <a:srgbClr val="999999"/>
                </a:solidFill>
                <a:latin typeface="Roboto"/>
                <a:ea typeface="Roboto"/>
                <a:cs typeface="Roboto"/>
                <a:sym typeface="Roboto"/>
              </a:rPr>
              <a:t>Surface</a:t>
            </a:r>
            <a:endParaRPr b="1" sz="900">
              <a:solidFill>
                <a:srgbClr val="999999"/>
              </a:solidFill>
            </a:endParaRPr>
          </a:p>
        </p:txBody>
      </p:sp>
      <p:sp>
        <p:nvSpPr>
          <p:cNvPr id="242" name="Google Shape;242;p27"/>
          <p:cNvSpPr txBox="1"/>
          <p:nvPr/>
        </p:nvSpPr>
        <p:spPr>
          <a:xfrm>
            <a:off x="2174125" y="2917725"/>
            <a:ext cx="1138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900">
                <a:solidFill>
                  <a:srgbClr val="999999"/>
                </a:solidFill>
                <a:latin typeface="Roboto"/>
                <a:ea typeface="Roboto"/>
                <a:cs typeface="Roboto"/>
                <a:sym typeface="Roboto"/>
              </a:rPr>
              <a:t>Mesh</a:t>
            </a:r>
            <a:endParaRPr b="1" sz="900">
              <a:solidFill>
                <a:srgbClr val="999999"/>
              </a:solidFill>
            </a:endParaRPr>
          </a:p>
        </p:txBody>
      </p:sp>
      <p:sp>
        <p:nvSpPr>
          <p:cNvPr id="243" name="Google Shape;243;p27"/>
          <p:cNvSpPr txBox="1"/>
          <p:nvPr/>
        </p:nvSpPr>
        <p:spPr>
          <a:xfrm>
            <a:off x="2174125" y="3170725"/>
            <a:ext cx="11382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GB" sz="900">
                <a:solidFill>
                  <a:srgbClr val="999999"/>
                </a:solidFill>
                <a:latin typeface="Roboto"/>
                <a:ea typeface="Roboto"/>
                <a:cs typeface="Roboto"/>
                <a:sym typeface="Roboto"/>
              </a:rPr>
              <a:t>…</a:t>
            </a:r>
            <a:endParaRPr b="1" sz="900">
              <a:solidFill>
                <a:srgbClr val="999999"/>
              </a:solidFill>
            </a:endParaRPr>
          </a:p>
        </p:txBody>
      </p:sp>
      <p:cxnSp>
        <p:nvCxnSpPr>
          <p:cNvPr id="244" name="Google Shape;244;p27"/>
          <p:cNvCxnSpPr/>
          <p:nvPr/>
        </p:nvCxnSpPr>
        <p:spPr>
          <a:xfrm>
            <a:off x="2879075" y="2210188"/>
            <a:ext cx="1182000" cy="624600"/>
          </a:xfrm>
          <a:prstGeom prst="bentConnector3">
            <a:avLst>
              <a:gd fmla="val 50000" name="adj1"/>
            </a:avLst>
          </a:prstGeom>
          <a:noFill/>
          <a:ln cap="flat" cmpd="sng" w="9525">
            <a:solidFill>
              <a:srgbClr val="202122"/>
            </a:solidFill>
            <a:prstDash val="solid"/>
            <a:round/>
            <a:headEnd len="med" w="med" type="none"/>
            <a:tailEnd len="med" w="med" type="none"/>
          </a:ln>
        </p:spPr>
      </p:cxnSp>
      <p:cxnSp>
        <p:nvCxnSpPr>
          <p:cNvPr id="245" name="Google Shape;245;p27"/>
          <p:cNvCxnSpPr/>
          <p:nvPr/>
        </p:nvCxnSpPr>
        <p:spPr>
          <a:xfrm>
            <a:off x="3445725" y="2208438"/>
            <a:ext cx="564300" cy="0"/>
          </a:xfrm>
          <a:prstGeom prst="straightConnector1">
            <a:avLst/>
          </a:prstGeom>
          <a:noFill/>
          <a:ln cap="flat" cmpd="sng" w="9525">
            <a:solidFill>
              <a:srgbClr val="202122"/>
            </a:solidFill>
            <a:prstDash val="solid"/>
            <a:round/>
            <a:headEnd len="med" w="med" type="none"/>
            <a:tailEnd len="med" w="med" type="none"/>
          </a:ln>
        </p:spPr>
      </p:cxnSp>
      <p:sp>
        <p:nvSpPr>
          <p:cNvPr id="246" name="Google Shape;246;p27"/>
          <p:cNvSpPr txBox="1"/>
          <p:nvPr/>
        </p:nvSpPr>
        <p:spPr>
          <a:xfrm>
            <a:off x="4010025" y="2130888"/>
            <a:ext cx="1088700" cy="15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t>Constructors</a:t>
            </a:r>
            <a:endParaRPr sz="900"/>
          </a:p>
        </p:txBody>
      </p:sp>
      <p:sp>
        <p:nvSpPr>
          <p:cNvPr id="247" name="Google Shape;247;p27"/>
          <p:cNvSpPr txBox="1"/>
          <p:nvPr/>
        </p:nvSpPr>
        <p:spPr>
          <a:xfrm>
            <a:off x="4061075" y="2734813"/>
            <a:ext cx="1088700" cy="15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highlight>
                  <a:srgbClr val="EAD1DC"/>
                </a:highlight>
              </a:rPr>
              <a:t>Methods</a:t>
            </a:r>
            <a:endParaRPr sz="900">
              <a:highlight>
                <a:srgbClr val="EAD1DC"/>
              </a:highlight>
            </a:endParaRPr>
          </a:p>
        </p:txBody>
      </p:sp>
      <p:cxnSp>
        <p:nvCxnSpPr>
          <p:cNvPr id="248" name="Google Shape;248;p27"/>
          <p:cNvCxnSpPr/>
          <p:nvPr/>
        </p:nvCxnSpPr>
        <p:spPr>
          <a:xfrm>
            <a:off x="3469950" y="2519563"/>
            <a:ext cx="560100" cy="2700"/>
          </a:xfrm>
          <a:prstGeom prst="straightConnector1">
            <a:avLst/>
          </a:prstGeom>
          <a:noFill/>
          <a:ln cap="flat" cmpd="sng" w="9525">
            <a:solidFill>
              <a:srgbClr val="202122"/>
            </a:solidFill>
            <a:prstDash val="solid"/>
            <a:round/>
            <a:headEnd len="med" w="med" type="none"/>
            <a:tailEnd len="med" w="med" type="none"/>
          </a:ln>
        </p:spPr>
      </p:cxnSp>
      <p:sp>
        <p:nvSpPr>
          <p:cNvPr id="249" name="Google Shape;249;p27"/>
          <p:cNvSpPr txBox="1"/>
          <p:nvPr/>
        </p:nvSpPr>
        <p:spPr>
          <a:xfrm>
            <a:off x="4030050" y="2432838"/>
            <a:ext cx="1415400" cy="15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highlight>
                  <a:srgbClr val="F9CB9C"/>
                </a:highlight>
              </a:rPr>
              <a:t>Properties/Attributes</a:t>
            </a:r>
            <a:endParaRPr sz="900">
              <a:highlight>
                <a:srgbClr val="F9CB9C"/>
              </a:highlight>
            </a:endParaRPr>
          </a:p>
        </p:txBody>
      </p:sp>
      <p:cxnSp>
        <p:nvCxnSpPr>
          <p:cNvPr id="250" name="Google Shape;250;p27"/>
          <p:cNvCxnSpPr/>
          <p:nvPr/>
        </p:nvCxnSpPr>
        <p:spPr>
          <a:xfrm flipH="1" rot="10800000">
            <a:off x="5445450" y="2206038"/>
            <a:ext cx="581400" cy="48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27"/>
          <p:cNvCxnSpPr/>
          <p:nvPr/>
        </p:nvCxnSpPr>
        <p:spPr>
          <a:xfrm flipH="1" rot="10800000">
            <a:off x="5445450" y="2521338"/>
            <a:ext cx="581400" cy="48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27"/>
          <p:cNvCxnSpPr/>
          <p:nvPr/>
        </p:nvCxnSpPr>
        <p:spPr>
          <a:xfrm flipH="1" rot="10800000">
            <a:off x="5445450" y="2836638"/>
            <a:ext cx="581400" cy="4800"/>
          </a:xfrm>
          <a:prstGeom prst="straightConnector1">
            <a:avLst/>
          </a:prstGeom>
          <a:noFill/>
          <a:ln cap="flat" cmpd="sng" w="9525">
            <a:solidFill>
              <a:schemeClr val="dk2"/>
            </a:solidFill>
            <a:prstDash val="solid"/>
            <a:round/>
            <a:headEnd len="med" w="med" type="none"/>
            <a:tailEnd len="med" w="med" type="none"/>
          </a:ln>
        </p:spPr>
      </p:cxnSp>
      <p:sp>
        <p:nvSpPr>
          <p:cNvPr id="253" name="Google Shape;253;p27"/>
          <p:cNvSpPr txBox="1"/>
          <p:nvPr/>
        </p:nvSpPr>
        <p:spPr>
          <a:xfrm>
            <a:off x="6067425" y="2130888"/>
            <a:ext cx="2175000" cy="15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highlight>
                  <a:srgbClr val="D9EAD3"/>
                </a:highlight>
              </a:rPr>
              <a:t>Point3d</a:t>
            </a:r>
            <a:r>
              <a:rPr lang="en-GB" sz="900"/>
              <a:t>(</a:t>
            </a:r>
            <a:r>
              <a:rPr i="1" lang="en-GB" sz="900">
                <a:highlight>
                  <a:srgbClr val="FFF2CC"/>
                </a:highlight>
              </a:rPr>
              <a:t>double</a:t>
            </a:r>
            <a:r>
              <a:rPr i="1" lang="en-GB" sz="900"/>
              <a:t> </a:t>
            </a:r>
            <a:r>
              <a:rPr lang="en-GB" sz="900"/>
              <a:t>x, </a:t>
            </a:r>
            <a:r>
              <a:rPr i="1" lang="en-GB" sz="900">
                <a:solidFill>
                  <a:schemeClr val="dk1"/>
                </a:solidFill>
                <a:highlight>
                  <a:srgbClr val="FFF2CC"/>
                </a:highlight>
              </a:rPr>
              <a:t>double </a:t>
            </a:r>
            <a:r>
              <a:rPr lang="en-GB" sz="900">
                <a:solidFill>
                  <a:schemeClr val="dk1"/>
                </a:solidFill>
              </a:rPr>
              <a:t>y, </a:t>
            </a:r>
            <a:r>
              <a:rPr i="1" lang="en-GB" sz="900">
                <a:solidFill>
                  <a:schemeClr val="dk1"/>
                </a:solidFill>
                <a:highlight>
                  <a:srgbClr val="FFF2CC"/>
                </a:highlight>
              </a:rPr>
              <a:t>double </a:t>
            </a:r>
            <a:r>
              <a:rPr lang="en-GB" sz="900">
                <a:solidFill>
                  <a:schemeClr val="dk1"/>
                </a:solidFill>
              </a:rPr>
              <a:t>z</a:t>
            </a:r>
            <a:r>
              <a:rPr lang="en-GB" sz="900"/>
              <a:t>)</a:t>
            </a:r>
            <a:endParaRPr sz="900"/>
          </a:p>
        </p:txBody>
      </p:sp>
      <p:sp>
        <p:nvSpPr>
          <p:cNvPr id="254" name="Google Shape;254;p27"/>
          <p:cNvSpPr txBox="1"/>
          <p:nvPr/>
        </p:nvSpPr>
        <p:spPr>
          <a:xfrm>
            <a:off x="6067425" y="2734788"/>
            <a:ext cx="2324100" cy="15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highlight>
                  <a:srgbClr val="D9EAD3"/>
                </a:highlight>
              </a:rPr>
              <a:t>Point3d</a:t>
            </a:r>
            <a:r>
              <a:rPr b="1" lang="en-GB" sz="900"/>
              <a:t>.</a:t>
            </a:r>
            <a:r>
              <a:rPr lang="en-GB" sz="900">
                <a:highlight>
                  <a:srgbClr val="EAD1DC"/>
                </a:highlight>
              </a:rPr>
              <a:t>DistanceTo</a:t>
            </a:r>
            <a:r>
              <a:rPr lang="en-GB" sz="900"/>
              <a:t>(</a:t>
            </a:r>
            <a:r>
              <a:rPr i="1" lang="en-GB" sz="900">
                <a:highlight>
                  <a:srgbClr val="FFF2CC"/>
                </a:highlight>
              </a:rPr>
              <a:t>Point3d</a:t>
            </a:r>
            <a:r>
              <a:rPr lang="en-GB" sz="900"/>
              <a:t> Other)</a:t>
            </a:r>
            <a:endParaRPr sz="900"/>
          </a:p>
        </p:txBody>
      </p:sp>
      <p:sp>
        <p:nvSpPr>
          <p:cNvPr id="255" name="Google Shape;255;p27"/>
          <p:cNvSpPr txBox="1"/>
          <p:nvPr/>
        </p:nvSpPr>
        <p:spPr>
          <a:xfrm>
            <a:off x="6067425" y="2432838"/>
            <a:ext cx="1415400" cy="15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highlight>
                  <a:srgbClr val="D9EAD3"/>
                </a:highlight>
              </a:rPr>
              <a:t>Point3d</a:t>
            </a:r>
            <a:r>
              <a:rPr b="1" lang="en-GB" sz="900"/>
              <a:t>.</a:t>
            </a:r>
            <a:r>
              <a:rPr lang="en-GB" sz="900">
                <a:highlight>
                  <a:srgbClr val="F9CB9C"/>
                </a:highlight>
              </a:rPr>
              <a:t>X</a:t>
            </a:r>
            <a:endParaRPr sz="900">
              <a:highlight>
                <a:srgbClr val="F9CB9C"/>
              </a:highlight>
            </a:endParaRPr>
          </a:p>
        </p:txBody>
      </p:sp>
      <p:sp>
        <p:nvSpPr>
          <p:cNvPr id="256" name="Google Shape;256;p27"/>
          <p:cNvSpPr txBox="1"/>
          <p:nvPr/>
        </p:nvSpPr>
        <p:spPr>
          <a:xfrm>
            <a:off x="7738800" y="4455825"/>
            <a:ext cx="1269900" cy="155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700">
                <a:highlight>
                  <a:srgbClr val="FFF2CC"/>
                </a:highlight>
              </a:rPr>
              <a:t>*data types</a:t>
            </a:r>
            <a:endParaRPr sz="700">
              <a:highlight>
                <a:srgbClr val="FFF2CC"/>
              </a:highlight>
            </a:endParaRPr>
          </a:p>
          <a:p>
            <a:pPr indent="0" lvl="0" marL="0" rtl="0" algn="r">
              <a:spcBef>
                <a:spcPts val="0"/>
              </a:spcBef>
              <a:spcAft>
                <a:spcPts val="0"/>
              </a:spcAft>
              <a:buNone/>
            </a:pPr>
            <a:r>
              <a:rPr lang="en-GB" sz="700">
                <a:highlight>
                  <a:srgbClr val="D9EAD3"/>
                </a:highlight>
              </a:rPr>
              <a:t>*classes(self)</a:t>
            </a:r>
            <a:endParaRPr sz="700">
              <a:highlight>
                <a:srgbClr val="D9EAD3"/>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nvSpPr>
        <p:spPr>
          <a:xfrm>
            <a:off x="1223575" y="2371650"/>
            <a:ext cx="6271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u="sng">
                <a:solidFill>
                  <a:schemeClr val="hlink"/>
                </a:solidFill>
                <a:hlinkClick r:id="rId3"/>
              </a:rPr>
              <a:t>https://developer.rhino3d.com/api/rhinocommon/</a:t>
            </a:r>
            <a:r>
              <a:rPr lang="en-GB"/>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1"/>
          <p:cNvSpPr txBox="1"/>
          <p:nvPr>
            <p:ph type="title"/>
          </p:nvPr>
        </p:nvSpPr>
        <p:spPr>
          <a:xfrm>
            <a:off x="1007269" y="844153"/>
            <a:ext cx="7344966" cy="575572"/>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b="1" i="0" lang="en-GB" sz="4500" u="none" cap="none" strike="noStrike">
                <a:solidFill>
                  <a:schemeClr val="dk1"/>
                </a:solidFill>
                <a:latin typeface="Arial"/>
                <a:ea typeface="Arial"/>
                <a:cs typeface="Arial"/>
                <a:sym typeface="Arial"/>
              </a:rPr>
              <a:t>MAS Digital Fabrication</a:t>
            </a:r>
            <a:endParaRPr b="1" i="0" sz="4500" u="none" cap="none" strike="noStrike">
              <a:solidFill>
                <a:schemeClr val="dk1"/>
              </a:solidFill>
              <a:latin typeface="Arial"/>
              <a:ea typeface="Arial"/>
              <a:cs typeface="Arial"/>
              <a:sym typeface="Arial"/>
            </a:endParaRPr>
          </a:p>
        </p:txBody>
      </p:sp>
      <p:sp>
        <p:nvSpPr>
          <p:cNvPr id="73" name="Google Shape;73;p11"/>
          <p:cNvSpPr txBox="1"/>
          <p:nvPr>
            <p:ph idx="1" type="body"/>
          </p:nvPr>
        </p:nvSpPr>
        <p:spPr>
          <a:xfrm>
            <a:off x="1007269" y="2733768"/>
            <a:ext cx="7344966" cy="112526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1"/>
              </a:buClr>
              <a:buSzPts val="1100"/>
              <a:buFont typeface="Arial"/>
              <a:buNone/>
            </a:pPr>
            <a:r>
              <a:rPr lang="en-GB"/>
              <a:t>Interfacing geometries in Rhino using GH Python</a:t>
            </a:r>
            <a:endParaRPr b="0" i="0" sz="1400" cap="none" strike="noStrike">
              <a:solidFill>
                <a:schemeClr val="dk1"/>
              </a:solidFill>
              <a:latin typeface="Arial"/>
              <a:ea typeface="Arial"/>
              <a:cs typeface="Arial"/>
              <a:sym typeface="Arial"/>
            </a:endParaRPr>
          </a:p>
        </p:txBody>
      </p:sp>
      <p:sp>
        <p:nvSpPr>
          <p:cNvPr id="74" name="Google Shape;74;p11"/>
          <p:cNvSpPr txBox="1"/>
          <p:nvPr>
            <p:ph idx="2" type="body"/>
          </p:nvPr>
        </p:nvSpPr>
        <p:spPr>
          <a:xfrm>
            <a:off x="1007268" y="2139702"/>
            <a:ext cx="7344967" cy="378042"/>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chemeClr val="dk1"/>
              </a:buClr>
              <a:buSzPts val="1100"/>
              <a:buFont typeface="Arial"/>
              <a:buNone/>
            </a:pPr>
            <a:r>
              <a:rPr b="1" lang="en-GB"/>
              <a:t>Python and Rhino</a:t>
            </a:r>
            <a:endParaRPr b="1" i="0" sz="1400" u="none" cap="none" strike="noStrike">
              <a:solidFill>
                <a:schemeClr val="dk1"/>
              </a:solidFill>
            </a:endParaRPr>
          </a:p>
        </p:txBody>
      </p:sp>
      <p:pic>
        <p:nvPicPr>
          <p:cNvPr id="75" name="Google Shape;75;p11"/>
          <p:cNvPicPr preferRelativeResize="0"/>
          <p:nvPr/>
        </p:nvPicPr>
        <p:blipFill rotWithShape="1">
          <a:blip r:embed="rId3">
            <a:alphaModFix/>
          </a:blip>
          <a:srcRect b="0" l="0" r="0" t="0"/>
          <a:stretch/>
        </p:blipFill>
        <p:spPr>
          <a:xfrm>
            <a:off x="1037869" y="3671945"/>
            <a:ext cx="908302" cy="147250"/>
          </a:xfrm>
          <a:prstGeom prst="rect">
            <a:avLst/>
          </a:prstGeom>
          <a:noFill/>
          <a:ln>
            <a:noFill/>
          </a:ln>
        </p:spPr>
      </p:pic>
      <p:pic>
        <p:nvPicPr>
          <p:cNvPr id="76" name="Google Shape;76;p11"/>
          <p:cNvPicPr preferRelativeResize="0"/>
          <p:nvPr/>
        </p:nvPicPr>
        <p:blipFill rotWithShape="1">
          <a:blip r:embed="rId4">
            <a:alphaModFix/>
          </a:blip>
          <a:srcRect b="0" l="0" r="0" t="0"/>
          <a:stretch/>
        </p:blipFill>
        <p:spPr>
          <a:xfrm>
            <a:off x="3967798" y="3617066"/>
            <a:ext cx="908962" cy="500388"/>
          </a:xfrm>
          <a:prstGeom prst="rect">
            <a:avLst/>
          </a:prstGeom>
          <a:noFill/>
          <a:ln>
            <a:noFill/>
          </a:ln>
        </p:spPr>
      </p:pic>
      <p:pic>
        <p:nvPicPr>
          <p:cNvPr id="77" name="Google Shape;77;p11"/>
          <p:cNvPicPr preferRelativeResize="0"/>
          <p:nvPr/>
        </p:nvPicPr>
        <p:blipFill rotWithShape="1">
          <a:blip r:embed="rId5">
            <a:alphaModFix/>
          </a:blip>
          <a:srcRect b="0" l="0" r="0" t="0"/>
          <a:stretch/>
        </p:blipFill>
        <p:spPr>
          <a:xfrm>
            <a:off x="2251368" y="3676150"/>
            <a:ext cx="1411232" cy="359679"/>
          </a:xfrm>
          <a:prstGeom prst="rect">
            <a:avLst/>
          </a:prstGeom>
          <a:noFill/>
          <a:ln>
            <a:noFill/>
          </a:ln>
        </p:spPr>
      </p:pic>
      <p:pic>
        <p:nvPicPr>
          <p:cNvPr id="78" name="Google Shape;78;p11"/>
          <p:cNvPicPr preferRelativeResize="0"/>
          <p:nvPr/>
        </p:nvPicPr>
        <p:blipFill rotWithShape="1">
          <a:blip r:embed="rId6">
            <a:alphaModFix/>
          </a:blip>
          <a:srcRect b="0" l="0" r="0" t="0"/>
          <a:stretch/>
        </p:blipFill>
        <p:spPr>
          <a:xfrm>
            <a:off x="6072859" y="3659460"/>
            <a:ext cx="715923" cy="415600"/>
          </a:xfrm>
          <a:prstGeom prst="rect">
            <a:avLst/>
          </a:prstGeom>
          <a:noFill/>
          <a:ln>
            <a:noFill/>
          </a:ln>
        </p:spPr>
      </p:pic>
      <p:pic>
        <p:nvPicPr>
          <p:cNvPr id="79" name="Google Shape;79;p11"/>
          <p:cNvPicPr preferRelativeResize="0"/>
          <p:nvPr/>
        </p:nvPicPr>
        <p:blipFill rotWithShape="1">
          <a:blip r:embed="rId7">
            <a:alphaModFix/>
          </a:blip>
          <a:srcRect b="0" l="0" r="0" t="0"/>
          <a:stretch/>
        </p:blipFill>
        <p:spPr>
          <a:xfrm>
            <a:off x="5181957" y="3718497"/>
            <a:ext cx="589788" cy="26974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ph idx="4294967295" type="body"/>
          </p:nvPr>
        </p:nvSpPr>
        <p:spPr>
          <a:xfrm>
            <a:off x="899543" y="2382752"/>
            <a:ext cx="7344900" cy="378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rPr b="1" lang="en-GB" sz="2100"/>
              <a:t>assignment time!</a:t>
            </a:r>
            <a:endParaRPr b="1" i="0" sz="2100" u="none" cap="none" strike="noStrike">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30"/>
          <p:cNvPicPr preferRelativeResize="0"/>
          <p:nvPr/>
        </p:nvPicPr>
        <p:blipFill>
          <a:blip r:embed="rId3">
            <a:alphaModFix/>
          </a:blip>
          <a:stretch>
            <a:fillRect/>
          </a:stretch>
        </p:blipFill>
        <p:spPr>
          <a:xfrm>
            <a:off x="2922949" y="0"/>
            <a:ext cx="2858775" cy="44583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ph idx="1" type="body"/>
          </p:nvPr>
        </p:nvSpPr>
        <p:spPr>
          <a:xfrm>
            <a:off x="1007269" y="1545431"/>
            <a:ext cx="7344900" cy="29706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t/>
            </a:r>
            <a:endParaRPr/>
          </a:p>
        </p:txBody>
      </p:sp>
      <p:pic>
        <p:nvPicPr>
          <p:cNvPr id="277" name="Google Shape;277;p31"/>
          <p:cNvPicPr preferRelativeResize="0"/>
          <p:nvPr/>
        </p:nvPicPr>
        <p:blipFill>
          <a:blip r:embed="rId3">
            <a:alphaModFix/>
          </a:blip>
          <a:stretch>
            <a:fillRect/>
          </a:stretch>
        </p:blipFill>
        <p:spPr>
          <a:xfrm>
            <a:off x="0" y="1335378"/>
            <a:ext cx="9144001" cy="247274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32"/>
          <p:cNvPicPr preferRelativeResize="0"/>
          <p:nvPr/>
        </p:nvPicPr>
        <p:blipFill>
          <a:blip r:embed="rId3">
            <a:alphaModFix/>
          </a:blip>
          <a:stretch>
            <a:fillRect/>
          </a:stretch>
        </p:blipFill>
        <p:spPr>
          <a:xfrm>
            <a:off x="2982625" y="843888"/>
            <a:ext cx="3178750" cy="3455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3"/>
          <p:cNvSpPr txBox="1"/>
          <p:nvPr/>
        </p:nvSpPr>
        <p:spPr>
          <a:xfrm>
            <a:off x="2813250" y="1632900"/>
            <a:ext cx="35175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latin typeface="Roboto"/>
                <a:ea typeface="Roboto"/>
                <a:cs typeface="Roboto"/>
                <a:sym typeface="Roboto"/>
              </a:rPr>
              <a:t>Rules:</a:t>
            </a:r>
            <a:endParaRPr sz="1100">
              <a:latin typeface="Roboto"/>
              <a:ea typeface="Roboto"/>
              <a:cs typeface="Roboto"/>
              <a:sym typeface="Roboto"/>
            </a:endParaRPr>
          </a:p>
          <a:p>
            <a:pPr indent="0" lvl="0" marL="0" rtl="0" algn="l">
              <a:spcBef>
                <a:spcPts val="0"/>
              </a:spcBef>
              <a:spcAft>
                <a:spcPts val="0"/>
              </a:spcAft>
              <a:buNone/>
            </a:pPr>
            <a:r>
              <a:t/>
            </a:r>
            <a:endParaRPr sz="1100">
              <a:latin typeface="Roboto"/>
              <a:ea typeface="Roboto"/>
              <a:cs typeface="Roboto"/>
              <a:sym typeface="Roboto"/>
            </a:endParaRPr>
          </a:p>
          <a:p>
            <a:pPr indent="-298450" lvl="0" marL="457200" rtl="0" algn="l">
              <a:spcBef>
                <a:spcPts val="0"/>
              </a:spcBef>
              <a:spcAft>
                <a:spcPts val="0"/>
              </a:spcAft>
              <a:buSzPts val="1100"/>
              <a:buFont typeface="Roboto"/>
              <a:buAutoNum type="arabicPeriod"/>
            </a:pPr>
            <a:r>
              <a:rPr lang="en-GB" sz="1100">
                <a:latin typeface="Roboto"/>
                <a:ea typeface="Roboto"/>
                <a:cs typeface="Roboto"/>
                <a:sym typeface="Roboto"/>
              </a:rPr>
              <a:t>U</a:t>
            </a:r>
            <a:r>
              <a:rPr lang="en-GB" sz="1100">
                <a:latin typeface="Roboto"/>
                <a:ea typeface="Roboto"/>
                <a:cs typeface="Roboto"/>
                <a:sym typeface="Roboto"/>
              </a:rPr>
              <a:t>se as much Python as possible. Only use GH Components for visualize or other non-logical roles</a:t>
            </a:r>
            <a:endParaRPr sz="1100">
              <a:latin typeface="Roboto"/>
              <a:ea typeface="Roboto"/>
              <a:cs typeface="Roboto"/>
              <a:sym typeface="Roboto"/>
            </a:endParaRPr>
          </a:p>
          <a:p>
            <a:pPr indent="-298450" lvl="0" marL="457200" rtl="0" algn="l">
              <a:spcBef>
                <a:spcPts val="0"/>
              </a:spcBef>
              <a:spcAft>
                <a:spcPts val="0"/>
              </a:spcAft>
              <a:buSzPts val="1100"/>
              <a:buFont typeface="Roboto"/>
              <a:buAutoNum type="arabicPeriod"/>
            </a:pPr>
            <a:r>
              <a:rPr lang="en-GB" sz="1100">
                <a:latin typeface="Roboto"/>
                <a:ea typeface="Roboto"/>
                <a:cs typeface="Roboto"/>
                <a:sym typeface="Roboto"/>
              </a:rPr>
              <a:t>Help from internet/and or tutors is welcome :); However this is a learning </a:t>
            </a:r>
            <a:r>
              <a:rPr lang="en-GB" sz="1100">
                <a:latin typeface="Roboto"/>
                <a:ea typeface="Roboto"/>
                <a:cs typeface="Roboto"/>
                <a:sym typeface="Roboto"/>
              </a:rPr>
              <a:t>exercise so come up with your own logic - nothing is more beautiful than something you thought of and wrote yourself!</a:t>
            </a:r>
            <a:endParaRPr sz="11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4"/>
          <p:cNvSpPr txBox="1"/>
          <p:nvPr>
            <p:ph type="title"/>
          </p:nvPr>
        </p:nvSpPr>
        <p:spPr>
          <a:xfrm>
            <a:off x="1007269" y="205978"/>
            <a:ext cx="7344900" cy="962100"/>
          </a:xfrm>
          <a:prstGeom prst="rect">
            <a:avLst/>
          </a:prstGeom>
        </p:spPr>
        <p:txBody>
          <a:bodyPr anchorCtr="0" anchor="b" bIns="68575" lIns="68575" spcFirstLastPara="1" rIns="68575" wrap="square" tIns="68575">
            <a:noAutofit/>
          </a:bodyPr>
          <a:lstStyle/>
          <a:p>
            <a:pPr indent="0" lvl="0" marL="0" rtl="0" algn="l">
              <a:spcBef>
                <a:spcPts val="0"/>
              </a:spcBef>
              <a:spcAft>
                <a:spcPts val="0"/>
              </a:spcAft>
              <a:buNone/>
            </a:pPr>
            <a:r>
              <a:rPr lang="en-GB"/>
              <a:t>Tips</a:t>
            </a:r>
            <a:endParaRPr/>
          </a:p>
        </p:txBody>
      </p:sp>
      <p:sp>
        <p:nvSpPr>
          <p:cNvPr id="293" name="Google Shape;293;p34"/>
          <p:cNvSpPr txBox="1"/>
          <p:nvPr>
            <p:ph idx="1" type="body"/>
          </p:nvPr>
        </p:nvSpPr>
        <p:spPr>
          <a:xfrm>
            <a:off x="1007269" y="1545431"/>
            <a:ext cx="7344900" cy="29706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n-GB" sz="1100" u="sng">
                <a:solidFill>
                  <a:schemeClr val="hlink"/>
                </a:solidFill>
                <a:hlinkClick r:id="rId3"/>
              </a:rPr>
              <a:t>https://youtu.be/t3CB1Xk0prI?si=3ACJ3SlUx1elhLIH</a:t>
            </a:r>
            <a:r>
              <a:rPr lang="en-GB" sz="1100"/>
              <a:t> (Grasshopper solution) - Use for computational thinking</a:t>
            </a:r>
            <a:endParaRPr sz="1100"/>
          </a:p>
          <a:p>
            <a:pPr indent="0" lvl="0" marL="0" rtl="0" algn="l">
              <a:spcBef>
                <a:spcPts val="800"/>
              </a:spcBef>
              <a:spcAft>
                <a:spcPts val="0"/>
              </a:spcAft>
              <a:buNone/>
            </a:pPr>
            <a:r>
              <a:t/>
            </a:r>
            <a:endParaRPr sz="1100"/>
          </a:p>
          <a:p>
            <a:pPr indent="-279400" lvl="0" marL="457200" rtl="0" algn="l">
              <a:spcBef>
                <a:spcPts val="800"/>
              </a:spcBef>
              <a:spcAft>
                <a:spcPts val="0"/>
              </a:spcAft>
              <a:buSzPts val="800"/>
              <a:buChar char="-"/>
            </a:pPr>
            <a:r>
              <a:rPr lang="en-GB" sz="1100"/>
              <a:t>Rhino.Geometry: Rectangle3d</a:t>
            </a:r>
            <a:endParaRPr sz="1100"/>
          </a:p>
          <a:p>
            <a:pPr indent="-279400" lvl="0" marL="457200" rtl="0" algn="l">
              <a:spcBef>
                <a:spcPts val="0"/>
              </a:spcBef>
              <a:spcAft>
                <a:spcPts val="0"/>
              </a:spcAft>
              <a:buSzPts val="800"/>
              <a:buChar char="-"/>
            </a:pPr>
            <a:r>
              <a:rPr lang="en-GB" sz="1100"/>
              <a:t>Loft function</a:t>
            </a:r>
            <a:endParaRPr sz="1100"/>
          </a:p>
          <a:p>
            <a:pPr indent="-279400" lvl="0" marL="457200" rtl="0" algn="l">
              <a:spcBef>
                <a:spcPts val="0"/>
              </a:spcBef>
              <a:spcAft>
                <a:spcPts val="0"/>
              </a:spcAft>
              <a:buSzPts val="800"/>
              <a:buChar char="-"/>
            </a:pPr>
            <a:r>
              <a:rPr lang="en-GB" sz="1100"/>
              <a:t>Value remapping</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8" name="Shape 298"/>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2"/>
          <p:cNvSpPr txBox="1"/>
          <p:nvPr>
            <p:ph idx="4294967295" type="body"/>
          </p:nvPr>
        </p:nvSpPr>
        <p:spPr>
          <a:xfrm>
            <a:off x="899543" y="2382752"/>
            <a:ext cx="7344900" cy="378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rPr b="1" lang="en-GB" sz="2100"/>
              <a:t>But first, what is Rhino?</a:t>
            </a:r>
            <a:r>
              <a:rPr b="1" lang="en-GB" sz="2300"/>
              <a:t>🦏</a:t>
            </a:r>
            <a:endParaRPr b="1" i="0" sz="2300" u="none" cap="none" strike="noStrike">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3"/>
          <p:cNvPicPr preferRelativeResize="0"/>
          <p:nvPr/>
        </p:nvPicPr>
        <p:blipFill>
          <a:blip r:embed="rId3">
            <a:alphaModFix/>
          </a:blip>
          <a:stretch>
            <a:fillRect/>
          </a:stretch>
        </p:blipFill>
        <p:spPr>
          <a:xfrm>
            <a:off x="1900700" y="1131750"/>
            <a:ext cx="5342602" cy="2879999"/>
          </a:xfrm>
          <a:prstGeom prst="rect">
            <a:avLst/>
          </a:prstGeom>
          <a:noFill/>
          <a:ln>
            <a:noFill/>
          </a:ln>
        </p:spPr>
      </p:pic>
      <p:sp>
        <p:nvSpPr>
          <p:cNvPr id="92" name="Google Shape;92;p13"/>
          <p:cNvSpPr txBox="1"/>
          <p:nvPr/>
        </p:nvSpPr>
        <p:spPr>
          <a:xfrm>
            <a:off x="6144000" y="4438975"/>
            <a:ext cx="30000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600" u="sng">
                <a:solidFill>
                  <a:schemeClr val="hlink"/>
                </a:solidFill>
                <a:hlinkClick r:id="rId4"/>
              </a:rPr>
              <a:t>https://docs.mcneel.com/rhino/5/help/en-us/user_interface/rhino_window.htm</a:t>
            </a:r>
            <a:r>
              <a:rPr lang="en-GB" sz="600"/>
              <a:t> </a:t>
            </a:r>
            <a:endParaRPr sz="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nvSpPr>
        <p:spPr>
          <a:xfrm>
            <a:off x="3072000" y="1833000"/>
            <a:ext cx="30000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050">
                <a:solidFill>
                  <a:srgbClr val="202122"/>
                </a:solidFill>
                <a:highlight>
                  <a:srgbClr val="FFFFFF"/>
                </a:highlight>
              </a:rPr>
              <a:t>“..</a:t>
            </a:r>
            <a:r>
              <a:rPr lang="en-GB" sz="1200">
                <a:solidFill>
                  <a:schemeClr val="dk1"/>
                </a:solidFill>
              </a:rPr>
              <a:t>to make complex calculations, </a:t>
            </a:r>
            <a:r>
              <a:rPr b="1" lang="en-GB" sz="1200">
                <a:solidFill>
                  <a:schemeClr val="dk1"/>
                </a:solidFill>
              </a:rPr>
              <a:t>store </a:t>
            </a:r>
            <a:r>
              <a:rPr lang="en-GB" sz="1200">
                <a:solidFill>
                  <a:schemeClr val="dk1"/>
                </a:solidFill>
              </a:rPr>
              <a:t>and </a:t>
            </a:r>
            <a:r>
              <a:rPr b="1" lang="en-GB" sz="1200">
                <a:solidFill>
                  <a:schemeClr val="dk1"/>
                </a:solidFill>
              </a:rPr>
              <a:t>retrieve data</a:t>
            </a:r>
            <a:r>
              <a:rPr lang="en-GB" sz="1200">
                <a:solidFill>
                  <a:schemeClr val="dk1"/>
                </a:solidFill>
              </a:rPr>
              <a:t>, </a:t>
            </a:r>
            <a:r>
              <a:rPr b="1" lang="en-GB" sz="1200">
                <a:solidFill>
                  <a:schemeClr val="dk1"/>
                </a:solidFill>
              </a:rPr>
              <a:t>analyze </a:t>
            </a:r>
            <a:r>
              <a:rPr lang="en-GB" sz="1200">
                <a:solidFill>
                  <a:schemeClr val="dk1"/>
                </a:solidFill>
              </a:rPr>
              <a:t>that data and </a:t>
            </a:r>
            <a:r>
              <a:rPr b="1" lang="en-GB" sz="1200">
                <a:solidFill>
                  <a:schemeClr val="dk1"/>
                </a:solidFill>
              </a:rPr>
              <a:t>make conditional decisions</a:t>
            </a:r>
            <a:r>
              <a:rPr lang="en-GB" sz="1200">
                <a:solidFill>
                  <a:schemeClr val="dk1"/>
                </a:solidFill>
              </a:rPr>
              <a:t>, or reach deep into the </a:t>
            </a:r>
            <a:r>
              <a:rPr b="1" lang="en-GB" sz="1200">
                <a:solidFill>
                  <a:schemeClr val="dk1"/>
                </a:solidFill>
              </a:rPr>
              <a:t>inner workings of Rhino</a:t>
            </a:r>
            <a:r>
              <a:rPr lang="en-GB" sz="1200">
                <a:solidFill>
                  <a:schemeClr val="dk1"/>
                </a:solidFill>
              </a:rPr>
              <a:t>; </a:t>
            </a:r>
            <a:r>
              <a:rPr lang="en-GB" sz="1200">
                <a:solidFill>
                  <a:schemeClr val="dk1"/>
                </a:solidFill>
              </a:rPr>
              <a:t>for this,</a:t>
            </a:r>
            <a:r>
              <a:rPr lang="en-GB" sz="1200">
                <a:solidFill>
                  <a:schemeClr val="dk1"/>
                </a:solidFill>
              </a:rPr>
              <a:t> one needs a real programming tool. The simplest and most accessible of these is </a:t>
            </a:r>
            <a:r>
              <a:rPr b="1" lang="en-GB" sz="1200">
                <a:solidFill>
                  <a:schemeClr val="dk1"/>
                </a:solidFill>
              </a:rPr>
              <a:t>Python</a:t>
            </a:r>
            <a:r>
              <a:rPr lang="en-GB" sz="1200">
                <a:solidFill>
                  <a:schemeClr val="dk1"/>
                </a:solidFill>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1" name="Shape 101"/>
        <p:cNvGrpSpPr/>
        <p:nvPr/>
      </p:nvGrpSpPr>
      <p:grpSpPr>
        <a:xfrm>
          <a:off x="0" y="0"/>
          <a:ext cx="0" cy="0"/>
          <a:chOff x="0" y="0"/>
          <a:chExt cx="0" cy="0"/>
        </a:xfrm>
      </p:grpSpPr>
      <p:sp>
        <p:nvSpPr>
          <p:cNvPr id="102" name="Google Shape;102;p15"/>
          <p:cNvSpPr txBox="1"/>
          <p:nvPr>
            <p:ph idx="4294967295" type="body"/>
          </p:nvPr>
        </p:nvSpPr>
        <p:spPr>
          <a:xfrm>
            <a:off x="899543" y="2382752"/>
            <a:ext cx="7344900" cy="3780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Clr>
                <a:schemeClr val="dk1"/>
              </a:buClr>
              <a:buSzPts val="1100"/>
              <a:buFont typeface="Arial"/>
              <a:buNone/>
            </a:pPr>
            <a:r>
              <a:rPr b="1" lang="en-GB" sz="2100"/>
              <a:t>Why </a:t>
            </a:r>
            <a:r>
              <a:rPr b="1" lang="en-GB" sz="2100">
                <a:highlight>
                  <a:srgbClr val="EA9999"/>
                </a:highlight>
              </a:rPr>
              <a:t>Python</a:t>
            </a:r>
            <a:r>
              <a:rPr b="1" lang="en-GB" sz="2100"/>
              <a:t>?</a:t>
            </a:r>
            <a:endParaRPr b="1" i="0" sz="2100" u="none" cap="none" strike="noStrike">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6" name="Shape 106"/>
        <p:cNvGrpSpPr/>
        <p:nvPr/>
      </p:nvGrpSpPr>
      <p:grpSpPr>
        <a:xfrm>
          <a:off x="0" y="0"/>
          <a:ext cx="0" cy="0"/>
          <a:chOff x="0" y="0"/>
          <a:chExt cx="0" cy="0"/>
        </a:xfrm>
      </p:grpSpPr>
      <p:sp>
        <p:nvSpPr>
          <p:cNvPr id="107" name="Google Shape;107;p16"/>
          <p:cNvSpPr txBox="1"/>
          <p:nvPr/>
        </p:nvSpPr>
        <p:spPr>
          <a:xfrm>
            <a:off x="2783600" y="1833000"/>
            <a:ext cx="3576900" cy="1369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GB" sz="1100">
                <a:solidFill>
                  <a:schemeClr val="dk1"/>
                </a:solidFill>
                <a:latin typeface="Roboto"/>
                <a:ea typeface="Roboto"/>
                <a:cs typeface="Roboto"/>
                <a:sym typeface="Roboto"/>
              </a:rPr>
              <a:t>Python is </a:t>
            </a:r>
            <a:r>
              <a:rPr lang="en-GB" sz="1100">
                <a:solidFill>
                  <a:srgbClr val="337AB7"/>
                </a:solidFill>
                <a:uFill>
                  <a:noFill/>
                </a:uFill>
                <a:latin typeface="Roboto"/>
                <a:ea typeface="Roboto"/>
                <a:cs typeface="Roboto"/>
                <a:sym typeface="Roboto"/>
                <a:hlinkClick r:id="rId3">
                  <a:extLst>
                    <a:ext uri="{A12FA001-AC4F-418D-AE19-62706E023703}">
                      <ahyp:hlinkClr val="tx"/>
                    </a:ext>
                  </a:extLst>
                </a:hlinkClick>
              </a:rPr>
              <a:t>interpreted</a:t>
            </a:r>
            <a:r>
              <a:rPr lang="en-GB" sz="1100">
                <a:solidFill>
                  <a:schemeClr val="dk1"/>
                </a:solidFill>
                <a:latin typeface="Roboto"/>
                <a:ea typeface="Roboto"/>
                <a:cs typeface="Roboto"/>
                <a:sym typeface="Roboto"/>
              </a:rPr>
              <a:t>, meaning it is executed one line at a time. This makes the program flow easy to understand. Also it is </a:t>
            </a:r>
            <a:r>
              <a:rPr lang="en-GB" sz="1100">
                <a:solidFill>
                  <a:srgbClr val="337AB7"/>
                </a:solidFill>
                <a:uFill>
                  <a:noFill/>
                </a:uFill>
                <a:latin typeface="Roboto"/>
                <a:ea typeface="Roboto"/>
                <a:cs typeface="Roboto"/>
                <a:sym typeface="Roboto"/>
                <a:hlinkClick r:id="rId4">
                  <a:extLst>
                    <a:ext uri="{A12FA001-AC4F-418D-AE19-62706E023703}">
                      <ahyp:hlinkClr val="tx"/>
                    </a:ext>
                  </a:extLst>
                </a:hlinkClick>
              </a:rPr>
              <a:t>semantically dynamic</a:t>
            </a:r>
            <a:r>
              <a:rPr lang="en-GB" sz="1100">
                <a:solidFill>
                  <a:schemeClr val="dk1"/>
                </a:solidFill>
                <a:latin typeface="Roboto"/>
                <a:ea typeface="Roboto"/>
                <a:cs typeface="Roboto"/>
                <a:sym typeface="Roboto"/>
              </a:rPr>
              <a:t> which allows the syntax to be less restrictive and less formal when using declarations and variables types. These characteristics add to Python’s ease-of-use for basic programming tasks.</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7"/>
          <p:cNvPicPr preferRelativeResize="0"/>
          <p:nvPr/>
        </p:nvPicPr>
        <p:blipFill>
          <a:blip r:embed="rId3">
            <a:alphaModFix/>
          </a:blip>
          <a:stretch>
            <a:fillRect/>
          </a:stretch>
        </p:blipFill>
        <p:spPr>
          <a:xfrm>
            <a:off x="2958337" y="2478304"/>
            <a:ext cx="941325" cy="796492"/>
          </a:xfrm>
          <a:prstGeom prst="rect">
            <a:avLst/>
          </a:prstGeom>
          <a:noFill/>
          <a:ln>
            <a:noFill/>
          </a:ln>
        </p:spPr>
      </p:pic>
      <p:pic>
        <p:nvPicPr>
          <p:cNvPr id="113" name="Google Shape;113;p17"/>
          <p:cNvPicPr preferRelativeResize="0"/>
          <p:nvPr/>
        </p:nvPicPr>
        <p:blipFill rotWithShape="1">
          <a:blip r:embed="rId4">
            <a:alphaModFix/>
          </a:blip>
          <a:srcRect b="7248" l="3871" r="3519" t="6965"/>
          <a:stretch/>
        </p:blipFill>
        <p:spPr>
          <a:xfrm>
            <a:off x="3911825" y="517300"/>
            <a:ext cx="1325275" cy="566575"/>
          </a:xfrm>
          <a:prstGeom prst="rect">
            <a:avLst/>
          </a:prstGeom>
          <a:noFill/>
          <a:ln>
            <a:noFill/>
          </a:ln>
        </p:spPr>
      </p:pic>
      <p:sp>
        <p:nvSpPr>
          <p:cNvPr id="114" name="Google Shape;114;p17"/>
          <p:cNvSpPr txBox="1"/>
          <p:nvPr/>
        </p:nvSpPr>
        <p:spPr>
          <a:xfrm>
            <a:off x="2406750" y="3534575"/>
            <a:ext cx="2044500" cy="35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Python IDE</a:t>
            </a:r>
            <a:endParaRPr sz="1000"/>
          </a:p>
        </p:txBody>
      </p:sp>
      <p:pic>
        <p:nvPicPr>
          <p:cNvPr id="115" name="Google Shape;115;p17"/>
          <p:cNvPicPr preferRelativeResize="0"/>
          <p:nvPr/>
        </p:nvPicPr>
        <p:blipFill>
          <a:blip r:embed="rId5">
            <a:alphaModFix/>
          </a:blip>
          <a:stretch>
            <a:fillRect/>
          </a:stretch>
        </p:blipFill>
        <p:spPr>
          <a:xfrm>
            <a:off x="5190750" y="2478300"/>
            <a:ext cx="796500" cy="796500"/>
          </a:xfrm>
          <a:prstGeom prst="rect">
            <a:avLst/>
          </a:prstGeom>
          <a:noFill/>
          <a:ln>
            <a:noFill/>
          </a:ln>
        </p:spPr>
      </p:pic>
      <p:sp>
        <p:nvSpPr>
          <p:cNvPr id="116" name="Google Shape;116;p17"/>
          <p:cNvSpPr txBox="1"/>
          <p:nvPr/>
        </p:nvSpPr>
        <p:spPr>
          <a:xfrm>
            <a:off x="4566750" y="3534575"/>
            <a:ext cx="2044500" cy="35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Grasshopper 3D</a:t>
            </a:r>
            <a:endParaRPr sz="1000"/>
          </a:p>
        </p:txBody>
      </p:sp>
      <p:sp>
        <p:nvSpPr>
          <p:cNvPr id="117" name="Google Shape;117;p17"/>
          <p:cNvSpPr txBox="1"/>
          <p:nvPr/>
        </p:nvSpPr>
        <p:spPr>
          <a:xfrm>
            <a:off x="3549750" y="1131750"/>
            <a:ext cx="2044500" cy="35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Rhinoceros 3D</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18"/>
          <p:cNvPicPr preferRelativeResize="0"/>
          <p:nvPr/>
        </p:nvPicPr>
        <p:blipFill rotWithShape="1">
          <a:blip r:embed="rId3">
            <a:alphaModFix/>
          </a:blip>
          <a:srcRect b="7248" l="3871" r="3519" t="6965"/>
          <a:stretch/>
        </p:blipFill>
        <p:spPr>
          <a:xfrm>
            <a:off x="2063000" y="2288463"/>
            <a:ext cx="1325275" cy="566575"/>
          </a:xfrm>
          <a:prstGeom prst="rect">
            <a:avLst/>
          </a:prstGeom>
          <a:noFill/>
          <a:ln>
            <a:noFill/>
          </a:ln>
        </p:spPr>
      </p:pic>
      <p:sp>
        <p:nvSpPr>
          <p:cNvPr id="123" name="Google Shape;123;p18"/>
          <p:cNvSpPr txBox="1"/>
          <p:nvPr/>
        </p:nvSpPr>
        <p:spPr>
          <a:xfrm>
            <a:off x="3555775" y="2340200"/>
            <a:ext cx="4287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a:t>
            </a:r>
            <a:endParaRPr/>
          </a:p>
        </p:txBody>
      </p:sp>
      <p:pic>
        <p:nvPicPr>
          <p:cNvPr id="124" name="Google Shape;124;p18"/>
          <p:cNvPicPr preferRelativeResize="0"/>
          <p:nvPr/>
        </p:nvPicPr>
        <p:blipFill>
          <a:blip r:embed="rId4">
            <a:alphaModFix/>
          </a:blip>
          <a:stretch>
            <a:fillRect/>
          </a:stretch>
        </p:blipFill>
        <p:spPr>
          <a:xfrm>
            <a:off x="4035962" y="2156304"/>
            <a:ext cx="941325" cy="796492"/>
          </a:xfrm>
          <a:prstGeom prst="rect">
            <a:avLst/>
          </a:prstGeom>
          <a:noFill/>
          <a:ln>
            <a:noFill/>
          </a:ln>
        </p:spPr>
      </p:pic>
      <p:pic>
        <p:nvPicPr>
          <p:cNvPr id="125" name="Google Shape;125;p18"/>
          <p:cNvPicPr preferRelativeResize="0"/>
          <p:nvPr/>
        </p:nvPicPr>
        <p:blipFill>
          <a:blip r:embed="rId5">
            <a:alphaModFix/>
          </a:blip>
          <a:stretch>
            <a:fillRect/>
          </a:stretch>
        </p:blipFill>
        <p:spPr>
          <a:xfrm>
            <a:off x="6198591" y="2098663"/>
            <a:ext cx="896076" cy="911776"/>
          </a:xfrm>
          <a:prstGeom prst="rect">
            <a:avLst/>
          </a:prstGeom>
          <a:noFill/>
          <a:ln>
            <a:noFill/>
          </a:ln>
        </p:spPr>
      </p:pic>
      <p:sp>
        <p:nvSpPr>
          <p:cNvPr id="126" name="Google Shape;126;p18"/>
          <p:cNvSpPr txBox="1"/>
          <p:nvPr/>
        </p:nvSpPr>
        <p:spPr>
          <a:xfrm>
            <a:off x="5338575" y="2357400"/>
            <a:ext cx="4287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ETH ITA">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