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Helvetica Neue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13">
          <p15:clr>
            <a:srgbClr val="747775"/>
          </p15:clr>
        </p15:guide>
        <p15:guide id="2" pos="1519">
          <p15:clr>
            <a:srgbClr val="747775"/>
          </p15:clr>
        </p15:guide>
        <p15:guide id="3" pos="4241">
          <p15:clr>
            <a:srgbClr val="747775"/>
          </p15:clr>
        </p15:guide>
        <p15:guide id="4" orient="horz" pos="252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13" orient="horz"/>
        <p:guide pos="1519"/>
        <p:guide pos="4241"/>
        <p:guide pos="252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4" y="4400554"/>
            <a:ext cx="5486399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3884615" y="8685219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e64889c71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e64889c7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e6bbaecc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e6bbaecc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e6bbaecc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e6bbaecc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e6bbaecc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e6bbaecc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e6bbaecc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7e6bbaecc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e64889c71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7e64889c71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e6bbaecc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7e6bbaecc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e64889c7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7e64889c7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7e64889c71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7e64889c71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e6bbaecc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e6bbaecc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4" y="4400554"/>
            <a:ext cx="5486399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:notes"/>
          <p:cNvSpPr txBox="1"/>
          <p:nvPr>
            <p:ph idx="12" type="sldNum"/>
          </p:nvPr>
        </p:nvSpPr>
        <p:spPr>
          <a:xfrm>
            <a:off x="3884615" y="8685219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007c12a85_0_38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26007c12a85_0_38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26007c12a85_0_38:notes"/>
          <p:cNvSpPr txBox="1"/>
          <p:nvPr>
            <p:ph idx="12" type="sldNum"/>
          </p:nvPr>
        </p:nvSpPr>
        <p:spPr>
          <a:xfrm>
            <a:off x="3884615" y="8685219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7e6bbaeccd_0_165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27e6bbaeccd_0_165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7e6bbaeccd_0_165:notes"/>
          <p:cNvSpPr txBox="1"/>
          <p:nvPr>
            <p:ph idx="12" type="sldNum"/>
          </p:nvPr>
        </p:nvSpPr>
        <p:spPr>
          <a:xfrm>
            <a:off x="3884615" y="8685219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007c12a85_0_28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26007c12a85_0_28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26007c12a85_0_28:notes"/>
          <p:cNvSpPr txBox="1"/>
          <p:nvPr>
            <p:ph idx="12" type="sldNum"/>
          </p:nvPr>
        </p:nvSpPr>
        <p:spPr>
          <a:xfrm>
            <a:off x="3884615" y="8685219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ec7a9e376_1_68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25ec7a9e376_1_68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25ec7a9e376_1_68:notes"/>
          <p:cNvSpPr txBox="1"/>
          <p:nvPr>
            <p:ph idx="12" type="sldNum"/>
          </p:nvPr>
        </p:nvSpPr>
        <p:spPr>
          <a:xfrm>
            <a:off x="3884615" y="8685219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007c12a85_0_24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g26007c12a85_0_24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7e6bbaeccd_0_176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27e6bbaeccd_0_176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7e6bbaeccd_0_192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g27e6bbaeccd_0_192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e6bbaeccd_0_206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g27e6bbaeccd_0_206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7e64889c71_1_136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27e64889c71_1_136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27e64889c71_1_136:notes"/>
          <p:cNvSpPr txBox="1"/>
          <p:nvPr>
            <p:ph idx="12" type="sldNum"/>
          </p:nvPr>
        </p:nvSpPr>
        <p:spPr>
          <a:xfrm>
            <a:off x="3884615" y="8685219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7eb86bbac8_0_0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27eb86bbac8_0_0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27eb86bbac8_0_0:notes"/>
          <p:cNvSpPr txBox="1"/>
          <p:nvPr>
            <p:ph idx="12" type="sldNum"/>
          </p:nvPr>
        </p:nvSpPr>
        <p:spPr>
          <a:xfrm>
            <a:off x="3884615" y="8685219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4" y="4400554"/>
            <a:ext cx="5486399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:notes"/>
          <p:cNvSpPr txBox="1"/>
          <p:nvPr>
            <p:ph idx="12" type="sldNum"/>
          </p:nvPr>
        </p:nvSpPr>
        <p:spPr>
          <a:xfrm>
            <a:off x="3884615" y="8685219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:notes"/>
          <p:cNvSpPr txBox="1"/>
          <p:nvPr>
            <p:ph idx="1" type="body"/>
          </p:nvPr>
        </p:nvSpPr>
        <p:spPr>
          <a:xfrm>
            <a:off x="685804" y="4400554"/>
            <a:ext cx="5486399" cy="3600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4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c72f58a701_0_0:notes"/>
          <p:cNvSpPr/>
          <p:nvPr>
            <p:ph idx="2" type="sldImg"/>
          </p:nvPr>
        </p:nvSpPr>
        <p:spPr>
          <a:xfrm>
            <a:off x="2021444" y="1143001"/>
            <a:ext cx="2815200" cy="308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1c72f58a701_0_0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1c72f58a701_0_0:notes"/>
          <p:cNvSpPr txBox="1"/>
          <p:nvPr>
            <p:ph idx="12" type="sldNum"/>
          </p:nvPr>
        </p:nvSpPr>
        <p:spPr>
          <a:xfrm>
            <a:off x="3884615" y="8685219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007c12a8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007c12a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007c12a85_0_20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26007c12a85_0_20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e64889c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e64889c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e64889c7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e64889c7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e64889c71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e64889c71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e64889c71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e64889c71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1.png"/><Relationship Id="rId4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39652" y="1383618"/>
            <a:ext cx="2538283" cy="147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749" y="3942920"/>
            <a:ext cx="2322244" cy="37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6036" y="1383618"/>
            <a:ext cx="2808312" cy="1287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cture slide" showMasterSp="0">
  <p:cSld name="Lecture slide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007269" y="844153"/>
            <a:ext cx="7344966" cy="5755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007269" y="2733768"/>
            <a:ext cx="7344966" cy="112526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1007268" y="2139702"/>
            <a:ext cx="7344967" cy="37804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>
            <p:ph idx="2" type="pic"/>
          </p:nvPr>
        </p:nvSpPr>
        <p:spPr>
          <a:xfrm>
            <a:off x="0" y="-1"/>
            <a:ext cx="9144000" cy="4731544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624228" y="4767263"/>
            <a:ext cx="15121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385646" y="4767263"/>
            <a:ext cx="50765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1007269" y="4767263"/>
            <a:ext cx="3243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0" y="4516041"/>
            <a:ext cx="9144000" cy="215503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500" y="4768200"/>
            <a:ext cx="589788" cy="26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007269" y="205978"/>
            <a:ext cx="7344966" cy="9620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6624228" y="4767263"/>
            <a:ext cx="15121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1385646" y="4767263"/>
            <a:ext cx="50765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1007269" y="4767263"/>
            <a:ext cx="3243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007269" y="1545431"/>
            <a:ext cx="7344966" cy="29706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500" y="4768200"/>
            <a:ext cx="589788" cy="26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- Chapter Title 1">
  <p:cSld name="Empty Slide_1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0"/>
            <a:ext cx="9182400" cy="518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>
            <p:ph idx="2" type="pic"/>
          </p:nvPr>
        </p:nvSpPr>
        <p:spPr>
          <a:xfrm>
            <a:off x="3462750" y="-16825"/>
            <a:ext cx="5719800" cy="47850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689625" y="2575275"/>
            <a:ext cx="6132600" cy="21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5938" y="4794900"/>
            <a:ext cx="831799" cy="2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39124" t="0"/>
          <a:stretch/>
        </p:blipFill>
        <p:spPr>
          <a:xfrm>
            <a:off x="769500" y="4749025"/>
            <a:ext cx="589800" cy="3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50" y="4802600"/>
            <a:ext cx="465118" cy="2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/>
          <p:nvPr/>
        </p:nvSpPr>
        <p:spPr>
          <a:xfrm>
            <a:off x="1290600" y="4697750"/>
            <a:ext cx="250800" cy="24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689625" y="4038225"/>
            <a:ext cx="25881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lv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4">
          <p15:clr>
            <a:srgbClr val="FA7B17"/>
          </p15:clr>
        </p15:guide>
        <p15:guide id="2" orient="horz" pos="703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Slide" showMasterSp="0">
  <p:cSld name="Project Slide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007268" y="844153"/>
            <a:ext cx="7344967" cy="59347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007269" y="2409825"/>
            <a:ext cx="7344966" cy="113403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007268" y="1532231"/>
            <a:ext cx="7344967" cy="334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1007269" y="1926007"/>
            <a:ext cx="7344966" cy="334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Title and caption">
  <p:cSld name="Picture with Title and 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>
            <p:ph idx="2" type="pic"/>
          </p:nvPr>
        </p:nvSpPr>
        <p:spPr>
          <a:xfrm>
            <a:off x="0" y="446"/>
            <a:ext cx="9144000" cy="473154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6624228" y="4767263"/>
            <a:ext cx="15121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1385646" y="4767263"/>
            <a:ext cx="50765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1007269" y="4767263"/>
            <a:ext cx="3243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8231" y="844153"/>
            <a:ext cx="1124257" cy="440581"/>
          </a:xfrm>
          <a:prstGeom prst="rect">
            <a:avLst/>
          </a:prstGeom>
          <a:solidFill>
            <a:schemeClr val="lt1">
              <a:alpha val="64705"/>
            </a:schemeClr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0" y="4516041"/>
            <a:ext cx="9144000" cy="215503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8855" y="4769310"/>
            <a:ext cx="589788" cy="26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">
  <p:cSld name="Empty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2972" y="4778999"/>
            <a:ext cx="657721" cy="10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500" y="4768200"/>
            <a:ext cx="589788" cy="26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12.jpg"/><Relationship Id="rId4" Type="http://schemas.openxmlformats.org/officeDocument/2006/relationships/slideLayout" Target="../slideLayouts/slideLayout1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07269" y="205978"/>
            <a:ext cx="7344966" cy="9620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07269" y="1545432"/>
            <a:ext cx="7344966" cy="30241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624228" y="4767263"/>
            <a:ext cx="15121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385646" y="4767263"/>
            <a:ext cx="50765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07269" y="4767263"/>
            <a:ext cx="3243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5000" y="4779000"/>
            <a:ext cx="474727" cy="275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2972" y="4778999"/>
            <a:ext cx="657721" cy="10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500" y="4768200"/>
            <a:ext cx="589788" cy="26974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6696" y="232518"/>
            <a:ext cx="1115103" cy="18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1584125" y="873325"/>
            <a:ext cx="5908200" cy="83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Vector</a:t>
            </a:r>
            <a:r>
              <a:rPr b="1" lang="en-GB" sz="1000">
                <a:solidFill>
                  <a:schemeClr val="dk1"/>
                </a:solidFill>
              </a:rPr>
              <a:t> addition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45" name="Google Shape;145;p19"/>
          <p:cNvCxnSpPr/>
          <p:nvPr/>
        </p:nvCxnSpPr>
        <p:spPr>
          <a:xfrm flipH="1" rot="10800000">
            <a:off x="3315675" y="2001700"/>
            <a:ext cx="1832100" cy="105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9"/>
          <p:cNvCxnSpPr/>
          <p:nvPr/>
        </p:nvCxnSpPr>
        <p:spPr>
          <a:xfrm>
            <a:off x="3310750" y="3064425"/>
            <a:ext cx="1547100" cy="394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9"/>
          <p:cNvCxnSpPr/>
          <p:nvPr/>
        </p:nvCxnSpPr>
        <p:spPr>
          <a:xfrm flipH="1" rot="10800000">
            <a:off x="4852825" y="2020050"/>
            <a:ext cx="285900" cy="1438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9"/>
          <p:cNvSpPr txBox="1"/>
          <p:nvPr/>
        </p:nvSpPr>
        <p:spPr>
          <a:xfrm>
            <a:off x="4975275" y="2606275"/>
            <a:ext cx="1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b</a:t>
            </a:r>
            <a:endParaRPr sz="800"/>
          </a:p>
        </p:txBody>
      </p:sp>
      <p:grpSp>
        <p:nvGrpSpPr>
          <p:cNvPr id="149" name="Google Shape;149;p19"/>
          <p:cNvGrpSpPr/>
          <p:nvPr/>
        </p:nvGrpSpPr>
        <p:grpSpPr>
          <a:xfrm>
            <a:off x="3882125" y="3196200"/>
            <a:ext cx="236700" cy="469375"/>
            <a:chOff x="3882125" y="3196200"/>
            <a:chExt cx="236700" cy="469375"/>
          </a:xfrm>
        </p:grpSpPr>
        <p:sp>
          <p:nvSpPr>
            <p:cNvPr id="150" name="Google Shape;150;p19"/>
            <p:cNvSpPr txBox="1"/>
            <p:nvPr/>
          </p:nvSpPr>
          <p:spPr>
            <a:xfrm>
              <a:off x="3936425" y="3357775"/>
              <a:ext cx="182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a</a:t>
              </a:r>
              <a:endParaRPr sz="800"/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3882125" y="3196200"/>
              <a:ext cx="2022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50">
                  <a:solidFill>
                    <a:srgbClr val="202122"/>
                  </a:solidFill>
                </a:rPr>
                <a:t>→</a:t>
              </a:r>
              <a:endParaRPr/>
            </a:p>
          </p:txBody>
        </p:sp>
      </p:grpSp>
      <p:sp>
        <p:nvSpPr>
          <p:cNvPr id="152" name="Google Shape;152;p19"/>
          <p:cNvSpPr txBox="1"/>
          <p:nvPr/>
        </p:nvSpPr>
        <p:spPr>
          <a:xfrm>
            <a:off x="4945575" y="2459500"/>
            <a:ext cx="20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202122"/>
                </a:solidFill>
              </a:rPr>
              <a:t>→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3847650" y="2106350"/>
            <a:ext cx="1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a</a:t>
            </a:r>
            <a:endParaRPr sz="800"/>
          </a:p>
        </p:txBody>
      </p:sp>
      <p:sp>
        <p:nvSpPr>
          <p:cNvPr id="154" name="Google Shape;154;p19"/>
          <p:cNvSpPr txBox="1"/>
          <p:nvPr/>
        </p:nvSpPr>
        <p:spPr>
          <a:xfrm>
            <a:off x="3793350" y="1959575"/>
            <a:ext cx="20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202122"/>
                </a:solidFill>
              </a:rPr>
              <a:t>→</a:t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4155375" y="2106350"/>
            <a:ext cx="1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b</a:t>
            </a:r>
            <a:endParaRPr sz="800"/>
          </a:p>
        </p:txBody>
      </p:sp>
      <p:sp>
        <p:nvSpPr>
          <p:cNvPr id="156" name="Google Shape;156;p19"/>
          <p:cNvSpPr txBox="1"/>
          <p:nvPr/>
        </p:nvSpPr>
        <p:spPr>
          <a:xfrm>
            <a:off x="4125675" y="1959575"/>
            <a:ext cx="20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202122"/>
                </a:solidFill>
              </a:rPr>
              <a:t>→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3995550" y="2091875"/>
            <a:ext cx="2268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+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/>
        </p:nvSpPr>
        <p:spPr>
          <a:xfrm>
            <a:off x="1584125" y="873325"/>
            <a:ext cx="5908200" cy="83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Vector</a:t>
            </a:r>
            <a:r>
              <a:rPr b="1" lang="en-GB" sz="1000">
                <a:solidFill>
                  <a:schemeClr val="dk1"/>
                </a:solidFill>
              </a:rPr>
              <a:t> addition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64" name="Google Shape;164;p20"/>
          <p:cNvCxnSpPr/>
          <p:nvPr/>
        </p:nvCxnSpPr>
        <p:spPr>
          <a:xfrm flipH="1" rot="10800000">
            <a:off x="3315675" y="2001700"/>
            <a:ext cx="1832100" cy="105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3310750" y="3064425"/>
            <a:ext cx="1547100" cy="394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0"/>
          <p:cNvCxnSpPr/>
          <p:nvPr/>
        </p:nvCxnSpPr>
        <p:spPr>
          <a:xfrm flipH="1" rot="10800000">
            <a:off x="4852825" y="2020050"/>
            <a:ext cx="285900" cy="1438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0"/>
          <p:cNvSpPr txBox="1"/>
          <p:nvPr/>
        </p:nvSpPr>
        <p:spPr>
          <a:xfrm>
            <a:off x="4975275" y="2606275"/>
            <a:ext cx="1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b</a:t>
            </a:r>
            <a:endParaRPr sz="800"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3882125" y="3196200"/>
            <a:ext cx="236700" cy="469375"/>
            <a:chOff x="3882125" y="3196200"/>
            <a:chExt cx="236700" cy="469375"/>
          </a:xfrm>
        </p:grpSpPr>
        <p:sp>
          <p:nvSpPr>
            <p:cNvPr id="169" name="Google Shape;169;p20"/>
            <p:cNvSpPr txBox="1"/>
            <p:nvPr/>
          </p:nvSpPr>
          <p:spPr>
            <a:xfrm>
              <a:off x="3936425" y="3357775"/>
              <a:ext cx="182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a</a:t>
              </a:r>
              <a:endParaRPr sz="800"/>
            </a:p>
          </p:txBody>
        </p:sp>
        <p:sp>
          <p:nvSpPr>
            <p:cNvPr id="170" name="Google Shape;170;p20"/>
            <p:cNvSpPr txBox="1"/>
            <p:nvPr/>
          </p:nvSpPr>
          <p:spPr>
            <a:xfrm>
              <a:off x="3882125" y="3196200"/>
              <a:ext cx="2022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50">
                  <a:solidFill>
                    <a:srgbClr val="202122"/>
                  </a:solidFill>
                </a:rPr>
                <a:t>→</a:t>
              </a:r>
              <a:endParaRPr/>
            </a:p>
          </p:txBody>
        </p:sp>
      </p:grpSp>
      <p:sp>
        <p:nvSpPr>
          <p:cNvPr id="171" name="Google Shape;171;p20"/>
          <p:cNvSpPr txBox="1"/>
          <p:nvPr/>
        </p:nvSpPr>
        <p:spPr>
          <a:xfrm>
            <a:off x="4945575" y="2459500"/>
            <a:ext cx="20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202122"/>
                </a:solidFill>
              </a:rPr>
              <a:t>→</a:t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3847650" y="2106350"/>
            <a:ext cx="1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a</a:t>
            </a:r>
            <a:endParaRPr sz="800"/>
          </a:p>
        </p:txBody>
      </p:sp>
      <p:sp>
        <p:nvSpPr>
          <p:cNvPr id="173" name="Google Shape;173;p20"/>
          <p:cNvSpPr txBox="1"/>
          <p:nvPr/>
        </p:nvSpPr>
        <p:spPr>
          <a:xfrm>
            <a:off x="3793350" y="1959575"/>
            <a:ext cx="20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202122"/>
                </a:solidFill>
              </a:rPr>
              <a:t>→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4155375" y="2106350"/>
            <a:ext cx="1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b</a:t>
            </a:r>
            <a:endParaRPr sz="800"/>
          </a:p>
        </p:txBody>
      </p:sp>
      <p:sp>
        <p:nvSpPr>
          <p:cNvPr id="175" name="Google Shape;175;p20"/>
          <p:cNvSpPr txBox="1"/>
          <p:nvPr/>
        </p:nvSpPr>
        <p:spPr>
          <a:xfrm>
            <a:off x="4125675" y="1959575"/>
            <a:ext cx="20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202122"/>
                </a:solidFill>
              </a:rPr>
              <a:t>→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3995550" y="2091875"/>
            <a:ext cx="2268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+</a:t>
            </a:r>
            <a:endParaRPr sz="1000"/>
          </a:p>
        </p:txBody>
      </p:sp>
      <p:sp>
        <p:nvSpPr>
          <p:cNvPr id="177" name="Google Shape;177;p20"/>
          <p:cNvSpPr/>
          <p:nvPr/>
        </p:nvSpPr>
        <p:spPr>
          <a:xfrm>
            <a:off x="5093225" y="1911450"/>
            <a:ext cx="140400" cy="14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4766400" y="3441475"/>
            <a:ext cx="140400" cy="14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2026800" y="3767350"/>
            <a:ext cx="50904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vector </a:t>
            </a:r>
            <a:r>
              <a:rPr b="1" i="1" lang="en-GB" sz="800"/>
              <a:t>addition</a:t>
            </a:r>
            <a:r>
              <a:rPr b="1" lang="en-GB" sz="800"/>
              <a:t> </a:t>
            </a:r>
            <a:r>
              <a:rPr lang="en-GB" sz="800"/>
              <a:t>logic can be used to </a:t>
            </a:r>
            <a:r>
              <a:rPr b="1" i="1" lang="en-GB" sz="800"/>
              <a:t>move a point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Vector</a:t>
            </a:r>
            <a:r>
              <a:rPr b="1" lang="en-GB" sz="1000">
                <a:solidFill>
                  <a:schemeClr val="dk1"/>
                </a:solidFill>
              </a:rPr>
              <a:t> subtraction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85" name="Google Shape;185;p21"/>
          <p:cNvCxnSpPr/>
          <p:nvPr/>
        </p:nvCxnSpPr>
        <p:spPr>
          <a:xfrm flipH="1" rot="10800000">
            <a:off x="3315675" y="2001700"/>
            <a:ext cx="1832100" cy="1057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1"/>
          <p:cNvCxnSpPr/>
          <p:nvPr/>
        </p:nvCxnSpPr>
        <p:spPr>
          <a:xfrm>
            <a:off x="3310750" y="3064425"/>
            <a:ext cx="1547100" cy="394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1"/>
          <p:cNvCxnSpPr/>
          <p:nvPr/>
        </p:nvCxnSpPr>
        <p:spPr>
          <a:xfrm flipH="1" rot="10800000">
            <a:off x="4852825" y="2020050"/>
            <a:ext cx="285900" cy="143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1"/>
          <p:cNvSpPr txBox="1"/>
          <p:nvPr/>
        </p:nvSpPr>
        <p:spPr>
          <a:xfrm>
            <a:off x="3936425" y="3357775"/>
            <a:ext cx="1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a</a:t>
            </a:r>
            <a:endParaRPr sz="800"/>
          </a:p>
        </p:txBody>
      </p:sp>
      <p:sp>
        <p:nvSpPr>
          <p:cNvPr id="189" name="Google Shape;189;p21"/>
          <p:cNvSpPr txBox="1"/>
          <p:nvPr/>
        </p:nvSpPr>
        <p:spPr>
          <a:xfrm>
            <a:off x="4007950" y="2247888"/>
            <a:ext cx="1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b</a:t>
            </a:r>
            <a:endParaRPr sz="800"/>
          </a:p>
        </p:txBody>
      </p:sp>
      <p:sp>
        <p:nvSpPr>
          <p:cNvPr id="190" name="Google Shape;190;p21"/>
          <p:cNvSpPr txBox="1"/>
          <p:nvPr/>
        </p:nvSpPr>
        <p:spPr>
          <a:xfrm>
            <a:off x="3882125" y="3196200"/>
            <a:ext cx="20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202122"/>
                </a:solidFill>
              </a:rPr>
              <a:t>→</a:t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3978250" y="2101113"/>
            <a:ext cx="20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202122"/>
                </a:solidFill>
              </a:rPr>
              <a:t>→</a:t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5116625" y="2702475"/>
            <a:ext cx="1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a</a:t>
            </a:r>
            <a:endParaRPr sz="800"/>
          </a:p>
        </p:txBody>
      </p:sp>
      <p:sp>
        <p:nvSpPr>
          <p:cNvPr id="193" name="Google Shape;193;p21"/>
          <p:cNvSpPr txBox="1"/>
          <p:nvPr/>
        </p:nvSpPr>
        <p:spPr>
          <a:xfrm>
            <a:off x="5062325" y="2555700"/>
            <a:ext cx="20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202122"/>
                </a:solidFill>
              </a:rPr>
              <a:t>→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5424350" y="2702475"/>
            <a:ext cx="1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b</a:t>
            </a:r>
            <a:endParaRPr sz="800"/>
          </a:p>
        </p:txBody>
      </p:sp>
      <p:sp>
        <p:nvSpPr>
          <p:cNvPr id="195" name="Google Shape;195;p21"/>
          <p:cNvSpPr txBox="1"/>
          <p:nvPr/>
        </p:nvSpPr>
        <p:spPr>
          <a:xfrm>
            <a:off x="5394650" y="2555700"/>
            <a:ext cx="20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202122"/>
                </a:solidFill>
              </a:rPr>
              <a:t>→</a:t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5299025" y="2674050"/>
            <a:ext cx="2268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-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Vector</a:t>
            </a:r>
            <a:r>
              <a:rPr b="1" lang="en-GB" sz="1000">
                <a:solidFill>
                  <a:schemeClr val="dk1"/>
                </a:solidFill>
              </a:rPr>
              <a:t> subtraction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02" name="Google Shape;202;p22"/>
          <p:cNvCxnSpPr/>
          <p:nvPr/>
        </p:nvCxnSpPr>
        <p:spPr>
          <a:xfrm flipH="1" rot="10800000">
            <a:off x="3315675" y="2001700"/>
            <a:ext cx="1832100" cy="1057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2"/>
          <p:cNvCxnSpPr/>
          <p:nvPr/>
        </p:nvCxnSpPr>
        <p:spPr>
          <a:xfrm>
            <a:off x="3310750" y="3064425"/>
            <a:ext cx="1547100" cy="394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2"/>
          <p:cNvCxnSpPr/>
          <p:nvPr/>
        </p:nvCxnSpPr>
        <p:spPr>
          <a:xfrm flipH="1" rot="10800000">
            <a:off x="4852825" y="2020050"/>
            <a:ext cx="285900" cy="1438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2"/>
          <p:cNvSpPr txBox="1"/>
          <p:nvPr/>
        </p:nvSpPr>
        <p:spPr>
          <a:xfrm>
            <a:off x="3936425" y="3357775"/>
            <a:ext cx="1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a</a:t>
            </a:r>
            <a:endParaRPr sz="800"/>
          </a:p>
        </p:txBody>
      </p:sp>
      <p:sp>
        <p:nvSpPr>
          <p:cNvPr id="206" name="Google Shape;206;p22"/>
          <p:cNvSpPr txBox="1"/>
          <p:nvPr/>
        </p:nvSpPr>
        <p:spPr>
          <a:xfrm>
            <a:off x="4007950" y="2247888"/>
            <a:ext cx="1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b</a:t>
            </a:r>
            <a:endParaRPr sz="800"/>
          </a:p>
        </p:txBody>
      </p:sp>
      <p:sp>
        <p:nvSpPr>
          <p:cNvPr id="207" name="Google Shape;207;p22"/>
          <p:cNvSpPr txBox="1"/>
          <p:nvPr/>
        </p:nvSpPr>
        <p:spPr>
          <a:xfrm>
            <a:off x="3882125" y="3196200"/>
            <a:ext cx="20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202122"/>
                </a:solidFill>
              </a:rPr>
              <a:t>→</a:t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3978250" y="2101113"/>
            <a:ext cx="20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202122"/>
                </a:solidFill>
              </a:rPr>
              <a:t>→</a:t>
            </a:r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5116625" y="2702475"/>
            <a:ext cx="1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a</a:t>
            </a:r>
            <a:endParaRPr sz="800"/>
          </a:p>
        </p:txBody>
      </p:sp>
      <p:sp>
        <p:nvSpPr>
          <p:cNvPr id="210" name="Google Shape;210;p22"/>
          <p:cNvSpPr txBox="1"/>
          <p:nvPr/>
        </p:nvSpPr>
        <p:spPr>
          <a:xfrm>
            <a:off x="5062325" y="2555700"/>
            <a:ext cx="20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202122"/>
                </a:solidFill>
              </a:rPr>
              <a:t>→</a:t>
            </a:r>
            <a:endParaRPr/>
          </a:p>
        </p:txBody>
      </p:sp>
      <p:sp>
        <p:nvSpPr>
          <p:cNvPr id="211" name="Google Shape;211;p22"/>
          <p:cNvSpPr txBox="1"/>
          <p:nvPr/>
        </p:nvSpPr>
        <p:spPr>
          <a:xfrm>
            <a:off x="5424350" y="2702475"/>
            <a:ext cx="1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b</a:t>
            </a:r>
            <a:endParaRPr sz="800"/>
          </a:p>
        </p:txBody>
      </p:sp>
      <p:sp>
        <p:nvSpPr>
          <p:cNvPr id="212" name="Google Shape;212;p22"/>
          <p:cNvSpPr txBox="1"/>
          <p:nvPr/>
        </p:nvSpPr>
        <p:spPr>
          <a:xfrm>
            <a:off x="5394650" y="2555700"/>
            <a:ext cx="20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202122"/>
                </a:solidFill>
              </a:rPr>
              <a:t>→</a:t>
            </a:r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5299025" y="2674050"/>
            <a:ext cx="2268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-</a:t>
            </a:r>
            <a:endParaRPr sz="1000"/>
          </a:p>
        </p:txBody>
      </p:sp>
      <p:sp>
        <p:nvSpPr>
          <p:cNvPr id="214" name="Google Shape;214;p22"/>
          <p:cNvSpPr/>
          <p:nvPr/>
        </p:nvSpPr>
        <p:spPr>
          <a:xfrm>
            <a:off x="5093225" y="1911450"/>
            <a:ext cx="140400" cy="14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4766400" y="3441475"/>
            <a:ext cx="140400" cy="14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 txBox="1"/>
          <p:nvPr/>
        </p:nvSpPr>
        <p:spPr>
          <a:xfrm>
            <a:off x="2026800" y="3767350"/>
            <a:ext cx="50904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vector </a:t>
            </a:r>
            <a:r>
              <a:rPr b="1" i="1" lang="en-GB" sz="800"/>
              <a:t>subtraction</a:t>
            </a:r>
            <a:r>
              <a:rPr lang="en-GB" sz="800"/>
              <a:t> can be used to get a vector</a:t>
            </a:r>
            <a:r>
              <a:rPr i="1" lang="en-GB" sz="800"/>
              <a:t> </a:t>
            </a:r>
            <a:r>
              <a:rPr b="1" i="1" lang="en-GB" sz="800"/>
              <a:t>between</a:t>
            </a:r>
            <a:r>
              <a:rPr lang="en-GB" sz="800"/>
              <a:t> </a:t>
            </a:r>
            <a:r>
              <a:rPr b="1" i="1" lang="en-GB" sz="800"/>
              <a:t>two </a:t>
            </a:r>
            <a:r>
              <a:rPr lang="en-GB" sz="800"/>
              <a:t>points</a:t>
            </a:r>
            <a:endParaRPr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Dot</a:t>
            </a:r>
            <a:r>
              <a:rPr lang="en-GB" sz="1000">
                <a:solidFill>
                  <a:schemeClr val="dk1"/>
                </a:solidFill>
              </a:rPr>
              <a:t> product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3600300" y="679875"/>
            <a:ext cx="19434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⋅</a:t>
            </a:r>
            <a:r>
              <a:rPr lang="en-GB" sz="1800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b</a:t>
            </a:r>
            <a:r>
              <a:rPr lang="en-GB">
                <a:solidFill>
                  <a:schemeClr val="dk1"/>
                </a:solidFill>
              </a:rPr>
              <a:t>	 =</a:t>
            </a:r>
            <a:r>
              <a:rPr lang="en-GB"/>
              <a:t> |a| |b| cos(</a:t>
            </a:r>
            <a:r>
              <a:rPr lang="en-GB" sz="1500">
                <a:solidFill>
                  <a:srgbClr val="202124"/>
                </a:solidFill>
                <a:highlight>
                  <a:srgbClr val="FFFFFF"/>
                </a:highlight>
              </a:rPr>
              <a:t>θ</a:t>
            </a:r>
            <a:r>
              <a:rPr lang="en-GB"/>
              <a:t>)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23"/>
          <p:cNvCxnSpPr/>
          <p:nvPr/>
        </p:nvCxnSpPr>
        <p:spPr>
          <a:xfrm flipH="1" rot="10800000">
            <a:off x="3315675" y="2001700"/>
            <a:ext cx="1832100" cy="10578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3"/>
          <p:cNvCxnSpPr/>
          <p:nvPr/>
        </p:nvCxnSpPr>
        <p:spPr>
          <a:xfrm>
            <a:off x="3310750" y="3064425"/>
            <a:ext cx="29757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3"/>
          <p:cNvSpPr txBox="1"/>
          <p:nvPr/>
        </p:nvSpPr>
        <p:spPr>
          <a:xfrm>
            <a:off x="5535625" y="3154725"/>
            <a:ext cx="1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a</a:t>
            </a:r>
            <a:endParaRPr sz="800"/>
          </a:p>
        </p:txBody>
      </p:sp>
      <p:sp>
        <p:nvSpPr>
          <p:cNvPr id="226" name="Google Shape;226;p23"/>
          <p:cNvSpPr txBox="1"/>
          <p:nvPr/>
        </p:nvSpPr>
        <p:spPr>
          <a:xfrm>
            <a:off x="4007950" y="2247888"/>
            <a:ext cx="1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b</a:t>
            </a:r>
            <a:endParaRPr sz="800"/>
          </a:p>
        </p:txBody>
      </p:sp>
      <p:sp>
        <p:nvSpPr>
          <p:cNvPr id="227" name="Google Shape;227;p23"/>
          <p:cNvSpPr txBox="1"/>
          <p:nvPr/>
        </p:nvSpPr>
        <p:spPr>
          <a:xfrm>
            <a:off x="5481325" y="2993150"/>
            <a:ext cx="20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202122"/>
                </a:solidFill>
              </a:rPr>
              <a:t>→</a:t>
            </a:r>
            <a:endParaRPr/>
          </a:p>
        </p:txBody>
      </p:sp>
      <p:sp>
        <p:nvSpPr>
          <p:cNvPr id="228" name="Google Shape;228;p23"/>
          <p:cNvSpPr txBox="1"/>
          <p:nvPr/>
        </p:nvSpPr>
        <p:spPr>
          <a:xfrm>
            <a:off x="3978250" y="2101113"/>
            <a:ext cx="20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202122"/>
                </a:solidFill>
              </a:rPr>
              <a:t>→</a:t>
            </a:r>
            <a:endParaRPr/>
          </a:p>
        </p:txBody>
      </p:sp>
      <p:cxnSp>
        <p:nvCxnSpPr>
          <p:cNvPr id="229" name="Google Shape;229;p23"/>
          <p:cNvCxnSpPr/>
          <p:nvPr/>
        </p:nvCxnSpPr>
        <p:spPr>
          <a:xfrm>
            <a:off x="5148425" y="2015025"/>
            <a:ext cx="0" cy="10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3"/>
          <p:cNvCxnSpPr/>
          <p:nvPr/>
        </p:nvCxnSpPr>
        <p:spPr>
          <a:xfrm>
            <a:off x="3320600" y="3665150"/>
            <a:ext cx="293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31" name="Google Shape;231;p23"/>
          <p:cNvSpPr txBox="1"/>
          <p:nvPr/>
        </p:nvSpPr>
        <p:spPr>
          <a:xfrm>
            <a:off x="4166650" y="3601350"/>
            <a:ext cx="126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chemeClr val="dk1"/>
                </a:solidFill>
              </a:rPr>
              <a:t>|a| |b| cos(</a:t>
            </a:r>
            <a:r>
              <a:rPr i="1" lang="en-GB" sz="1100">
                <a:solidFill>
                  <a:srgbClr val="202124"/>
                </a:solidFill>
                <a:highlight>
                  <a:srgbClr val="FFFFFF"/>
                </a:highlight>
              </a:rPr>
              <a:t>θ</a:t>
            </a:r>
            <a:r>
              <a:rPr i="1" lang="en-GB" sz="1000">
                <a:solidFill>
                  <a:schemeClr val="dk1"/>
                </a:solidFill>
              </a:rPr>
              <a:t>)</a:t>
            </a:r>
            <a:endParaRPr i="1" sz="1000"/>
          </a:p>
        </p:txBody>
      </p:sp>
      <p:cxnSp>
        <p:nvCxnSpPr>
          <p:cNvPr id="232" name="Google Shape;232;p23"/>
          <p:cNvCxnSpPr/>
          <p:nvPr/>
        </p:nvCxnSpPr>
        <p:spPr>
          <a:xfrm>
            <a:off x="3320600" y="3269050"/>
            <a:ext cx="183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33" name="Google Shape;233;p23"/>
          <p:cNvSpPr txBox="1"/>
          <p:nvPr/>
        </p:nvSpPr>
        <p:spPr>
          <a:xfrm>
            <a:off x="3599775" y="3187775"/>
            <a:ext cx="1263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chemeClr val="dk1"/>
                </a:solidFill>
              </a:rPr>
              <a:t>|a| cos(</a:t>
            </a:r>
            <a:r>
              <a:rPr i="1" lang="en-GB" sz="1100">
                <a:solidFill>
                  <a:srgbClr val="202124"/>
                </a:solidFill>
                <a:highlight>
                  <a:srgbClr val="FFFFFF"/>
                </a:highlight>
              </a:rPr>
              <a:t>θ</a:t>
            </a:r>
            <a:r>
              <a:rPr i="1" lang="en-GB" sz="1000">
                <a:solidFill>
                  <a:schemeClr val="dk1"/>
                </a:solidFill>
              </a:rPr>
              <a:t>)</a:t>
            </a:r>
            <a:endParaRPr i="1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Dot</a:t>
            </a:r>
            <a:r>
              <a:rPr lang="en-GB" sz="1000">
                <a:solidFill>
                  <a:schemeClr val="dk1"/>
                </a:solidFill>
              </a:rPr>
              <a:t> product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3600300" y="679875"/>
            <a:ext cx="19434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a </a:t>
            </a:r>
            <a:r>
              <a:rPr lang="en-GB">
                <a:solidFill>
                  <a:schemeClr val="dk1"/>
                </a:solidFill>
              </a:rPr>
              <a:t>⋅</a:t>
            </a:r>
            <a:r>
              <a:rPr lang="en-GB" sz="1800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rgbClr val="0000FF"/>
                </a:solidFill>
              </a:rPr>
              <a:t>b</a:t>
            </a:r>
            <a:r>
              <a:rPr lang="en-GB">
                <a:solidFill>
                  <a:schemeClr val="dk1"/>
                </a:solidFill>
              </a:rPr>
              <a:t>	 =</a:t>
            </a:r>
            <a:r>
              <a:rPr lang="en-GB"/>
              <a:t> |a| |b| cos(</a:t>
            </a:r>
            <a:r>
              <a:rPr lang="en-GB" sz="1500">
                <a:solidFill>
                  <a:srgbClr val="202124"/>
                </a:solidFill>
                <a:highlight>
                  <a:srgbClr val="FFFFFF"/>
                </a:highlight>
              </a:rPr>
              <a:t>θ</a:t>
            </a:r>
            <a:r>
              <a:rPr lang="en-GB"/>
              <a:t>)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200" y="1874475"/>
            <a:ext cx="2353775" cy="139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24"/>
          <p:cNvCxnSpPr/>
          <p:nvPr/>
        </p:nvCxnSpPr>
        <p:spPr>
          <a:xfrm>
            <a:off x="6818600" y="1543500"/>
            <a:ext cx="1078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24"/>
          <p:cNvCxnSpPr/>
          <p:nvPr/>
        </p:nvCxnSpPr>
        <p:spPr>
          <a:xfrm>
            <a:off x="6093500" y="1779575"/>
            <a:ext cx="1803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24"/>
          <p:cNvCxnSpPr/>
          <p:nvPr/>
        </p:nvCxnSpPr>
        <p:spPr>
          <a:xfrm rot="10800000">
            <a:off x="5380100" y="2453713"/>
            <a:ext cx="1438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4"/>
          <p:cNvCxnSpPr/>
          <p:nvPr/>
        </p:nvCxnSpPr>
        <p:spPr>
          <a:xfrm>
            <a:off x="6093500" y="2689788"/>
            <a:ext cx="1803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4"/>
          <p:cNvCxnSpPr/>
          <p:nvPr/>
        </p:nvCxnSpPr>
        <p:spPr>
          <a:xfrm rot="10800000">
            <a:off x="6818600" y="3167938"/>
            <a:ext cx="0" cy="43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4"/>
          <p:cNvCxnSpPr/>
          <p:nvPr/>
        </p:nvCxnSpPr>
        <p:spPr>
          <a:xfrm>
            <a:off x="6093500" y="3704363"/>
            <a:ext cx="1803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Dot</a:t>
            </a:r>
            <a:r>
              <a:rPr lang="en-GB" sz="1000">
                <a:solidFill>
                  <a:schemeClr val="dk1"/>
                </a:solidFill>
              </a:rPr>
              <a:t> product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3600300" y="679875"/>
            <a:ext cx="19434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a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⋅</a:t>
            </a:r>
            <a:r>
              <a:rPr lang="en-GB" sz="1800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rgbClr val="0000FF"/>
                </a:solidFill>
              </a:rPr>
              <a:t>b</a:t>
            </a:r>
            <a:r>
              <a:rPr lang="en-GB">
                <a:solidFill>
                  <a:schemeClr val="dk1"/>
                </a:solidFill>
              </a:rPr>
              <a:t>	 =</a:t>
            </a:r>
            <a:r>
              <a:rPr lang="en-GB"/>
              <a:t> |a| |b| cos(</a:t>
            </a:r>
            <a:r>
              <a:rPr lang="en-GB" sz="1500">
                <a:solidFill>
                  <a:srgbClr val="202124"/>
                </a:solidFill>
                <a:highlight>
                  <a:srgbClr val="FFFFFF"/>
                </a:highlight>
              </a:rPr>
              <a:t>θ</a:t>
            </a:r>
            <a:r>
              <a:rPr lang="en-GB"/>
              <a:t>)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200" y="1874475"/>
            <a:ext cx="2353775" cy="1394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25"/>
          <p:cNvCxnSpPr/>
          <p:nvPr/>
        </p:nvCxnSpPr>
        <p:spPr>
          <a:xfrm>
            <a:off x="6818600" y="1543500"/>
            <a:ext cx="1078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5"/>
          <p:cNvCxnSpPr/>
          <p:nvPr/>
        </p:nvCxnSpPr>
        <p:spPr>
          <a:xfrm>
            <a:off x="6093500" y="1779575"/>
            <a:ext cx="1803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5"/>
          <p:cNvCxnSpPr/>
          <p:nvPr/>
        </p:nvCxnSpPr>
        <p:spPr>
          <a:xfrm rot="10800000">
            <a:off x="5380100" y="2453713"/>
            <a:ext cx="1438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5"/>
          <p:cNvCxnSpPr/>
          <p:nvPr/>
        </p:nvCxnSpPr>
        <p:spPr>
          <a:xfrm>
            <a:off x="6093500" y="2689788"/>
            <a:ext cx="1803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5"/>
          <p:cNvCxnSpPr/>
          <p:nvPr/>
        </p:nvCxnSpPr>
        <p:spPr>
          <a:xfrm rot="10800000">
            <a:off x="6818600" y="3167938"/>
            <a:ext cx="0" cy="43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5"/>
          <p:cNvCxnSpPr/>
          <p:nvPr/>
        </p:nvCxnSpPr>
        <p:spPr>
          <a:xfrm>
            <a:off x="6093500" y="3704363"/>
            <a:ext cx="18033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25"/>
          <p:cNvSpPr txBox="1"/>
          <p:nvPr/>
        </p:nvSpPr>
        <p:spPr>
          <a:xfrm>
            <a:off x="6791225" y="3760950"/>
            <a:ext cx="1438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</a:t>
            </a:r>
            <a:r>
              <a:rPr lang="en-GB" sz="1000"/>
              <a:t> </a:t>
            </a:r>
            <a:r>
              <a:rPr lang="en-GB" sz="1000">
                <a:solidFill>
                  <a:schemeClr val="dk1"/>
                </a:solidFill>
              </a:rPr>
              <a:t>⋅</a:t>
            </a:r>
            <a:r>
              <a:rPr lang="en-GB" sz="1000"/>
              <a:t> b = 0 </a:t>
            </a:r>
            <a:endParaRPr sz="1000"/>
          </a:p>
        </p:txBody>
      </p:sp>
      <p:sp>
        <p:nvSpPr>
          <p:cNvPr id="261" name="Google Shape;261;p25"/>
          <p:cNvSpPr txBox="1"/>
          <p:nvPr/>
        </p:nvSpPr>
        <p:spPr>
          <a:xfrm>
            <a:off x="6758275" y="2716725"/>
            <a:ext cx="1438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</a:t>
            </a:r>
            <a:r>
              <a:rPr lang="en-GB" sz="1000"/>
              <a:t> </a:t>
            </a:r>
            <a:r>
              <a:rPr lang="en-GB" sz="1000">
                <a:solidFill>
                  <a:schemeClr val="dk1"/>
                </a:solidFill>
              </a:rPr>
              <a:t>⋅</a:t>
            </a:r>
            <a:r>
              <a:rPr lang="en-GB" sz="1000"/>
              <a:t> b = -1 </a:t>
            </a:r>
            <a:endParaRPr sz="1000"/>
          </a:p>
        </p:txBody>
      </p:sp>
      <p:sp>
        <p:nvSpPr>
          <p:cNvPr id="262" name="Google Shape;262;p25"/>
          <p:cNvSpPr txBox="1"/>
          <p:nvPr/>
        </p:nvSpPr>
        <p:spPr>
          <a:xfrm>
            <a:off x="6758275" y="1779575"/>
            <a:ext cx="1438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</a:t>
            </a:r>
            <a:r>
              <a:rPr lang="en-GB" sz="1000"/>
              <a:t> </a:t>
            </a:r>
            <a:r>
              <a:rPr lang="en-GB" sz="1000">
                <a:solidFill>
                  <a:schemeClr val="dk1"/>
                </a:solidFill>
              </a:rPr>
              <a:t>⋅</a:t>
            </a:r>
            <a:r>
              <a:rPr lang="en-GB" sz="1000"/>
              <a:t> b = 1 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Cross</a:t>
            </a:r>
            <a:r>
              <a:rPr lang="en-GB" sz="1000">
                <a:solidFill>
                  <a:schemeClr val="dk1"/>
                </a:solidFill>
              </a:rPr>
              <a:t> product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68" name="Google Shape;268;p26"/>
          <p:cNvCxnSpPr/>
          <p:nvPr/>
        </p:nvCxnSpPr>
        <p:spPr>
          <a:xfrm flipH="1" rot="10800000">
            <a:off x="4139401" y="2085152"/>
            <a:ext cx="789900" cy="4560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6"/>
          <p:cNvCxnSpPr/>
          <p:nvPr/>
        </p:nvCxnSpPr>
        <p:spPr>
          <a:xfrm>
            <a:off x="4139400" y="2541150"/>
            <a:ext cx="865200" cy="499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6"/>
          <p:cNvCxnSpPr/>
          <p:nvPr/>
        </p:nvCxnSpPr>
        <p:spPr>
          <a:xfrm rot="10800000">
            <a:off x="4139399" y="1798046"/>
            <a:ext cx="0" cy="743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6"/>
          <p:cNvSpPr txBox="1"/>
          <p:nvPr/>
        </p:nvSpPr>
        <p:spPr>
          <a:xfrm>
            <a:off x="2026800" y="3614950"/>
            <a:ext cx="50904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The </a:t>
            </a:r>
            <a:r>
              <a:rPr b="1" i="1" lang="en-GB" sz="800"/>
              <a:t>cross product</a:t>
            </a:r>
            <a:r>
              <a:rPr lang="en-GB" sz="800"/>
              <a:t> takes two vectors and produces a third vector that is </a:t>
            </a:r>
            <a:r>
              <a:rPr b="1" i="1" lang="en-GB" sz="800"/>
              <a:t>orthogonal</a:t>
            </a:r>
            <a:r>
              <a:rPr lang="en-GB" sz="800"/>
              <a:t> to both.</a:t>
            </a:r>
            <a:endParaRPr sz="800"/>
          </a:p>
        </p:txBody>
      </p:sp>
      <p:sp>
        <p:nvSpPr>
          <p:cNvPr id="272" name="Google Shape;272;p26"/>
          <p:cNvSpPr txBox="1"/>
          <p:nvPr/>
        </p:nvSpPr>
        <p:spPr>
          <a:xfrm>
            <a:off x="3600300" y="679875"/>
            <a:ext cx="19434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×</a:t>
            </a:r>
            <a:r>
              <a:rPr lang="en-GB" sz="1800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b</a:t>
            </a:r>
            <a:r>
              <a:rPr lang="en-GB"/>
              <a:t>	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Cross</a:t>
            </a:r>
            <a:r>
              <a:rPr lang="en-GB" sz="1000">
                <a:solidFill>
                  <a:schemeClr val="dk1"/>
                </a:solidFill>
              </a:rPr>
              <a:t> product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78" name="Google Shape;278;p27"/>
          <p:cNvCxnSpPr/>
          <p:nvPr/>
        </p:nvCxnSpPr>
        <p:spPr>
          <a:xfrm flipH="1" rot="10800000">
            <a:off x="4139401" y="2085152"/>
            <a:ext cx="789900" cy="4560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7"/>
          <p:cNvCxnSpPr/>
          <p:nvPr/>
        </p:nvCxnSpPr>
        <p:spPr>
          <a:xfrm>
            <a:off x="4139400" y="2541150"/>
            <a:ext cx="865200" cy="499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7"/>
          <p:cNvCxnSpPr/>
          <p:nvPr/>
        </p:nvCxnSpPr>
        <p:spPr>
          <a:xfrm rot="10800000">
            <a:off x="4139399" y="1798046"/>
            <a:ext cx="0" cy="743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27"/>
          <p:cNvSpPr txBox="1"/>
          <p:nvPr/>
        </p:nvSpPr>
        <p:spPr>
          <a:xfrm>
            <a:off x="3600300" y="679875"/>
            <a:ext cx="19434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×</a:t>
            </a:r>
            <a:r>
              <a:rPr lang="en-GB" sz="1800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b</a:t>
            </a:r>
            <a:r>
              <a:rPr lang="en-GB"/>
              <a:t>	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7"/>
          <p:cNvSpPr txBox="1"/>
          <p:nvPr/>
        </p:nvSpPr>
        <p:spPr>
          <a:xfrm>
            <a:off x="2465600" y="3386350"/>
            <a:ext cx="4651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1) </a:t>
            </a:r>
            <a:r>
              <a:rPr lang="en-GB" sz="800"/>
              <a:t>The </a:t>
            </a:r>
            <a:r>
              <a:rPr b="1" i="1" lang="en-GB" sz="800"/>
              <a:t>smaller the angle</a:t>
            </a:r>
            <a:r>
              <a:rPr lang="en-GB" sz="800"/>
              <a:t> (smaller sine); the </a:t>
            </a:r>
            <a:r>
              <a:rPr b="1" i="1" lang="en-GB" sz="800"/>
              <a:t>shorter</a:t>
            </a:r>
            <a:r>
              <a:rPr lang="en-GB" sz="800"/>
              <a:t> the cross product vector will be.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2) </a:t>
            </a:r>
            <a:r>
              <a:rPr lang="en-GB" sz="800"/>
              <a:t>The </a:t>
            </a:r>
            <a:r>
              <a:rPr b="1" i="1" lang="en-GB" sz="800"/>
              <a:t>order</a:t>
            </a:r>
            <a:r>
              <a:rPr lang="en-GB" sz="800"/>
              <a:t> of operands is important in vectors cross product. </a:t>
            </a:r>
            <a:r>
              <a:rPr lang="en-GB" sz="800"/>
              <a:t>For example: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a = &lt;1, 0, 0&gt; </a:t>
            </a:r>
            <a:endParaRPr sz="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b = &lt;0, 1, 0&gt; </a:t>
            </a:r>
            <a:endParaRPr sz="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a × b = &lt;0, 0, 1&gt; </a:t>
            </a:r>
            <a:endParaRPr sz="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b × a = &lt;0, 0, -1&gt;</a:t>
            </a:r>
            <a:endParaRPr sz="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Cross</a:t>
            </a:r>
            <a:r>
              <a:rPr lang="en-GB" sz="1000">
                <a:solidFill>
                  <a:schemeClr val="dk1"/>
                </a:solidFill>
              </a:rPr>
              <a:t> product</a:t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288" name="Google Shape;2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763" y="1334975"/>
            <a:ext cx="2182477" cy="247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1007269" y="844153"/>
            <a:ext cx="7344966" cy="575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 Digital Fabrication</a:t>
            </a:r>
            <a:endParaRPr b="1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007269" y="2733768"/>
            <a:ext cx="7344966" cy="1125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What is the purpose of digital tools in design?</a:t>
            </a:r>
            <a:endParaRPr b="0" i="0" sz="14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1007268" y="2139702"/>
            <a:ext cx="7344967" cy="378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Basics of Geometry Transformations</a:t>
            </a:r>
            <a:r>
              <a:rPr b="1" lang="en-GB"/>
              <a:t> </a:t>
            </a:r>
            <a:endParaRPr b="1" i="0" sz="1400" u="none" cap="none" strike="noStrike">
              <a:solidFill>
                <a:schemeClr val="dk1"/>
              </a:solidFill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869" y="3671945"/>
            <a:ext cx="908302" cy="1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7798" y="3617066"/>
            <a:ext cx="908962" cy="50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1368" y="3676150"/>
            <a:ext cx="1411232" cy="359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2859" y="3659460"/>
            <a:ext cx="715923" cy="4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81957" y="3718497"/>
            <a:ext cx="589788" cy="26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idx="4294967295" type="body"/>
          </p:nvPr>
        </p:nvSpPr>
        <p:spPr>
          <a:xfrm>
            <a:off x="899543" y="2382752"/>
            <a:ext cx="7344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/>
              <a:t>What is a Geometric Transformation?</a:t>
            </a:r>
            <a:endParaRPr b="1" i="0" sz="2100" u="none" cap="none" strike="noStrike">
              <a:solidFill>
                <a:schemeClr val="dk1"/>
              </a:solidFill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2229175" y="2680350"/>
            <a:ext cx="46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/>
        </p:nvSpPr>
        <p:spPr>
          <a:xfrm>
            <a:off x="2229175" y="2680350"/>
            <a:ext cx="467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0"/>
          <p:cNvSpPr txBox="1"/>
          <p:nvPr/>
        </p:nvSpPr>
        <p:spPr>
          <a:xfrm>
            <a:off x="2236650" y="2017650"/>
            <a:ext cx="4670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Transformations </a:t>
            </a:r>
            <a:r>
              <a:rPr lang="en-GB" sz="1100"/>
              <a:t>refer to </a:t>
            </a:r>
            <a:r>
              <a:rPr b="1" lang="en-GB" sz="1100"/>
              <a:t>operations </a:t>
            </a:r>
            <a:r>
              <a:rPr lang="en-GB" sz="1100"/>
              <a:t>such as </a:t>
            </a:r>
            <a:r>
              <a:rPr b="1" lang="en-GB" sz="1100"/>
              <a:t>moving (also called translating), rotating, and scaling objects</a:t>
            </a:r>
            <a:r>
              <a:rPr lang="en-GB" sz="1100"/>
              <a:t>. They are stored in 3D programming using </a:t>
            </a:r>
            <a:r>
              <a:rPr b="1" lang="en-GB" sz="1100"/>
              <a:t>matrices</a:t>
            </a:r>
            <a:r>
              <a:rPr lang="en-GB" sz="1100"/>
              <a:t>, which are nothing but rectangular arrays of numbers. Multiple transformations can be performed very quickly using matrices. It turns out that a [4x4] matrix can represent all transformations. Having a unified matrix dimension for all transformations saves calculation time.  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713" y="1532775"/>
            <a:ext cx="3332564" cy="2077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863" y="1899710"/>
            <a:ext cx="2213878" cy="112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853" y="1884750"/>
            <a:ext cx="3346686" cy="11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4938" y="1898849"/>
            <a:ext cx="4174124" cy="11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/>
          <p:nvPr/>
        </p:nvSpPr>
        <p:spPr>
          <a:xfrm rot="10800000">
            <a:off x="5970950" y="2128425"/>
            <a:ext cx="88500" cy="867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4"/>
          <p:cNvSpPr txBox="1"/>
          <p:nvPr/>
        </p:nvSpPr>
        <p:spPr>
          <a:xfrm>
            <a:off x="3443450" y="2064375"/>
            <a:ext cx="24438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	0	0	translate_x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	1	0 	translate_y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	0	1	translate_z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	0	0	       1                                                                              </a:t>
            </a:r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3278750" y="2138250"/>
            <a:ext cx="88500" cy="867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4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Translation </a:t>
            </a:r>
            <a:r>
              <a:rPr lang="en-GB" sz="1000">
                <a:solidFill>
                  <a:schemeClr val="dk1"/>
                </a:solidFill>
              </a:rPr>
              <a:t>transformation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/>
          <p:nvPr/>
        </p:nvSpPr>
        <p:spPr>
          <a:xfrm rot="10800000">
            <a:off x="5970950" y="2128425"/>
            <a:ext cx="88500" cy="867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"/>
          <p:cNvSpPr txBox="1"/>
          <p:nvPr/>
        </p:nvSpPr>
        <p:spPr>
          <a:xfrm>
            <a:off x="3443450" y="2064375"/>
            <a:ext cx="34785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cale_x</a:t>
            </a:r>
            <a:r>
              <a:rPr lang="en-GB"/>
              <a:t>	</a:t>
            </a:r>
            <a:r>
              <a:rPr lang="en-GB"/>
              <a:t>0	    0	        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0	  scale_y	    0 	         0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0		0      scale_z 	0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0		0	    0		1                                                                              </a:t>
            </a:r>
            <a:endParaRPr/>
          </a:p>
        </p:txBody>
      </p:sp>
      <p:sp>
        <p:nvSpPr>
          <p:cNvPr id="335" name="Google Shape;335;p35"/>
          <p:cNvSpPr/>
          <p:nvPr/>
        </p:nvSpPr>
        <p:spPr>
          <a:xfrm>
            <a:off x="3278750" y="2138250"/>
            <a:ext cx="88500" cy="867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5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Scaling </a:t>
            </a:r>
            <a:r>
              <a:rPr lang="en-GB" sz="1000">
                <a:solidFill>
                  <a:schemeClr val="dk1"/>
                </a:solidFill>
              </a:rPr>
              <a:t>transformation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/>
          <p:nvPr/>
        </p:nvSpPr>
        <p:spPr>
          <a:xfrm rot="10800000">
            <a:off x="2770550" y="2128425"/>
            <a:ext cx="88500" cy="867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6"/>
          <p:cNvSpPr txBox="1"/>
          <p:nvPr/>
        </p:nvSpPr>
        <p:spPr>
          <a:xfrm>
            <a:off x="319250" y="2064375"/>
            <a:ext cx="24438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	   0	    	0	   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	cos(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θ)</a:t>
            </a:r>
            <a:r>
              <a:rPr lang="en-GB"/>
              <a:t>    </a:t>
            </a:r>
            <a:r>
              <a:rPr lang="en-GB"/>
              <a:t>-sin(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θ</a:t>
            </a:r>
            <a:r>
              <a:rPr lang="en-GB"/>
              <a:t>) 	    0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	</a:t>
            </a:r>
            <a:r>
              <a:rPr lang="en-GB">
                <a:solidFill>
                  <a:schemeClr val="dk1"/>
                </a:solidFill>
              </a:rPr>
              <a:t>sin(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θ)</a:t>
            </a:r>
            <a:r>
              <a:rPr lang="en-GB"/>
              <a:t>	     </a:t>
            </a:r>
            <a:r>
              <a:rPr lang="en-GB">
                <a:solidFill>
                  <a:schemeClr val="dk1"/>
                </a:solidFill>
              </a:rPr>
              <a:t>cos(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θ)</a:t>
            </a:r>
            <a:r>
              <a:rPr lang="en-GB"/>
              <a:t>	    0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	   0	   	0           1                                                                              </a:t>
            </a:r>
            <a:endParaRPr/>
          </a:p>
        </p:txBody>
      </p:sp>
      <p:sp>
        <p:nvSpPr>
          <p:cNvPr id="343" name="Google Shape;343;p36"/>
          <p:cNvSpPr/>
          <p:nvPr/>
        </p:nvSpPr>
        <p:spPr>
          <a:xfrm>
            <a:off x="78350" y="2138250"/>
            <a:ext cx="88500" cy="867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6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Rotation </a:t>
            </a:r>
            <a:r>
              <a:rPr lang="en-GB" sz="1000">
                <a:solidFill>
                  <a:schemeClr val="dk1"/>
                </a:solidFill>
              </a:rPr>
              <a:t>transformation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45" name="Google Shape;345;p36"/>
          <p:cNvSpPr/>
          <p:nvPr/>
        </p:nvSpPr>
        <p:spPr>
          <a:xfrm rot="10800000">
            <a:off x="5869125" y="2128425"/>
            <a:ext cx="88500" cy="867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6"/>
          <p:cNvSpPr/>
          <p:nvPr/>
        </p:nvSpPr>
        <p:spPr>
          <a:xfrm>
            <a:off x="3176925" y="2138250"/>
            <a:ext cx="88500" cy="867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6"/>
          <p:cNvSpPr/>
          <p:nvPr/>
        </p:nvSpPr>
        <p:spPr>
          <a:xfrm rot="10800000">
            <a:off x="8960200" y="2128425"/>
            <a:ext cx="88500" cy="867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6"/>
          <p:cNvSpPr/>
          <p:nvPr/>
        </p:nvSpPr>
        <p:spPr>
          <a:xfrm>
            <a:off x="6268000" y="2138250"/>
            <a:ext cx="88500" cy="8670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6"/>
          <p:cNvSpPr txBox="1"/>
          <p:nvPr/>
        </p:nvSpPr>
        <p:spPr>
          <a:xfrm>
            <a:off x="3345375" y="2064375"/>
            <a:ext cx="24438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cos(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θ)</a:t>
            </a:r>
            <a:r>
              <a:rPr lang="en-GB"/>
              <a:t>   0	      </a:t>
            </a:r>
            <a:r>
              <a:rPr lang="en-GB">
                <a:solidFill>
                  <a:schemeClr val="dk1"/>
                </a:solidFill>
              </a:rPr>
              <a:t>sin(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θ)</a:t>
            </a:r>
            <a:r>
              <a:rPr lang="en-GB"/>
              <a:t>	   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0	    1       	0	    0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-sin(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θ)</a:t>
            </a:r>
            <a:r>
              <a:rPr lang="en-GB"/>
              <a:t>   0     </a:t>
            </a:r>
            <a:r>
              <a:rPr lang="en-GB">
                <a:solidFill>
                  <a:schemeClr val="dk1"/>
                </a:solidFill>
              </a:rPr>
              <a:t>cos(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θ)</a:t>
            </a:r>
            <a:r>
              <a:rPr lang="en-GB"/>
              <a:t>	    0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0	    0	   	0           1                                                                              </a:t>
            </a:r>
            <a:endParaRPr/>
          </a:p>
        </p:txBody>
      </p:sp>
      <p:sp>
        <p:nvSpPr>
          <p:cNvPr id="350" name="Google Shape;350;p36"/>
          <p:cNvSpPr txBox="1"/>
          <p:nvPr/>
        </p:nvSpPr>
        <p:spPr>
          <a:xfrm>
            <a:off x="6436450" y="2074200"/>
            <a:ext cx="24438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cos(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θ)</a:t>
            </a:r>
            <a:r>
              <a:rPr lang="en-GB"/>
              <a:t>  -</a:t>
            </a:r>
            <a:r>
              <a:rPr lang="en-GB">
                <a:solidFill>
                  <a:schemeClr val="dk1"/>
                </a:solidFill>
              </a:rPr>
              <a:t>sin(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θ)</a:t>
            </a:r>
            <a:r>
              <a:rPr lang="en-GB"/>
              <a:t>	0 	    0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-sin(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θ)</a:t>
            </a:r>
            <a:r>
              <a:rPr lang="en-GB"/>
              <a:t>  </a:t>
            </a:r>
            <a:r>
              <a:rPr lang="en-GB">
                <a:solidFill>
                  <a:schemeClr val="dk1"/>
                </a:solidFill>
              </a:rPr>
              <a:t>cos(</a:t>
            </a:r>
            <a:r>
              <a:rPr lang="en-GB">
                <a:solidFill>
                  <a:srgbClr val="202124"/>
                </a:solidFill>
                <a:highlight>
                  <a:srgbClr val="FFFFFF"/>
                </a:highlight>
              </a:rPr>
              <a:t>θ)</a:t>
            </a:r>
            <a:r>
              <a:rPr lang="en-GB"/>
              <a:t>	0	    0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0	    0	   	1           0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0       0    	0 	    1                                                                          </a:t>
            </a:r>
            <a:endParaRPr/>
          </a:p>
        </p:txBody>
      </p:sp>
      <p:sp>
        <p:nvSpPr>
          <p:cNvPr id="351" name="Google Shape;351;p36"/>
          <p:cNvSpPr txBox="1"/>
          <p:nvPr/>
        </p:nvSpPr>
        <p:spPr>
          <a:xfrm>
            <a:off x="1118025" y="328087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R</a:t>
            </a:r>
            <a:r>
              <a:rPr b="1" baseline="-25000" lang="en-GB" sz="1000">
                <a:solidFill>
                  <a:schemeClr val="dk1"/>
                </a:solidFill>
              </a:rPr>
              <a:t>x</a:t>
            </a:r>
            <a:r>
              <a:rPr b="1" baseline="-25000" lang="en-GB" sz="1000">
                <a:solidFill>
                  <a:schemeClr val="dk1"/>
                </a:solidFill>
              </a:rPr>
              <a:t>axis</a:t>
            </a:r>
            <a:r>
              <a:rPr b="1" lang="en-GB" sz="10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52" name="Google Shape;352;p36"/>
          <p:cNvSpPr txBox="1"/>
          <p:nvPr/>
        </p:nvSpPr>
        <p:spPr>
          <a:xfrm>
            <a:off x="4280675" y="32362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R</a:t>
            </a:r>
            <a:r>
              <a:rPr b="1" baseline="-25000" lang="en-GB" sz="1000">
                <a:solidFill>
                  <a:schemeClr val="dk1"/>
                </a:solidFill>
              </a:rPr>
              <a:t>y</a:t>
            </a:r>
            <a:r>
              <a:rPr b="1" baseline="-25000" lang="en-GB" sz="1000">
                <a:solidFill>
                  <a:schemeClr val="dk1"/>
                </a:solidFill>
              </a:rPr>
              <a:t>axis</a:t>
            </a:r>
            <a:r>
              <a:rPr b="1" lang="en-GB" sz="10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53" name="Google Shape;353;p36"/>
          <p:cNvSpPr txBox="1"/>
          <p:nvPr/>
        </p:nvSpPr>
        <p:spPr>
          <a:xfrm>
            <a:off x="7477775" y="323620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R</a:t>
            </a:r>
            <a:r>
              <a:rPr b="1" baseline="-25000" lang="en-GB" sz="1000">
                <a:solidFill>
                  <a:schemeClr val="dk1"/>
                </a:solidFill>
              </a:rPr>
              <a:t>z</a:t>
            </a:r>
            <a:r>
              <a:rPr b="1" baseline="-25000" lang="en-GB" sz="1000">
                <a:solidFill>
                  <a:schemeClr val="dk1"/>
                </a:solidFill>
              </a:rPr>
              <a:t>axis</a:t>
            </a:r>
            <a:r>
              <a:rPr b="1" lang="en-GB" sz="10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>
            <p:ph idx="4294967295" type="body"/>
          </p:nvPr>
        </p:nvSpPr>
        <p:spPr>
          <a:xfrm>
            <a:off x="899543" y="2382752"/>
            <a:ext cx="7344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202124"/>
                </a:solidFill>
              </a:rPr>
              <a:t>projection, shear, mirror, …</a:t>
            </a:r>
            <a:endParaRPr i="0" sz="1500" u="none" cap="none" strike="noStrike">
              <a:solidFill>
                <a:srgbClr val="202124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idx="4294967295" type="body"/>
          </p:nvPr>
        </p:nvSpPr>
        <p:spPr>
          <a:xfrm>
            <a:off x="899543" y="2382752"/>
            <a:ext cx="7344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202124"/>
                </a:solidFill>
              </a:rPr>
              <a:t>T = T</a:t>
            </a:r>
            <a:r>
              <a:rPr baseline="-25000" lang="en-GB" sz="1500">
                <a:solidFill>
                  <a:srgbClr val="202124"/>
                </a:solidFill>
              </a:rPr>
              <a:t>3</a:t>
            </a:r>
            <a:r>
              <a:rPr lang="en-GB" sz="1500">
                <a:solidFill>
                  <a:srgbClr val="202124"/>
                </a:solidFill>
              </a:rPr>
              <a:t> × T</a:t>
            </a:r>
            <a:r>
              <a:rPr baseline="-25000" lang="en-GB" sz="1500">
                <a:solidFill>
                  <a:srgbClr val="202124"/>
                </a:solidFill>
              </a:rPr>
              <a:t>2</a:t>
            </a:r>
            <a:r>
              <a:rPr lang="en-GB" sz="1500">
                <a:solidFill>
                  <a:srgbClr val="202124"/>
                </a:solidFill>
              </a:rPr>
              <a:t> × T</a:t>
            </a:r>
            <a:r>
              <a:rPr baseline="-25000" lang="en-GB" sz="1500">
                <a:solidFill>
                  <a:srgbClr val="202124"/>
                </a:solidFill>
              </a:rPr>
              <a:t>1</a:t>
            </a:r>
            <a:endParaRPr baseline="-25000" i="0" sz="1500" u="none" cap="none" strike="noStrike">
              <a:solidFill>
                <a:srgbClr val="202124"/>
              </a:solidFill>
            </a:endParaRPr>
          </a:p>
        </p:txBody>
      </p:sp>
      <p:cxnSp>
        <p:nvCxnSpPr>
          <p:cNvPr id="366" name="Google Shape;366;p38"/>
          <p:cNvCxnSpPr/>
          <p:nvPr/>
        </p:nvCxnSpPr>
        <p:spPr>
          <a:xfrm rot="10800000">
            <a:off x="3529800" y="2984875"/>
            <a:ext cx="208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8"/>
          <p:cNvSpPr txBox="1"/>
          <p:nvPr/>
        </p:nvSpPr>
        <p:spPr>
          <a:xfrm>
            <a:off x="3529800" y="2984875"/>
            <a:ext cx="20844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Order of transformations</a:t>
            </a:r>
            <a:endParaRPr b="1" sz="1000"/>
          </a:p>
        </p:txBody>
      </p:sp>
      <p:sp>
        <p:nvSpPr>
          <p:cNvPr id="368" name="Google Shape;368;p38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Combining </a:t>
            </a:r>
            <a:r>
              <a:rPr lang="en-GB" sz="1000">
                <a:solidFill>
                  <a:schemeClr val="dk1"/>
                </a:solidFill>
              </a:rPr>
              <a:t>multiple </a:t>
            </a:r>
            <a:r>
              <a:rPr lang="en-GB" sz="1000">
                <a:solidFill>
                  <a:schemeClr val="dk1"/>
                </a:solidFill>
              </a:rPr>
              <a:t>transformations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4294967295" type="body"/>
          </p:nvPr>
        </p:nvSpPr>
        <p:spPr>
          <a:xfrm>
            <a:off x="899543" y="2382752"/>
            <a:ext cx="7344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/>
              <a:t>What is a Transformation?</a:t>
            </a:r>
            <a:endParaRPr b="1" i="0" sz="21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 txBox="1"/>
          <p:nvPr/>
        </p:nvSpPr>
        <p:spPr>
          <a:xfrm>
            <a:off x="3072000" y="2236950"/>
            <a:ext cx="3000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At the core stands the question of how to use digital architectural design methods in a creative, purposeful</a:t>
            </a: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 and</a:t>
            </a: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 manner.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23" y="1382925"/>
            <a:ext cx="3170236" cy="2377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889" y="1382915"/>
            <a:ext cx="3575484" cy="237767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4477900" y="3760600"/>
            <a:ext cx="35376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The programmed Wall, ETH Zürich, 2006</a:t>
            </a:r>
            <a:endParaRPr sz="1000"/>
          </a:p>
        </p:txBody>
      </p:sp>
      <p:sp>
        <p:nvSpPr>
          <p:cNvPr id="93" name="Google Shape;93;p13"/>
          <p:cNvSpPr txBox="1"/>
          <p:nvPr/>
        </p:nvSpPr>
        <p:spPr>
          <a:xfrm>
            <a:off x="1090625" y="3760600"/>
            <a:ext cx="35376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The perforated Wall, ETH Zürich, 2006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3072000" y="19945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Algorithmic Thinking, Automation, Generative Design, Complex Geometry, Parametric Design, Data-Driven Design, Customization and Personalization, Iterative Design Process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31096"/>
          <a:stretch/>
        </p:blipFill>
        <p:spPr>
          <a:xfrm>
            <a:off x="2097075" y="1748479"/>
            <a:ext cx="4998100" cy="30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4131300" y="602100"/>
            <a:ext cx="8814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 =</a:t>
            </a:r>
            <a:r>
              <a:rPr lang="en-GB"/>
              <a:t> 	3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4541200" y="720325"/>
            <a:ext cx="384300" cy="660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3D Point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42879"/>
          <a:stretch/>
        </p:blipFill>
        <p:spPr>
          <a:xfrm>
            <a:off x="2044150" y="1862645"/>
            <a:ext cx="5055699" cy="272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3D Vector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4131300" y="602100"/>
            <a:ext cx="8814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V</a:t>
            </a:r>
            <a:r>
              <a:rPr lang="en-GB">
                <a:solidFill>
                  <a:schemeClr val="dk1"/>
                </a:solidFill>
              </a:rPr>
              <a:t> =</a:t>
            </a:r>
            <a:r>
              <a:rPr lang="en-GB"/>
              <a:t> 	3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4541200" y="720325"/>
            <a:ext cx="384300" cy="660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4912950" y="2068925"/>
            <a:ext cx="8814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V =</a:t>
            </a:r>
            <a:r>
              <a:rPr lang="en-GB"/>
              <a:t> 	3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5322850" y="2187150"/>
            <a:ext cx="384300" cy="660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3296575" y="2068925"/>
            <a:ext cx="8814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 =</a:t>
            </a:r>
            <a:r>
              <a:rPr lang="en-GB"/>
              <a:t> 	3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3706475" y="2187150"/>
            <a:ext cx="384300" cy="6603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idx="4294967295" type="body"/>
          </p:nvPr>
        </p:nvSpPr>
        <p:spPr>
          <a:xfrm>
            <a:off x="971918" y="1383977"/>
            <a:ext cx="7344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/>
              <a:t>What is the difference?</a:t>
            </a:r>
            <a:endParaRPr b="1" i="0" sz="21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18"/>
          <p:cNvCxnSpPr/>
          <p:nvPr/>
        </p:nvCxnSpPr>
        <p:spPr>
          <a:xfrm flipH="1" rot="10800000">
            <a:off x="4595224" y="2145721"/>
            <a:ext cx="1345800" cy="360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8"/>
          <p:cNvSpPr txBox="1"/>
          <p:nvPr/>
        </p:nvSpPr>
        <p:spPr>
          <a:xfrm>
            <a:off x="0" y="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Unit </a:t>
            </a:r>
            <a:r>
              <a:rPr lang="en-GB" sz="1000">
                <a:solidFill>
                  <a:schemeClr val="dk1"/>
                </a:solidFill>
              </a:rPr>
              <a:t>Vector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30" name="Google Shape;130;p18"/>
          <p:cNvCxnSpPr/>
          <p:nvPr/>
        </p:nvCxnSpPr>
        <p:spPr>
          <a:xfrm rot="-899581">
            <a:off x="3834390" y="2589552"/>
            <a:ext cx="862771" cy="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8"/>
          <p:cNvSpPr txBox="1"/>
          <p:nvPr/>
        </p:nvSpPr>
        <p:spPr>
          <a:xfrm>
            <a:off x="5091800" y="1920925"/>
            <a:ext cx="1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a</a:t>
            </a:r>
            <a:endParaRPr sz="800"/>
          </a:p>
        </p:txBody>
      </p:sp>
      <p:sp>
        <p:nvSpPr>
          <p:cNvPr id="132" name="Google Shape;132;p18"/>
          <p:cNvSpPr txBox="1"/>
          <p:nvPr/>
        </p:nvSpPr>
        <p:spPr>
          <a:xfrm>
            <a:off x="5037500" y="1759350"/>
            <a:ext cx="20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202122"/>
                </a:solidFill>
              </a:rPr>
              <a:t>→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3849075" y="1614400"/>
            <a:ext cx="0" cy="10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4" name="Google Shape;134;p18"/>
          <p:cNvSpPr txBox="1"/>
          <p:nvPr/>
        </p:nvSpPr>
        <p:spPr>
          <a:xfrm>
            <a:off x="4036800" y="2200125"/>
            <a:ext cx="46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unit a</a:t>
            </a:r>
            <a:endParaRPr sz="800"/>
          </a:p>
        </p:txBody>
      </p:sp>
      <p:sp>
        <p:nvSpPr>
          <p:cNvPr id="135" name="Google Shape;135;p18"/>
          <p:cNvSpPr txBox="1"/>
          <p:nvPr/>
        </p:nvSpPr>
        <p:spPr>
          <a:xfrm>
            <a:off x="4064525" y="2038550"/>
            <a:ext cx="202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202122"/>
                </a:solidFill>
              </a:rPr>
              <a:t>→</a:t>
            </a:r>
            <a:endParaRPr/>
          </a:p>
        </p:txBody>
      </p:sp>
      <p:cxnSp>
        <p:nvCxnSpPr>
          <p:cNvPr id="136" name="Google Shape;136;p18"/>
          <p:cNvCxnSpPr/>
          <p:nvPr/>
        </p:nvCxnSpPr>
        <p:spPr>
          <a:xfrm flipH="1">
            <a:off x="3407425" y="2678500"/>
            <a:ext cx="456000" cy="45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/>
          <p:nvPr/>
        </p:nvCxnSpPr>
        <p:spPr>
          <a:xfrm rot="10800000">
            <a:off x="3885625" y="2701150"/>
            <a:ext cx="133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8" name="Google Shape;138;p18"/>
          <p:cNvSpPr txBox="1"/>
          <p:nvPr/>
        </p:nvSpPr>
        <p:spPr>
          <a:xfrm>
            <a:off x="2026800" y="3767350"/>
            <a:ext cx="50904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A </a:t>
            </a:r>
            <a:r>
              <a:rPr b="1" i="1" lang="en-GB" sz="800"/>
              <a:t>unit vector</a:t>
            </a:r>
            <a:r>
              <a:rPr lang="en-GB" sz="800"/>
              <a:t> is a vector whose length is equal to </a:t>
            </a:r>
            <a:r>
              <a:rPr b="1" i="1" lang="en-GB" sz="800"/>
              <a:t>one unit</a:t>
            </a:r>
            <a:r>
              <a:rPr lang="en-GB" sz="800"/>
              <a:t>.</a:t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ETH ITA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