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13">
          <p15:clr>
            <a:srgbClr val="747775"/>
          </p15:clr>
        </p15:guide>
        <p15:guide id="2" pos="1519">
          <p15:clr>
            <a:srgbClr val="747775"/>
          </p15:clr>
        </p15:guide>
        <p15:guide id="3" pos="4241">
          <p15:clr>
            <a:srgbClr val="747775"/>
          </p15:clr>
        </p15:guide>
        <p15:guide id="4" orient="horz" pos="252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13" orient="horz"/>
        <p:guide pos="1519"/>
        <p:guide pos="4241"/>
        <p:guide pos="25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regular.fntdata"/><Relationship Id="rId25" Type="http://schemas.openxmlformats.org/officeDocument/2006/relationships/slide" Target="slides/slide20.xml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884615" y="8685219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fe7d7b24_0_15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5ffe7d7b24_0_15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ffe7d7b24_0_2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5ffe7d7b24_0_20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fe7d7b24_0_45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5ffe7d7b24_0_45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fe7d7b24_0_67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5ffe7d7b24_0_67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fe7d7b24_0_8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5ffe7d7b24_0_80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ffe7d7b24_0_96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5ffe7d7b24_0_96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5ffe7d7b24_0_96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ffe7d7b24_0_105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5ffe7d7b24_0_105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ffe7d7b24_0_135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5ffe7d7b24_0_135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ffe7d7b24_0_101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5ffe7d7b24_0_101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ffe7d7b24_0_197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5ffe7d7b24_0_197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5ffe7d7b24_0_197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:notes"/>
          <p:cNvSpPr txBox="1"/>
          <p:nvPr>
            <p:ph idx="12" type="sldNum"/>
          </p:nvPr>
        </p:nvSpPr>
        <p:spPr>
          <a:xfrm>
            <a:off x="3884615" y="8685219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72f58a701_0_0:notes"/>
          <p:cNvSpPr/>
          <p:nvPr>
            <p:ph idx="2" type="sldImg"/>
          </p:nvPr>
        </p:nvSpPr>
        <p:spPr>
          <a:xfrm>
            <a:off x="2021444" y="1143001"/>
            <a:ext cx="2815200" cy="308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c72f58a701_0_0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c72f58a701_0_0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84615" y="8685219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4" y="4400554"/>
            <a:ext cx="5486399" cy="3600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687388" y="1143000"/>
            <a:ext cx="5483225" cy="3084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ffe7d7b24_0_3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5ffe7d7b24_0_3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600" lIns="95225" spcFirstLastPara="1" rIns="95225" wrap="square" tIns="47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25ffe7d7b24_0_3:notes"/>
          <p:cNvSpPr txBox="1"/>
          <p:nvPr>
            <p:ph idx="12" type="sldNum"/>
          </p:nvPr>
        </p:nvSpPr>
        <p:spPr>
          <a:xfrm>
            <a:off x="3884615" y="8685219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7600" lIns="95225" spcFirstLastPara="1" rIns="95225" wrap="square" tIns="476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ffe7d7b24_0_39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5ffe7d7b24_0_39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c7a9e376_1_49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5ec7a9e376_1_49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fe7d7b24_0_61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25ffe7d7b24_0_61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ec7a9e376_1_64:notes"/>
          <p:cNvSpPr txBox="1"/>
          <p:nvPr>
            <p:ph idx="1" type="body"/>
          </p:nvPr>
        </p:nvSpPr>
        <p:spPr>
          <a:xfrm>
            <a:off x="685804" y="4400554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5ec7a9e376_1_64:notes"/>
          <p:cNvSpPr/>
          <p:nvPr>
            <p:ph idx="2" type="sldImg"/>
          </p:nvPr>
        </p:nvSpPr>
        <p:spPr>
          <a:xfrm>
            <a:off x="687388" y="1143000"/>
            <a:ext cx="5483100" cy="308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39652" y="1383618"/>
            <a:ext cx="2538283" cy="1473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0749" y="3942920"/>
            <a:ext cx="2322244" cy="37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6036" y="1383618"/>
            <a:ext cx="2808312" cy="1287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cture slide" showMasterSp="0">
  <p:cSld name="Lecture slid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007269" y="844153"/>
            <a:ext cx="7344966" cy="57557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007269" y="2733768"/>
            <a:ext cx="7344966" cy="112526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1007268" y="2139702"/>
            <a:ext cx="7344967" cy="3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>
            <p:ph idx="2" type="pic"/>
          </p:nvPr>
        </p:nvSpPr>
        <p:spPr>
          <a:xfrm>
            <a:off x="0" y="-1"/>
            <a:ext cx="9144000" cy="4731544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0" y="4516041"/>
            <a:ext cx="9144000" cy="215503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007269" y="205978"/>
            <a:ext cx="7344966" cy="9620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007269" y="1545431"/>
            <a:ext cx="7344966" cy="297061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- Chapter Title 1">
  <p:cSld name="Empty Slide_1_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9182400" cy="518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>
            <p:ph idx="2" type="pic"/>
          </p:nvPr>
        </p:nvSpPr>
        <p:spPr>
          <a:xfrm>
            <a:off x="3462750" y="-16825"/>
            <a:ext cx="5719800" cy="47850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689625" y="2575275"/>
            <a:ext cx="6132600" cy="21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5938" y="4794900"/>
            <a:ext cx="831799" cy="2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39124" t="0"/>
          <a:stretch/>
        </p:blipFill>
        <p:spPr>
          <a:xfrm>
            <a:off x="769500" y="4749025"/>
            <a:ext cx="589800" cy="3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50" y="4802600"/>
            <a:ext cx="465118" cy="2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/>
          <p:nvPr/>
        </p:nvSpPr>
        <p:spPr>
          <a:xfrm>
            <a:off x="1290600" y="4697750"/>
            <a:ext cx="250800" cy="24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689625" y="4038225"/>
            <a:ext cx="25881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lv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4">
          <p15:clr>
            <a:srgbClr val="FA7B17"/>
          </p15:clr>
        </p15:guide>
        <p15:guide id="2" orient="horz" pos="703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lide" showMasterSp="0">
  <p:cSld name="Project Slide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007268" y="844153"/>
            <a:ext cx="7344967" cy="59347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007269" y="2409825"/>
            <a:ext cx="7344966" cy="113403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007268" y="1532231"/>
            <a:ext cx="7344967" cy="33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1007269" y="1926007"/>
            <a:ext cx="7344966" cy="3348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Title and caption">
  <p:cSld name="Picture with Title and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>
            <p:ph idx="2" type="pic"/>
          </p:nvPr>
        </p:nvSpPr>
        <p:spPr>
          <a:xfrm>
            <a:off x="0" y="446"/>
            <a:ext cx="9144000" cy="4731544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8231" y="844153"/>
            <a:ext cx="1124257" cy="440581"/>
          </a:xfrm>
          <a:prstGeom prst="rect">
            <a:avLst/>
          </a:prstGeom>
          <a:solidFill>
            <a:schemeClr val="lt1">
              <a:alpha val="64705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0" y="4516041"/>
            <a:ext cx="9144000" cy="215503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8855" y="476931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Empty Slid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2972" y="4778999"/>
            <a:ext cx="657721" cy="10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6.png"/><Relationship Id="rId3" Type="http://schemas.openxmlformats.org/officeDocument/2006/relationships/image" Target="../media/image6.jpg"/><Relationship Id="rId4" Type="http://schemas.openxmlformats.org/officeDocument/2006/relationships/slideLayout" Target="../slideLayouts/slideLayout1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07269" y="205978"/>
            <a:ext cx="7344966" cy="962025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07269" y="1545432"/>
            <a:ext cx="7344966" cy="3024187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624228" y="4767263"/>
            <a:ext cx="1512168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385646" y="4767263"/>
            <a:ext cx="5076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07269" y="4767263"/>
            <a:ext cx="324371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5000" y="4779000"/>
            <a:ext cx="474727" cy="275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2972" y="4778999"/>
            <a:ext cx="657721" cy="106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500" y="4768200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3-eu-west-1.amazonaws.com/ur-support-site/18679/scriptmanual_en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Mathematics" TargetMode="External"/><Relationship Id="rId4" Type="http://schemas.openxmlformats.org/officeDocument/2006/relationships/hyperlink" Target="https://en.wikipedia.org/wiki/Dimension" TargetMode="External"/><Relationship Id="rId10" Type="http://schemas.openxmlformats.org/officeDocument/2006/relationships/hyperlink" Target="https://en.wikipedia.org/wiki/Three-dimensional_space" TargetMode="External"/><Relationship Id="rId9" Type="http://schemas.openxmlformats.org/officeDocument/2006/relationships/hyperlink" Target="https://en.wikipedia.org/wiki/Line_(geometry)" TargetMode="External"/><Relationship Id="rId5" Type="http://schemas.openxmlformats.org/officeDocument/2006/relationships/hyperlink" Target="https://en.wikipedia.org/wiki/Space_(mathematics)" TargetMode="External"/><Relationship Id="rId6" Type="http://schemas.openxmlformats.org/officeDocument/2006/relationships/hyperlink" Target="https://en.wikipedia.org/wiki/Flatness_(mathematics)" TargetMode="External"/><Relationship Id="rId7" Type="http://schemas.openxmlformats.org/officeDocument/2006/relationships/hyperlink" Target="https://en.wikipedia.org/wiki/Surface_(mathematics)" TargetMode="External"/><Relationship Id="rId8" Type="http://schemas.openxmlformats.org/officeDocument/2006/relationships/hyperlink" Target="https://en.wikipedia.org/wiki/Point_(geometry)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hyperlink" Target="https://developer.rhino3d.com/api/rhinocommon/rhino.geometry.plan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hyperlink" Target="https://www.andre-gaschler.com/rotationconverter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6696" y="232518"/>
            <a:ext cx="1115103" cy="18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940950" y="2371650"/>
            <a:ext cx="72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URScript API Reference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1266175" y="1994550"/>
            <a:ext cx="6611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my_program():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Move to the home position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movej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p[-1.5708, -1.5708, 1.5708, </a:t>
            </a:r>
            <a:r>
              <a:rPr lang="en-GB" sz="1050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-1.5708</a:t>
            </a:r>
            <a:r>
              <a:rPr lang="en-GB" sz="1050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050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-1.5708</a:t>
            </a:r>
            <a:r>
              <a:rPr lang="en-GB" sz="1050">
                <a:solidFill>
                  <a:schemeClr val="dk1"/>
                </a:solidFill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, 0]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a=1.0, v=0.1)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Pick up an object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dk1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movel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GB" sz="1050">
                <a:solidFill>
                  <a:schemeClr val="dk1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p[0.5, 0.2, 0.1, 0.00, 0.00, 0.00]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a=0.5, v=0.1)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3438925" y="1261250"/>
            <a:ext cx="2217000" cy="23157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2412000" y="3972350"/>
            <a:ext cx="357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how could we draw this simple rhombus?</a:t>
            </a:r>
            <a:endParaRPr sz="8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/>
          <p:nvPr/>
        </p:nvSpPr>
        <p:spPr>
          <a:xfrm>
            <a:off x="3438925" y="1261250"/>
            <a:ext cx="2217000" cy="23157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412000" y="3972350"/>
            <a:ext cx="357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how could we draw this simple rhombus?</a:t>
            </a:r>
            <a:endParaRPr sz="8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3394525" y="2369900"/>
            <a:ext cx="98400" cy="98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4498225" y="1226575"/>
            <a:ext cx="98400" cy="98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601475" y="2369900"/>
            <a:ext cx="98400" cy="98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4498225" y="3532275"/>
            <a:ext cx="98400" cy="98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4626175" y="3630675"/>
            <a:ext cx="6060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(0,0,0)</a:t>
            </a:r>
            <a:endParaRPr sz="800"/>
          </a:p>
        </p:txBody>
      </p:sp>
      <p:sp>
        <p:nvSpPr>
          <p:cNvPr id="155" name="Google Shape;155;p22"/>
          <p:cNvSpPr txBox="1"/>
          <p:nvPr/>
        </p:nvSpPr>
        <p:spPr>
          <a:xfrm>
            <a:off x="5699875" y="2468300"/>
            <a:ext cx="6060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(5,5,0)</a:t>
            </a:r>
            <a:endParaRPr sz="800"/>
          </a:p>
        </p:txBody>
      </p:sp>
      <p:sp>
        <p:nvSpPr>
          <p:cNvPr id="156" name="Google Shape;156;p22"/>
          <p:cNvSpPr txBox="1"/>
          <p:nvPr/>
        </p:nvSpPr>
        <p:spPr>
          <a:xfrm>
            <a:off x="2788975" y="2468300"/>
            <a:ext cx="6060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(-5,5,0)</a:t>
            </a:r>
            <a:endParaRPr sz="800"/>
          </a:p>
        </p:txBody>
      </p:sp>
      <p:sp>
        <p:nvSpPr>
          <p:cNvPr id="157" name="Google Shape;157;p22"/>
          <p:cNvSpPr txBox="1"/>
          <p:nvPr/>
        </p:nvSpPr>
        <p:spPr>
          <a:xfrm>
            <a:off x="4626175" y="1152525"/>
            <a:ext cx="6060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(0,10,0)</a:t>
            </a:r>
            <a:endParaRPr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3438925" y="1261250"/>
            <a:ext cx="2217000" cy="2315700"/>
          </a:xfrm>
          <a:prstGeom prst="diamon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2412000" y="3972350"/>
            <a:ext cx="3576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how could we draw this simple rhombus?</a:t>
            </a:r>
            <a:endParaRPr sz="8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3394525" y="2369900"/>
            <a:ext cx="98400" cy="98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4498225" y="1226575"/>
            <a:ext cx="98400" cy="98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5601475" y="2369900"/>
            <a:ext cx="98400" cy="98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4498225" y="3532275"/>
            <a:ext cx="98400" cy="98400"/>
          </a:xfrm>
          <a:prstGeom prst="ellipse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4626175" y="3630675"/>
            <a:ext cx="6060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(0,0,0)</a:t>
            </a:r>
            <a:endParaRPr sz="800"/>
          </a:p>
        </p:txBody>
      </p:sp>
      <p:sp>
        <p:nvSpPr>
          <p:cNvPr id="169" name="Google Shape;169;p23"/>
          <p:cNvSpPr txBox="1"/>
          <p:nvPr/>
        </p:nvSpPr>
        <p:spPr>
          <a:xfrm>
            <a:off x="5699875" y="2468300"/>
            <a:ext cx="6060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(5,5,0)</a:t>
            </a:r>
            <a:endParaRPr sz="800"/>
          </a:p>
        </p:txBody>
      </p:sp>
      <p:sp>
        <p:nvSpPr>
          <p:cNvPr id="170" name="Google Shape;170;p23"/>
          <p:cNvSpPr txBox="1"/>
          <p:nvPr/>
        </p:nvSpPr>
        <p:spPr>
          <a:xfrm>
            <a:off x="2788975" y="2468300"/>
            <a:ext cx="6060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(-5,5,0)</a:t>
            </a:r>
            <a:endParaRPr sz="800"/>
          </a:p>
        </p:txBody>
      </p:sp>
      <p:sp>
        <p:nvSpPr>
          <p:cNvPr id="171" name="Google Shape;171;p23"/>
          <p:cNvSpPr txBox="1"/>
          <p:nvPr/>
        </p:nvSpPr>
        <p:spPr>
          <a:xfrm>
            <a:off x="4626175" y="1152525"/>
            <a:ext cx="6060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(0,10,0)</a:t>
            </a:r>
            <a:endParaRPr sz="800"/>
          </a:p>
        </p:txBody>
      </p:sp>
      <p:cxnSp>
        <p:nvCxnSpPr>
          <p:cNvPr id="172" name="Google Shape;172;p23"/>
          <p:cNvCxnSpPr>
            <a:stCxn id="166" idx="0"/>
          </p:cNvCxnSpPr>
          <p:nvPr/>
        </p:nvCxnSpPr>
        <p:spPr>
          <a:xfrm rot="10800000">
            <a:off x="5650675" y="2049500"/>
            <a:ext cx="0" cy="320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3" name="Google Shape;173;p23"/>
          <p:cNvCxnSpPr/>
          <p:nvPr/>
        </p:nvCxnSpPr>
        <p:spPr>
          <a:xfrm>
            <a:off x="5699875" y="2419100"/>
            <a:ext cx="325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but wait, what is a </a:t>
            </a:r>
            <a:r>
              <a:rPr b="1" lang="en-GB" sz="2100">
                <a:highlight>
                  <a:srgbClr val="F4CCCC"/>
                </a:highlight>
              </a:rPr>
              <a:t>plane</a:t>
            </a:r>
            <a:r>
              <a:rPr b="1" lang="en-GB" sz="2100"/>
              <a:t>?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370125" y="31532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-GB" sz="8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mathematics</a:t>
            </a: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, a </a:t>
            </a:r>
            <a:r>
              <a:rPr b="1" lang="en-GB" sz="800">
                <a:solidFill>
                  <a:srgbClr val="202122"/>
                </a:solidFill>
                <a:highlight>
                  <a:srgbClr val="FFFFFF"/>
                </a:highlight>
              </a:rPr>
              <a:t>plane</a:t>
            </a: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 is a two-</a:t>
            </a:r>
            <a:r>
              <a:rPr lang="en-GB" sz="8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dimensional</a:t>
            </a: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-GB" sz="8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space</a:t>
            </a: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 or </a:t>
            </a:r>
            <a:r>
              <a:rPr lang="en-GB" sz="8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</a:t>
            </a: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en-GB" sz="8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surface</a:t>
            </a: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 that extends indefinitely. A plane is the two-dimensional analogue of a </a:t>
            </a:r>
            <a:r>
              <a:rPr lang="en-GB" sz="8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point</a:t>
            </a: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 (zero dimensions), a </a:t>
            </a:r>
            <a:r>
              <a:rPr lang="en-GB" sz="8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line</a:t>
            </a: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 (one dimension) and </a:t>
            </a:r>
            <a:r>
              <a:rPr lang="en-GB" sz="8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three-dimensional space</a:t>
            </a:r>
            <a:r>
              <a:rPr lang="en-GB" sz="8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800"/>
          </a:p>
        </p:txBody>
      </p:sp>
      <p:cxnSp>
        <p:nvCxnSpPr>
          <p:cNvPr id="181" name="Google Shape;181;p24"/>
          <p:cNvCxnSpPr/>
          <p:nvPr/>
        </p:nvCxnSpPr>
        <p:spPr>
          <a:xfrm flipH="1" rot="-5400000">
            <a:off x="5604100" y="2771375"/>
            <a:ext cx="414000" cy="34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55F5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 b="0" l="0" r="0" t="1468"/>
          <a:stretch/>
        </p:blipFill>
        <p:spPr>
          <a:xfrm>
            <a:off x="152400" y="1650450"/>
            <a:ext cx="8839200" cy="18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6104225" y="43552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4"/>
              </a:rPr>
              <a:t>Plane</a:t>
            </a:r>
            <a:r>
              <a:rPr lang="en-GB" sz="800"/>
              <a:t> in RhinoCommon</a:t>
            </a:r>
            <a:r>
              <a:rPr lang="en-GB" sz="800"/>
              <a:t> </a:t>
            </a:r>
            <a:endParaRPr sz="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25" y="63725"/>
            <a:ext cx="8016098" cy="420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1497750" y="3617850"/>
            <a:ext cx="6148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dk1"/>
                </a:solidFill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movel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(p[</a:t>
            </a:r>
            <a:r>
              <a:rPr b="1" lang="en-GB" sz="1050">
                <a:solidFill>
                  <a:schemeClr val="dk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0.3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5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0.11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50">
                <a:solidFill>
                  <a:schemeClr val="dk1"/>
                </a:solidFill>
                <a:highlight>
                  <a:srgbClr val="4A86E8"/>
                </a:highlight>
                <a:latin typeface="Courier New"/>
                <a:ea typeface="Courier New"/>
                <a:cs typeface="Courier New"/>
                <a:sym typeface="Courier New"/>
              </a:rPr>
              <a:t>0.43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GB" sz="1050">
                <a:solidFill>
                  <a:schemeClr val="dk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2.221, -2.221, -0.000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 a=0.5, v=0.1)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2699825" y="3964050"/>
            <a:ext cx="226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FF0000"/>
                </a:highlight>
              </a:rPr>
              <a:t>x</a:t>
            </a:r>
            <a:endParaRPr sz="800">
              <a:highlight>
                <a:srgbClr val="FF0000"/>
              </a:highlight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108425" y="3964050"/>
            <a:ext cx="226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00FF00"/>
                </a:highlight>
              </a:rPr>
              <a:t>y</a:t>
            </a:r>
            <a:endParaRPr sz="800">
              <a:highlight>
                <a:srgbClr val="00FF00"/>
              </a:highlight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3517025" y="3964050"/>
            <a:ext cx="226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202122"/>
                </a:solidFill>
                <a:highlight>
                  <a:srgbClr val="4A86E8"/>
                </a:highlight>
              </a:rPr>
              <a:t>z</a:t>
            </a:r>
            <a:endParaRPr sz="800">
              <a:highlight>
                <a:srgbClr val="4A86E8"/>
              </a:highlight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4123675" y="3964050"/>
            <a:ext cx="1453500" cy="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800">
                <a:solidFill>
                  <a:srgbClr val="202122"/>
                </a:solidFill>
                <a:highlight>
                  <a:srgbClr val="F4CCCC"/>
                </a:highlight>
              </a:rPr>
              <a:t>axis angle representation</a:t>
            </a:r>
            <a:endParaRPr b="1" sz="800">
              <a:solidFill>
                <a:srgbClr val="202122"/>
              </a:solidFill>
              <a:highlight>
                <a:srgbClr val="F4CCCC"/>
              </a:highlight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7532950" y="4384775"/>
            <a:ext cx="145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4"/>
              </a:rPr>
              <a:t>3D Rotation Converter</a:t>
            </a:r>
            <a:r>
              <a:rPr lang="en-GB" sz="800"/>
              <a:t> </a:t>
            </a:r>
            <a:endParaRPr sz="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1266175" y="1994550"/>
            <a:ext cx="66117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my_program():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#Move to corner 1 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movel(p[0.5, 0.5, 0.5, 2.221, -2.221, -0.000]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a=0.5, v=0.1)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#Move to corner 2 ...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ovel</a:t>
            </a: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575" y="2005325"/>
            <a:ext cx="1132850" cy="11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1007269" y="844153"/>
            <a:ext cx="7344966" cy="575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4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Digital Fabrication</a:t>
            </a:r>
            <a:endParaRPr b="1" i="0" sz="4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007269" y="2733768"/>
            <a:ext cx="7344966" cy="1125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makes a Robot Move?</a:t>
            </a:r>
            <a:endParaRPr b="0" i="0" sz="14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1007268" y="2139702"/>
            <a:ext cx="7344967" cy="378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Robotic Drawing </a:t>
            </a:r>
            <a:endParaRPr b="1" i="0" sz="1400" u="none" cap="none" strike="noStrike">
              <a:solidFill>
                <a:schemeClr val="dk1"/>
              </a:solidFill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869" y="3671945"/>
            <a:ext cx="908302" cy="1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7798" y="3617066"/>
            <a:ext cx="908962" cy="500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1368" y="3676150"/>
            <a:ext cx="1411232" cy="35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72859" y="3659460"/>
            <a:ext cx="715923" cy="41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1957" y="3718497"/>
            <a:ext cx="589788" cy="269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4294967295" type="body"/>
          </p:nvPr>
        </p:nvSpPr>
        <p:spPr>
          <a:xfrm>
            <a:off x="899543" y="2382752"/>
            <a:ext cx="7344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What is a robotic </a:t>
            </a:r>
            <a:r>
              <a:rPr b="1" lang="en-GB" sz="2100">
                <a:highlight>
                  <a:srgbClr val="F4CCCC"/>
                </a:highlight>
              </a:rPr>
              <a:t>move</a:t>
            </a:r>
            <a:r>
              <a:rPr b="1" lang="en-GB" sz="2100"/>
              <a:t>ment?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3042425" y="215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A </a:t>
            </a:r>
            <a:r>
              <a:rPr b="1" lang="en-GB" sz="1050">
                <a:solidFill>
                  <a:srgbClr val="202122"/>
                </a:solidFill>
                <a:highlight>
                  <a:srgbClr val="FFFFFF"/>
                </a:highlight>
              </a:rPr>
              <a:t>robot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 is a programmable machine, any movement(in the literal meaning of the word) that is programmed and executed by 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the robot can be referred to as a “robotive </a:t>
            </a:r>
            <a:r>
              <a:rPr b="1" lang="en-GB" sz="1050">
                <a:solidFill>
                  <a:srgbClr val="202122"/>
                </a:solidFill>
                <a:highlight>
                  <a:srgbClr val="FFFFFF"/>
                </a:highlight>
              </a:rPr>
              <a:t>move</a:t>
            </a:r>
            <a:r>
              <a:rPr lang="en-GB" sz="1050">
                <a:solidFill>
                  <a:srgbClr val="202122"/>
                </a:solidFill>
                <a:highlight>
                  <a:srgbClr val="FFFFFF"/>
                </a:highlight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783325" y="2382750"/>
            <a:ext cx="7577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100"/>
              <a:t>how can we go from </a:t>
            </a:r>
            <a:r>
              <a:rPr b="1" lang="en-GB" sz="2100">
                <a:highlight>
                  <a:srgbClr val="F4CCCC"/>
                </a:highlight>
              </a:rPr>
              <a:t>teaching</a:t>
            </a:r>
            <a:r>
              <a:rPr b="1" lang="en-GB" sz="2100"/>
              <a:t> the robot to </a:t>
            </a:r>
            <a:r>
              <a:rPr b="1" lang="en-GB" sz="2100">
                <a:highlight>
                  <a:srgbClr val="F4CCCC"/>
                </a:highlight>
              </a:rPr>
              <a:t>programming</a:t>
            </a:r>
            <a:r>
              <a:rPr b="1" lang="en-GB" sz="2100"/>
              <a:t> it?</a:t>
            </a:r>
            <a:endParaRPr b="1" i="0" sz="2100" u="none" cap="none" strike="noStrike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490375" y="3062300"/>
            <a:ext cx="2044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automation, repetition</a:t>
            </a:r>
            <a:endParaRPr sz="1000"/>
          </a:p>
        </p:txBody>
      </p:sp>
      <p:cxnSp>
        <p:nvCxnSpPr>
          <p:cNvPr id="98" name="Google Shape;98;p14"/>
          <p:cNvCxnSpPr/>
          <p:nvPr/>
        </p:nvCxnSpPr>
        <p:spPr>
          <a:xfrm flipH="1" rot="-5400000">
            <a:off x="4081725" y="2756600"/>
            <a:ext cx="414000" cy="34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55F5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5771125" y="1690350"/>
            <a:ext cx="2044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control, freedom, variability</a:t>
            </a:r>
            <a:endParaRPr sz="1000"/>
          </a:p>
        </p:txBody>
      </p:sp>
      <p:cxnSp>
        <p:nvCxnSpPr>
          <p:cNvPr id="100" name="Google Shape;100;p14"/>
          <p:cNvCxnSpPr/>
          <p:nvPr/>
        </p:nvCxnSpPr>
        <p:spPr>
          <a:xfrm flipH="1" rot="5400000">
            <a:off x="6810275" y="2000850"/>
            <a:ext cx="414000" cy="349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455F51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938" y="1253688"/>
            <a:ext cx="2872125" cy="2636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5"/>
          <p:cNvCxnSpPr/>
          <p:nvPr/>
        </p:nvCxnSpPr>
        <p:spPr>
          <a:xfrm>
            <a:off x="2177600" y="2394400"/>
            <a:ext cx="10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6370250" y="2254000"/>
            <a:ext cx="2808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981175" y="2271250"/>
            <a:ext cx="1739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movement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384525" y="2217025"/>
            <a:ext cx="542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highlight>
                  <a:srgbClr val="F4CCCC"/>
                </a:highlight>
              </a:rPr>
              <a:t>input</a:t>
            </a:r>
            <a:endParaRPr sz="1100">
              <a:highlight>
                <a:srgbClr val="F4CCCC"/>
              </a:highlight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50" y="1750013"/>
            <a:ext cx="1611377" cy="12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125" y="1480313"/>
            <a:ext cx="4365752" cy="21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125" y="1480313"/>
            <a:ext cx="4365752" cy="2182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898900" y="1505425"/>
            <a:ext cx="2044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highlight>
                  <a:srgbClr val="F4CCCC"/>
                </a:highlight>
              </a:rPr>
              <a:t>Cartesian </a:t>
            </a:r>
            <a:r>
              <a:rPr b="1" lang="en-GB" sz="700">
                <a:highlight>
                  <a:srgbClr val="F4CCCC"/>
                </a:highlight>
              </a:rPr>
              <a:t>move</a:t>
            </a:r>
            <a:r>
              <a:rPr lang="en-GB" sz="700">
                <a:highlight>
                  <a:srgbClr val="F4CCCC"/>
                </a:highlight>
              </a:rPr>
              <a:t>ments- </a:t>
            </a:r>
            <a:endParaRPr sz="700">
              <a:highlight>
                <a:srgbClr val="F4CCC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highlight>
                  <a:srgbClr val="F4CCCC"/>
                </a:highlight>
              </a:rPr>
              <a:t>moveL,  moveP</a:t>
            </a:r>
            <a:endParaRPr b="1" sz="700">
              <a:highlight>
                <a:srgbClr val="F4CCCC"/>
              </a:highlight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495350" y="1505425"/>
            <a:ext cx="20445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highlight>
                  <a:srgbClr val="F4CCCC"/>
                </a:highlight>
              </a:rPr>
              <a:t>Joint </a:t>
            </a:r>
            <a:r>
              <a:rPr b="1" lang="en-GB" sz="700">
                <a:highlight>
                  <a:srgbClr val="F4CCCC"/>
                </a:highlight>
              </a:rPr>
              <a:t>move</a:t>
            </a:r>
            <a:r>
              <a:rPr lang="en-GB" sz="700">
                <a:highlight>
                  <a:srgbClr val="F4CCCC"/>
                </a:highlight>
              </a:rPr>
              <a:t>ments- </a:t>
            </a:r>
            <a:endParaRPr sz="700">
              <a:highlight>
                <a:srgbClr val="F4CCCC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">
                <a:highlight>
                  <a:srgbClr val="F4CCCC"/>
                </a:highlight>
              </a:rPr>
              <a:t>moveJ</a:t>
            </a:r>
            <a:endParaRPr b="1" sz="700">
              <a:highlight>
                <a:srgbClr val="F4CCC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2655450" y="2225400"/>
            <a:ext cx="383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303030"/>
                </a:solidFill>
                <a:highlight>
                  <a:srgbClr val="FFFFFF"/>
                </a:highlight>
              </a:rPr>
              <a:t>URScript is a python like language that is used to control universal robots. It has like any other programming language - variables, functions and flow control.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TH IT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