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13">
          <p15:clr>
            <a:srgbClr val="747775"/>
          </p15:clr>
        </p15:guide>
        <p15:guide id="2" pos="1519">
          <p15:clr>
            <a:srgbClr val="747775"/>
          </p15:clr>
        </p15:guide>
        <p15:guide id="3" pos="4241">
          <p15:clr>
            <a:srgbClr val="747775"/>
          </p15:clr>
        </p15:guide>
        <p15:guide id="4" orient="horz" pos="25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13" orient="horz"/>
        <p:guide pos="1519"/>
        <p:guide pos="4241"/>
        <p:guide pos="25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00c9997bd_0_1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600c9997bd_0_1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5dfbb3e4a_0_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75dfbb3e4a_0_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69173f704_0_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69173f704_0_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869173f704_0_0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69173f704_0_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869173f704_0_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69173f704_0_72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869173f704_0_72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869173f704_0_72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00c9997bd_0_21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600c9997bd_0_21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600c9997bd_0_21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2f58a701_0_0:notes"/>
          <p:cNvSpPr/>
          <p:nvPr>
            <p:ph idx="2" type="sldImg"/>
          </p:nvPr>
        </p:nvSpPr>
        <p:spPr>
          <a:xfrm>
            <a:off x="2021444" y="1143001"/>
            <a:ext cx="28152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c72f58a701_0_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c72f58a701_0_0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ec7a9e376_1_54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5ec7a9e376_1_54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5ec7a9e376_1_54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fe7d7b24_0_13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5ffe7d7b24_0_13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c7a9e376_1_21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If we want to place our work area precisely we want to place our origin to a point we know physically(measurable)</a:t>
            </a:r>
            <a:endParaRPr/>
          </a:p>
        </p:txBody>
      </p:sp>
      <p:sp>
        <p:nvSpPr>
          <p:cNvPr id="119" name="Google Shape;119;g25ec7a9e376_1_21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0c9997bd_0_17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600c9997bd_0_17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fe7d7b24_0_3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5ffe7d7b24_0_3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5ffe7d7b24_0_3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9652" y="1383618"/>
            <a:ext cx="2538283" cy="14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49" y="3942920"/>
            <a:ext cx="2322244" cy="3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36" y="1383618"/>
            <a:ext cx="2808312" cy="128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2">
  <p:cSld name="Picture with Caption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>
            <p:ph idx="2" type="pic"/>
          </p:nvPr>
        </p:nvSpPr>
        <p:spPr>
          <a:xfrm>
            <a:off x="0" y="-1"/>
            <a:ext cx="9144000" cy="4731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624228" y="4767263"/>
            <a:ext cx="151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385646" y="4767263"/>
            <a:ext cx="5076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007269" y="4767263"/>
            <a:ext cx="32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0" y="4516041"/>
            <a:ext cx="9144000" cy="215400"/>
          </a:xfrm>
          <a:prstGeom prst="rect">
            <a:avLst/>
          </a:prstGeom>
          <a:solidFill>
            <a:schemeClr val="dk1">
              <a:alpha val="64709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cture slide" showMasterSp="0">
  <p:cSld name="Lectur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07269" y="844153"/>
            <a:ext cx="7344966" cy="5755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07269" y="2733768"/>
            <a:ext cx="7344966" cy="11252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007268" y="2139702"/>
            <a:ext cx="7344967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0" y="4516041"/>
            <a:ext cx="9144000" cy="215503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007269" y="205978"/>
            <a:ext cx="7344966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007269" y="1545431"/>
            <a:ext cx="7344966" cy="29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Chapter Title 1">
  <p:cSld name="Empty Slide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0" y="0"/>
            <a:ext cx="9182400" cy="518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3462750" y="-16825"/>
            <a:ext cx="5719800" cy="4785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689625" y="2575275"/>
            <a:ext cx="61326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5938" y="4794900"/>
            <a:ext cx="831799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39124" t="0"/>
          <a:stretch/>
        </p:blipFill>
        <p:spPr>
          <a:xfrm>
            <a:off x="769500" y="4749025"/>
            <a:ext cx="589800" cy="3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0" y="4802600"/>
            <a:ext cx="465118" cy="2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290600" y="4697750"/>
            <a:ext cx="250800" cy="2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689625" y="4038225"/>
            <a:ext cx="2588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4">
          <p15:clr>
            <a:srgbClr val="FA7B17"/>
          </p15:clr>
        </p15:guide>
        <p15:guide id="2" orient="horz" pos="70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lide" showMasterSp="0">
  <p:cSld name="Project Slid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007268" y="844153"/>
            <a:ext cx="7344967" cy="59347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007269" y="2409825"/>
            <a:ext cx="7344966" cy="11340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1007268" y="1532231"/>
            <a:ext cx="7344967" cy="33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1007269" y="1926007"/>
            <a:ext cx="7344966" cy="33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itle and caption">
  <p:cSld name="Picture with Title and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>
            <p:ph idx="2" type="pic"/>
          </p:nvPr>
        </p:nvSpPr>
        <p:spPr>
          <a:xfrm>
            <a:off x="0" y="446"/>
            <a:ext cx="9144000" cy="473154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231" y="844153"/>
            <a:ext cx="1124257" cy="440581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0" y="4516041"/>
            <a:ext cx="9144000" cy="215503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855" y="476931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1">
  <p:cSld name="Picture with Caption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>
            <p:ph idx="2" type="pic"/>
          </p:nvPr>
        </p:nvSpPr>
        <p:spPr>
          <a:xfrm>
            <a:off x="0" y="-1"/>
            <a:ext cx="9144000" cy="47316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624228" y="4767263"/>
            <a:ext cx="1512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385646" y="4767263"/>
            <a:ext cx="5076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007269" y="4767263"/>
            <a:ext cx="32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0" y="4516041"/>
            <a:ext cx="9144000" cy="215400"/>
          </a:xfrm>
          <a:prstGeom prst="rect">
            <a:avLst/>
          </a:prstGeom>
          <a:solidFill>
            <a:schemeClr val="dk1">
              <a:alpha val="64709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7269" y="205978"/>
            <a:ext cx="7344966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7269" y="1545432"/>
            <a:ext cx="7344966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5000" y="4779000"/>
            <a:ext cx="474727" cy="27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www.andre-gaschler.com/rotationconvert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696" y="232518"/>
            <a:ext cx="1115103" cy="18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042425" y="2156100"/>
            <a:ext cx="3000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To precisely measure our workspace, we need to have a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precise 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tool(end effector) on our robot; so first, let’s 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mount our measuring tool and measure our tool itself. Ideally, we only have to do it once.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125" y="1440900"/>
            <a:ext cx="3289750" cy="22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how can we convert our drawings to this weird code?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2655450" y="2225400"/>
            <a:ext cx="383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03030"/>
                </a:solidFill>
                <a:highlight>
                  <a:srgbClr val="FFFFFF"/>
                </a:highlight>
              </a:rPr>
              <a:t>A </a:t>
            </a:r>
            <a:r>
              <a:rPr lang="en-GB" sz="1100">
                <a:solidFill>
                  <a:srgbClr val="303030"/>
                </a:solidFill>
                <a:highlight>
                  <a:srgbClr val="F4CCCC"/>
                </a:highlight>
              </a:rPr>
              <a:t>wrapper</a:t>
            </a:r>
            <a:r>
              <a:rPr lang="en-GB" sz="1100">
                <a:solidFill>
                  <a:srgbClr val="303030"/>
                </a:solidFill>
                <a:highlight>
                  <a:srgbClr val="FFFFFF"/>
                </a:highlight>
              </a:rPr>
              <a:t> is a data structure or software that contains ("wraps around") other data or software, so that the contained elements can exist in the newer system.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75" y="2005325"/>
            <a:ext cx="1132850" cy="1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drawing our first lines with a robot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007269" y="844153"/>
            <a:ext cx="7344966" cy="57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Digital Fabrication</a:t>
            </a:r>
            <a:endParaRPr b="1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007269" y="2733768"/>
            <a:ext cx="7344966" cy="1125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Robot Workspace</a:t>
            </a:r>
            <a:endParaRPr b="0" i="0" sz="1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1007268" y="2139702"/>
            <a:ext cx="7344967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Robotic Drawing 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69" y="3671945"/>
            <a:ext cx="908302" cy="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798" y="3617066"/>
            <a:ext cx="908962" cy="50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368" y="3676150"/>
            <a:ext cx="1411232" cy="35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2859" y="3659460"/>
            <a:ext cx="715923" cy="4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1957" y="3718497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How does a robot know where to move?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450" y="49600"/>
            <a:ext cx="8016098" cy="4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497750" y="3617850"/>
            <a:ext cx="614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movel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b="1" lang="en-GB" sz="105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5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0.11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50">
                <a:solidFill>
                  <a:schemeClr val="dk1"/>
                </a:solidFill>
                <a:highlight>
                  <a:srgbClr val="4A86E8"/>
                </a:highlight>
                <a:latin typeface="Courier New"/>
                <a:ea typeface="Courier New"/>
                <a:cs typeface="Courier New"/>
                <a:sym typeface="Courier New"/>
              </a:rPr>
              <a:t>0.43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5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2.221, -2.221, -0.000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a=0.5, v=0.1)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699825" y="3964050"/>
            <a:ext cx="226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FF0000"/>
                </a:highlight>
              </a:rPr>
              <a:t>x</a:t>
            </a:r>
            <a:endParaRPr sz="800">
              <a:highlight>
                <a:srgbClr val="FF0000"/>
              </a:highlight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3108425" y="3964050"/>
            <a:ext cx="226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00FF00"/>
                </a:highlight>
              </a:rPr>
              <a:t>y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517025" y="3964050"/>
            <a:ext cx="226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4A86E8"/>
                </a:highlight>
              </a:rPr>
              <a:t>z</a:t>
            </a:r>
            <a:endParaRPr sz="800">
              <a:highlight>
                <a:srgbClr val="4A86E8"/>
              </a:highlight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123675" y="3964050"/>
            <a:ext cx="1453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rgbClr val="202122"/>
                </a:solidFill>
                <a:highlight>
                  <a:srgbClr val="F4CCCC"/>
                </a:highlight>
              </a:rPr>
              <a:t>axis angle representation</a:t>
            </a:r>
            <a:endParaRPr b="1" sz="800">
              <a:solidFill>
                <a:srgbClr val="202122"/>
              </a:solidFill>
              <a:highlight>
                <a:srgbClr val="F4CCCC"/>
              </a:highlight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532950" y="4384775"/>
            <a:ext cx="145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3D Rotation Converter</a:t>
            </a:r>
            <a:r>
              <a:rPr lang="en-GB" sz="800"/>
              <a:t> </a:t>
            </a:r>
            <a:endParaRPr sz="800"/>
          </a:p>
        </p:txBody>
      </p:sp>
      <p:sp>
        <p:nvSpPr>
          <p:cNvPr id="110" name="Google Shape;110;p15"/>
          <p:cNvSpPr txBox="1"/>
          <p:nvPr/>
        </p:nvSpPr>
        <p:spPr>
          <a:xfrm>
            <a:off x="4522725" y="2998075"/>
            <a:ext cx="2413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800">
                <a:solidFill>
                  <a:srgbClr val="202122"/>
                </a:solidFill>
              </a:rPr>
              <a:t>Robot Base Coordinate System</a:t>
            </a:r>
            <a:endParaRPr b="1" i="1" sz="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how </a:t>
            </a:r>
            <a:r>
              <a:rPr b="1" lang="en-GB" sz="2100"/>
              <a:t>to(and</a:t>
            </a:r>
            <a:r>
              <a:rPr b="1" lang="en-GB" sz="2100"/>
              <a:t> why) measure our robotic workspace?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500"/>
            <a:ext cx="8839200" cy="463302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724825" y="2909375"/>
            <a:ext cx="2413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202122"/>
                </a:solidFill>
              </a:rPr>
              <a:t>Robot Base Origin</a:t>
            </a:r>
            <a:endParaRPr b="1" sz="800">
              <a:solidFill>
                <a:srgbClr val="202122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054225" y="3401725"/>
            <a:ext cx="2413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202122"/>
                </a:solidFill>
              </a:rPr>
              <a:t>Workspace origin</a:t>
            </a:r>
            <a:endParaRPr b="1" sz="8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042425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Since a robot knows it’s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tip position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in its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base coordinate system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, we can measure the relative position of (any) point in space within the robot reach using this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2915400" y="2052625"/>
            <a:ext cx="3313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By knowing the precise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position and orientation 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of our desired physical origin relative to our robot base, we can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precisely position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our operations in our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design space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(Rhino) and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transform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it to the coordinate system the robot 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understand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50" y="1131750"/>
            <a:ext cx="3904425" cy="273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675" y="1365763"/>
            <a:ext cx="2271551" cy="22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TH IT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