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80" r:id="rId20"/>
    <p:sldId id="273" r:id="rId21"/>
    <p:sldId id="281" r:id="rId22"/>
    <p:sldId id="274" r:id="rId23"/>
    <p:sldId id="275" r:id="rId24"/>
    <p:sldId id="276" r:id="rId25"/>
    <p:sldId id="277"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3" d="100"/>
          <a:sy n="63" d="100"/>
        </p:scale>
        <p:origin x="1296"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1\Desktop\Salaires\TP%202\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1\Desktop\Salaires\Salair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C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Number of job Postings by location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clustered"/>
        <c:varyColors val="0"/>
        <c:ser>
          <c:idx val="0"/>
          <c:order val="0"/>
          <c:tx>
            <c:strRef>
              <c:f>'job postings by location (2)'!$B$1</c:f>
              <c:strCache>
                <c:ptCount val="1"/>
                <c:pt idx="0">
                  <c:v>Qty jobs posting</c:v>
                </c:pt>
              </c:strCache>
            </c:strRef>
          </c:tx>
          <c:spPr>
            <a:solidFill>
              <a:schemeClr val="accent1"/>
            </a:solidFill>
            <a:ln>
              <a:noFill/>
            </a:ln>
            <a:effectLst/>
          </c:spPr>
          <c:invertIfNegative val="0"/>
          <c:cat>
            <c:strRef>
              <c:f>'job postings by location (2)'!$A$2:$A$14</c:f>
              <c:strCache>
                <c:ptCount val="13"/>
                <c:pt idx="0">
                  <c:v>Philadelphia</c:v>
                </c:pt>
                <c:pt idx="1">
                  <c:v>Austin</c:v>
                </c:pt>
                <c:pt idx="2">
                  <c:v>San Francisco</c:v>
                </c:pt>
                <c:pt idx="3">
                  <c:v>Los Angeles</c:v>
                </c:pt>
                <c:pt idx="4">
                  <c:v>New Orleons</c:v>
                </c:pt>
                <c:pt idx="5">
                  <c:v>Dallas</c:v>
                </c:pt>
                <c:pt idx="6">
                  <c:v>Baltimore</c:v>
                </c:pt>
                <c:pt idx="7">
                  <c:v>Boston</c:v>
                </c:pt>
                <c:pt idx="8">
                  <c:v>New York</c:v>
                </c:pt>
                <c:pt idx="9">
                  <c:v>Houston</c:v>
                </c:pt>
                <c:pt idx="10">
                  <c:v>Seattle</c:v>
                </c:pt>
                <c:pt idx="11">
                  <c:v>Detroit</c:v>
                </c:pt>
                <c:pt idx="12">
                  <c:v>Washington DC</c:v>
                </c:pt>
              </c:strCache>
            </c:strRef>
          </c:cat>
          <c:val>
            <c:numRef>
              <c:f>'job postings by location (2)'!$B$2:$B$14</c:f>
              <c:numCache>
                <c:formatCode>General</c:formatCode>
                <c:ptCount val="13"/>
                <c:pt idx="0">
                  <c:v>41</c:v>
                </c:pt>
                <c:pt idx="1">
                  <c:v>434</c:v>
                </c:pt>
                <c:pt idx="2">
                  <c:v>435</c:v>
                </c:pt>
                <c:pt idx="3">
                  <c:v>640</c:v>
                </c:pt>
                <c:pt idx="4">
                  <c:v>817</c:v>
                </c:pt>
                <c:pt idx="5">
                  <c:v>1208</c:v>
                </c:pt>
                <c:pt idx="6">
                  <c:v>1263</c:v>
                </c:pt>
                <c:pt idx="7">
                  <c:v>2966</c:v>
                </c:pt>
                <c:pt idx="8">
                  <c:v>3226</c:v>
                </c:pt>
                <c:pt idx="9">
                  <c:v>3339</c:v>
                </c:pt>
                <c:pt idx="10">
                  <c:v>3375</c:v>
                </c:pt>
                <c:pt idx="11">
                  <c:v>3945</c:v>
                </c:pt>
                <c:pt idx="12">
                  <c:v>5316</c:v>
                </c:pt>
              </c:numCache>
            </c:numRef>
          </c:val>
          <c:extLst>
            <c:ext xmlns:c16="http://schemas.microsoft.com/office/drawing/2014/chart" uri="{C3380CC4-5D6E-409C-BE32-E72D297353CC}">
              <c16:uniqueId val="{00000000-0E9D-4912-852B-9656E4A54015}"/>
            </c:ext>
          </c:extLst>
        </c:ser>
        <c:dLbls>
          <c:showLegendKey val="0"/>
          <c:showVal val="0"/>
          <c:showCatName val="0"/>
          <c:showSerName val="0"/>
          <c:showPercent val="0"/>
          <c:showBubbleSize val="0"/>
        </c:dLbls>
        <c:gapWidth val="182"/>
        <c:axId val="2093048799"/>
        <c:axId val="2093049631"/>
      </c:barChart>
      <c:catAx>
        <c:axId val="20930487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Location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93049631"/>
        <c:crosses val="autoZero"/>
        <c:auto val="1"/>
        <c:lblAlgn val="ctr"/>
        <c:lblOffset val="100"/>
        <c:noMultiLvlLbl val="0"/>
      </c:catAx>
      <c:valAx>
        <c:axId val="20930496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Number of job Postings </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93048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C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b="1"/>
              <a:t>Popular Programming</a:t>
            </a:r>
            <a:r>
              <a:rPr lang="fr-CA" b="1" baseline="0"/>
              <a:t> Languages</a:t>
            </a:r>
            <a:endParaRPr lang="fr-CA"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clustered"/>
        <c:varyColors val="0"/>
        <c:ser>
          <c:idx val="0"/>
          <c:order val="0"/>
          <c:tx>
            <c:strRef>
              <c:f>Feuil4!$O$1</c:f>
              <c:strCache>
                <c:ptCount val="1"/>
                <c:pt idx="0">
                  <c:v>Average Annual Salary</c:v>
                </c:pt>
              </c:strCache>
            </c:strRef>
          </c:tx>
          <c:spPr>
            <a:solidFill>
              <a:schemeClr val="accent1"/>
            </a:solidFill>
            <a:ln>
              <a:noFill/>
            </a:ln>
            <a:effectLst/>
          </c:spPr>
          <c:invertIfNegative val="0"/>
          <c:cat>
            <c:strRef>
              <c:f>Feuil4!$N$2:$N$11</c:f>
              <c:strCache>
                <c:ptCount val="10"/>
                <c:pt idx="0">
                  <c:v>PHP</c:v>
                </c:pt>
                <c:pt idx="1">
                  <c:v>SQL</c:v>
                </c:pt>
                <c:pt idx="2">
                  <c:v>C#</c:v>
                </c:pt>
                <c:pt idx="3">
                  <c:v>R</c:v>
                </c:pt>
                <c:pt idx="4">
                  <c:v>GO</c:v>
                </c:pt>
                <c:pt idx="5">
                  <c:v>Java</c:v>
                </c:pt>
                <c:pt idx="6">
                  <c:v>Javasrpipt</c:v>
                </c:pt>
                <c:pt idx="7">
                  <c:v>C++</c:v>
                </c:pt>
                <c:pt idx="8">
                  <c:v>Python</c:v>
                </c:pt>
                <c:pt idx="9">
                  <c:v>Swift</c:v>
                </c:pt>
              </c:strCache>
            </c:strRef>
          </c:cat>
          <c:val>
            <c:numRef>
              <c:f>Feuil4!$O$2:$O$11</c:f>
              <c:numCache>
                <c:formatCode>#,##0</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8DD5-4861-8B36-4645BCF5ED2A}"/>
            </c:ext>
          </c:extLst>
        </c:ser>
        <c:dLbls>
          <c:showLegendKey val="0"/>
          <c:showVal val="0"/>
          <c:showCatName val="0"/>
          <c:showSerName val="0"/>
          <c:showPercent val="0"/>
          <c:showBubbleSize val="0"/>
        </c:dLbls>
        <c:gapWidth val="182"/>
        <c:axId val="2093024671"/>
        <c:axId val="2093025087"/>
      </c:barChart>
      <c:catAx>
        <c:axId val="209302467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Language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93025087"/>
        <c:crosses val="autoZero"/>
        <c:auto val="1"/>
        <c:lblAlgn val="ctr"/>
        <c:lblOffset val="100"/>
        <c:noMultiLvlLbl val="0"/>
      </c:catAx>
      <c:valAx>
        <c:axId val="20930250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Average Annual Salary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93024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390248"/>
            <a:ext cx="5702808" cy="3169368"/>
          </a:xfrm>
        </p:spPr>
        <p:txBody>
          <a:bodyPr anchor="ctr">
            <a:normAutofit/>
          </a:bodyPr>
          <a:lstStyle/>
          <a:p>
            <a:pPr algn="ctr"/>
            <a:r>
              <a:rPr lang="en-US" dirty="0">
                <a:solidFill>
                  <a:srgbClr val="0E659B"/>
                </a:solidFill>
              </a:rPr>
              <a:t>TENDANCE FUTURE DES NOUVELLES TECHNOLOGIES DANS LE MONDE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5071536"/>
            <a:ext cx="5181600" cy="1105426"/>
          </a:xfrm>
        </p:spPr>
        <p:txBody>
          <a:bodyPr>
            <a:normAutofit/>
          </a:bodyPr>
          <a:lstStyle/>
          <a:p>
            <a:pPr marL="0" indent="0">
              <a:buNone/>
            </a:pPr>
            <a:r>
              <a:rPr lang="en-US" dirty="0"/>
              <a:t>MAMADOU KONE</a:t>
            </a:r>
          </a:p>
          <a:p>
            <a:pPr marL="0" indent="0">
              <a:buNone/>
            </a:pPr>
            <a:r>
              <a:rPr lang="en-US" dirty="0"/>
              <a:t>27/06/2024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57861"/>
            <a:ext cx="10515600" cy="1195451"/>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50848"/>
            <a:ext cx="5181600" cy="4726115"/>
          </a:xfrm>
        </p:spPr>
        <p:txBody>
          <a:bodyPr>
            <a:normAutofit/>
          </a:bodyPr>
          <a:lstStyle/>
          <a:p>
            <a:pPr marL="0" indent="0">
              <a:buNone/>
            </a:pPr>
            <a:r>
              <a:rPr lang="en-US" dirty="0"/>
              <a:t>Findings</a:t>
            </a:r>
          </a:p>
          <a:p>
            <a:r>
              <a:rPr lang="en-US" dirty="0"/>
              <a:t>Finding 1</a:t>
            </a:r>
          </a:p>
          <a:p>
            <a:pPr marL="0" indent="0">
              <a:buNone/>
            </a:pPr>
            <a:r>
              <a:rPr lang="fr-CA" sz="1800" dirty="0">
                <a:effectLst/>
                <a:latin typeface="Calibri" panose="020F0502020204030204" pitchFamily="34" charset="0"/>
                <a:ea typeface="Calibri" panose="020F0502020204030204" pitchFamily="34" charset="0"/>
                <a:cs typeface="Times New Roman" panose="02020603050405020304" pitchFamily="18" charset="0"/>
              </a:rPr>
              <a:t>Microsoft SQL et MySQL vont perdre leur place</a:t>
            </a:r>
          </a:p>
          <a:p>
            <a:r>
              <a:rPr lang="en-US" dirty="0"/>
              <a:t>Finding 2</a:t>
            </a:r>
          </a:p>
          <a:p>
            <a:pPr marL="0" indent="0">
              <a:buNone/>
            </a:pPr>
            <a:r>
              <a:rPr lang="fr-CA" sz="1800" dirty="0">
                <a:effectLst/>
                <a:latin typeface="Calibri" panose="020F0502020204030204" pitchFamily="34" charset="0"/>
                <a:ea typeface="Calibri" panose="020F0502020204030204" pitchFamily="34" charset="0"/>
                <a:cs typeface="Times New Roman" panose="02020603050405020304" pitchFamily="18" charset="0"/>
              </a:rPr>
              <a:t>PostgreSQL, MongoDB et Redis vont être les bases de données les plus demandées</a:t>
            </a:r>
          </a:p>
          <a:p>
            <a:r>
              <a:rPr lang="en-US" dirty="0"/>
              <a:t>Finding 3</a:t>
            </a:r>
          </a:p>
          <a:p>
            <a:pPr marL="0" indent="0">
              <a:buNone/>
            </a:pPr>
            <a:r>
              <a:rPr lang="fr-CA" sz="1800" dirty="0">
                <a:effectLst/>
                <a:latin typeface="Calibri" panose="020F0502020204030204" pitchFamily="34" charset="0"/>
                <a:ea typeface="Calibri" panose="020F0502020204030204" pitchFamily="34" charset="0"/>
                <a:cs typeface="Times New Roman" panose="02020603050405020304" pitchFamily="18" charset="0"/>
              </a:rPr>
              <a:t>La surprise est qu’Oracle ne sera plus au Top 10</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353312"/>
            <a:ext cx="5181600" cy="4823651"/>
          </a:xfrm>
        </p:spPr>
        <p:txBody>
          <a:bodyPr>
            <a:normAutofit/>
          </a:bodyPr>
          <a:lstStyle/>
          <a:p>
            <a:pPr marL="0" indent="0">
              <a:buNone/>
            </a:pPr>
            <a:r>
              <a:rPr lang="en-US" dirty="0"/>
              <a:t>Implications</a:t>
            </a:r>
          </a:p>
          <a:p>
            <a:r>
              <a:rPr lang="en-US" dirty="0"/>
              <a:t>Implication 1</a:t>
            </a:r>
          </a:p>
          <a:p>
            <a:pPr marL="0" lvl="0" indent="0" algn="just">
              <a:lnSpc>
                <a:spcPct val="107000"/>
              </a:lnSpc>
              <a:spcAft>
                <a:spcPts val="800"/>
              </a:spcAft>
              <a:buNone/>
              <a:tabLst>
                <a:tab pos="457200" algn="l"/>
              </a:tabLst>
            </a:pPr>
            <a:r>
              <a:rPr lang="fr-CA" sz="1800" dirty="0">
                <a:effectLst/>
                <a:latin typeface="Calibri" panose="020F0502020204030204" pitchFamily="34" charset="0"/>
                <a:ea typeface="Calibri" panose="020F0502020204030204" pitchFamily="34" charset="0"/>
                <a:cs typeface="Times New Roman" panose="02020603050405020304" pitchFamily="18" charset="0"/>
              </a:rPr>
              <a:t>Cela doit amener les personnes qui projettent un changement de carrière à se pencher sur la formation en PostgreSQL, MongoDB et Redis.</a:t>
            </a:r>
          </a:p>
          <a:p>
            <a:r>
              <a:rPr lang="en-US" dirty="0"/>
              <a:t>Implication 2 </a:t>
            </a:r>
          </a:p>
          <a:p>
            <a:pPr marL="0" lvl="0" indent="0" algn="just">
              <a:lnSpc>
                <a:spcPct val="107000"/>
              </a:lnSpc>
              <a:spcAft>
                <a:spcPts val="800"/>
              </a:spcAft>
              <a:buNone/>
              <a:tabLst>
                <a:tab pos="457200" algn="l"/>
              </a:tabLst>
            </a:pPr>
            <a:r>
              <a:rPr lang="fr-CA" sz="1800" dirty="0">
                <a:effectLst/>
                <a:latin typeface="Calibri" panose="020F0502020204030204" pitchFamily="34" charset="0"/>
                <a:ea typeface="Calibri" panose="020F0502020204030204" pitchFamily="34" charset="0"/>
                <a:cs typeface="Times New Roman" panose="02020603050405020304" pitchFamily="18" charset="0"/>
              </a:rPr>
              <a:t>Les entreprises aussi doivent faire un investissement dans ces 3 technologies</a:t>
            </a:r>
          </a:p>
          <a:p>
            <a:r>
              <a:rPr lang="en-US" dirty="0"/>
              <a:t>Implication 3</a:t>
            </a:r>
          </a:p>
          <a:p>
            <a:pPr marL="0" indent="0" algn="just">
              <a:lnSpc>
                <a:spcPct val="107000"/>
              </a:lnSpc>
              <a:spcAft>
                <a:spcPts val="800"/>
              </a:spcAft>
              <a:buNone/>
            </a:pPr>
            <a:r>
              <a:rPr lang="fr-CA" sz="1800" dirty="0">
                <a:effectLst/>
                <a:latin typeface="Calibri" panose="020F0502020204030204" pitchFamily="34" charset="0"/>
                <a:ea typeface="Calibri" panose="020F0502020204030204" pitchFamily="34" charset="0"/>
                <a:cs typeface="Times New Roman" panose="02020603050405020304" pitchFamily="18" charset="0"/>
              </a:rPr>
              <a:t>Les écoles de formations doivent adapter leurs formations par rapport à ces 3 technologies.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https://github.com/MASABDR/testrepo/blob/main/Tableau%20de%20bord%20Technologies%20%26%20D%C3%A9mographiques.pdf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Image 3">
            <a:extLst>
              <a:ext uri="{FF2B5EF4-FFF2-40B4-BE49-F238E27FC236}">
                <a16:creationId xmlns:a16="http://schemas.microsoft.com/office/drawing/2014/main" id="{20FF8AE5-A8A7-4D26-9665-1984D3DDCBCB}"/>
              </a:ext>
            </a:extLst>
          </p:cNvPr>
          <p:cNvPicPr>
            <a:picLocks noChangeAspect="1"/>
          </p:cNvPicPr>
          <p:nvPr/>
        </p:nvPicPr>
        <p:blipFill>
          <a:blip r:embed="rId2"/>
          <a:stretch>
            <a:fillRect/>
          </a:stretch>
        </p:blipFill>
        <p:spPr>
          <a:xfrm>
            <a:off x="694944" y="1328927"/>
            <a:ext cx="10110624" cy="4835889"/>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Image 3">
            <a:extLst>
              <a:ext uri="{FF2B5EF4-FFF2-40B4-BE49-F238E27FC236}">
                <a16:creationId xmlns:a16="http://schemas.microsoft.com/office/drawing/2014/main" id="{945E5E62-8493-4ED7-A3B2-0C0F8185F400}"/>
              </a:ext>
            </a:extLst>
          </p:cNvPr>
          <p:cNvPicPr>
            <a:picLocks noChangeAspect="1"/>
          </p:cNvPicPr>
          <p:nvPr/>
        </p:nvPicPr>
        <p:blipFill>
          <a:blip r:embed="rId2"/>
          <a:stretch>
            <a:fillRect/>
          </a:stretch>
        </p:blipFill>
        <p:spPr>
          <a:xfrm>
            <a:off x="463296" y="1284632"/>
            <a:ext cx="11192256" cy="500644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Image 3">
            <a:extLst>
              <a:ext uri="{FF2B5EF4-FFF2-40B4-BE49-F238E27FC236}">
                <a16:creationId xmlns:a16="http://schemas.microsoft.com/office/drawing/2014/main" id="{59C8331B-8810-4B89-8140-F95477A1204B}"/>
              </a:ext>
            </a:extLst>
          </p:cNvPr>
          <p:cNvPicPr>
            <a:picLocks noChangeAspect="1"/>
          </p:cNvPicPr>
          <p:nvPr/>
        </p:nvPicPr>
        <p:blipFill>
          <a:blip r:embed="rId2"/>
          <a:stretch>
            <a:fillRect/>
          </a:stretch>
        </p:blipFill>
        <p:spPr>
          <a:xfrm>
            <a:off x="377952" y="1389887"/>
            <a:ext cx="11509248" cy="477492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604669" y="1414272"/>
            <a:ext cx="5749131" cy="4762691"/>
          </a:xfrm>
        </p:spPr>
        <p:txBody>
          <a:bodyPr>
            <a:normAutofit lnSpcReduction="10000"/>
          </a:bodyPr>
          <a:lstStyle/>
          <a:p>
            <a:pPr marL="0" indent="0" algn="just">
              <a:buNone/>
            </a:pPr>
            <a:r>
              <a:rPr lang="fr-CA" dirty="0"/>
              <a:t>• Les technologies open source prennent le devant pour le futur grâce à sa gratuité, sa fiabilité et sa capacité à être personnalisable contrairement à Windows et à Oracle qui sont payants</a:t>
            </a:r>
            <a:r>
              <a:rPr lang="en-US" dirty="0"/>
              <a:t>.</a:t>
            </a:r>
          </a:p>
          <a:p>
            <a:pPr marL="0" indent="0" algn="just">
              <a:buNone/>
            </a:pPr>
            <a:r>
              <a:rPr lang="fr-CA" dirty="0"/>
              <a:t>•Nous constatons aussi que AWS devrait maintenir sa position dominante grâce à ses innovations en ajoutant de nouveaux services et fonctionnalités régulièrement, ce qui attire de nouveaux clients et fidélise les existants.</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604669" y="1414272"/>
            <a:ext cx="5749131" cy="4762691"/>
          </a:xfrm>
        </p:spPr>
        <p:txBody>
          <a:bodyPr>
            <a:normAutofit lnSpcReduction="10000"/>
          </a:bodyPr>
          <a:lstStyle/>
          <a:p>
            <a:pPr marL="0" indent="0" algn="just">
              <a:buNone/>
            </a:pPr>
            <a:r>
              <a:rPr lang="fr-CA" dirty="0"/>
              <a:t>• Les pouvoirs publics doivent prendre des incitations pour faire en sorte que les femmes puissent être mieux impliques dans les nouvelles technologies.</a:t>
            </a:r>
            <a:endParaRPr lang="en-US" dirty="0"/>
          </a:p>
          <a:p>
            <a:pPr marL="0" indent="0" algn="just">
              <a:buNone/>
            </a:pPr>
            <a:r>
              <a:rPr lang="fr-CA" dirty="0"/>
              <a:t>•Nous avons aussi constaté que les personnes qui ont un niveau d’instruction élevé sont les plus à s’impliquer dans les nouvelles technologiques. Les gouvernants doivent prendre des incitations pour changer cette tendance.</a:t>
            </a:r>
            <a:endParaRPr lang="en-US" dirty="0"/>
          </a:p>
        </p:txBody>
      </p:sp>
    </p:spTree>
    <p:extLst>
      <p:ext uri="{BB962C8B-B14F-4D97-AF65-F5344CB8AC3E}">
        <p14:creationId xmlns:p14="http://schemas.microsoft.com/office/powerpoint/2010/main" val="308005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02080"/>
            <a:ext cx="5181600" cy="4774883"/>
          </a:xfrm>
        </p:spPr>
        <p:txBody>
          <a:bodyPr>
            <a:normAutofit fontScale="92500" lnSpcReduction="20000"/>
          </a:bodyPr>
          <a:lstStyle/>
          <a:p>
            <a:pPr marL="0" indent="0">
              <a:buNone/>
            </a:pPr>
            <a:r>
              <a:rPr lang="en-US" dirty="0"/>
              <a:t>Findings</a:t>
            </a:r>
          </a:p>
          <a:p>
            <a:pPr algn="just"/>
            <a:r>
              <a:rPr lang="en-US" dirty="0"/>
              <a:t>Finding 1</a:t>
            </a:r>
          </a:p>
          <a:p>
            <a:pPr marL="0" indent="0" algn="just">
              <a:buNone/>
            </a:pPr>
            <a:r>
              <a:rPr lang="fr-CA" dirty="0"/>
              <a:t>Les technologies open source évoluent rapidement et prennent une avance. </a:t>
            </a:r>
            <a:endParaRPr lang="en-US" dirty="0"/>
          </a:p>
          <a:p>
            <a:pPr algn="just"/>
            <a:r>
              <a:rPr lang="en-US" dirty="0"/>
              <a:t>Finding 2</a:t>
            </a:r>
          </a:p>
          <a:p>
            <a:pPr marL="0" indent="0" algn="just">
              <a:buNone/>
            </a:pPr>
            <a:r>
              <a:rPr lang="fr-CA" dirty="0"/>
              <a:t>Les femmes sont moins impliquées dans l’évolution des Nouvelles Technologies.</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402080"/>
            <a:ext cx="5181600" cy="4645152"/>
          </a:xfrm>
        </p:spPr>
        <p:txBody>
          <a:bodyPr>
            <a:normAutofit fontScale="92500" lnSpcReduction="20000"/>
          </a:bodyPr>
          <a:lstStyle/>
          <a:p>
            <a:pPr marL="0" indent="0" algn="just">
              <a:buNone/>
            </a:pPr>
            <a:r>
              <a:rPr lang="en-US" dirty="0"/>
              <a:t>Implications</a:t>
            </a:r>
          </a:p>
          <a:p>
            <a:pPr algn="just"/>
            <a:r>
              <a:rPr lang="en-US" dirty="0"/>
              <a:t>Implication 1</a:t>
            </a:r>
          </a:p>
          <a:p>
            <a:pPr marL="0" indent="0" algn="just">
              <a:buNone/>
            </a:pPr>
            <a:r>
              <a:rPr lang="fr-CA" dirty="0"/>
              <a:t>Open source favorise la démocratisation des Nouvelles Technologies pour toutes les couches de la société.</a:t>
            </a:r>
          </a:p>
          <a:p>
            <a:pPr algn="just"/>
            <a:r>
              <a:rPr lang="en-US" dirty="0"/>
              <a:t>Implication 2</a:t>
            </a:r>
          </a:p>
          <a:p>
            <a:pPr marL="0" indent="0" algn="just">
              <a:buNone/>
            </a:pPr>
            <a:r>
              <a:rPr lang="fr-CA" dirty="0"/>
              <a:t>Plus les femmes seront impliquées dans l’évolution des Nouvelles Technologies mieux les générations à venir de jeunes feront des progrès incroyables pour l’évolution de l’humanité.</a:t>
            </a:r>
            <a:endParaRPr lang="en-US" dirty="0"/>
          </a:p>
        </p:txBody>
      </p:sp>
    </p:spTree>
    <p:extLst>
      <p:ext uri="{BB962C8B-B14F-4D97-AF65-F5344CB8AC3E}">
        <p14:creationId xmlns:p14="http://schemas.microsoft.com/office/powerpoint/2010/main"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r>
              <a:rPr lang="en-US" dirty="0"/>
              <a:t>Finding 3</a:t>
            </a:r>
          </a:p>
          <a:p>
            <a:pPr marL="0" indent="0">
              <a:buNone/>
            </a:pPr>
            <a:r>
              <a:rPr lang="fr-CA" dirty="0"/>
              <a:t>les personnes qui ont un niveau d’instruction élevé sont les plus à s’impliquer dans les nouvelles technologiques</a:t>
            </a:r>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lgn="just">
              <a:buNone/>
            </a:pPr>
            <a:r>
              <a:rPr lang="en-US" dirty="0"/>
              <a:t>Implications</a:t>
            </a:r>
          </a:p>
          <a:p>
            <a:pPr algn="just"/>
            <a:r>
              <a:rPr lang="en-US" dirty="0"/>
              <a:t>Implication 3</a:t>
            </a:r>
          </a:p>
          <a:p>
            <a:pPr marL="0" indent="0" algn="just">
              <a:buNone/>
            </a:pPr>
            <a:r>
              <a:rPr lang="fr-CA" dirty="0"/>
              <a:t>Les gouvernants doivent inciter tout le monde à s’impliquer dans l’évolution technologique</a:t>
            </a:r>
            <a:endParaRPr lang="en-US" dirty="0"/>
          </a:p>
        </p:txBody>
      </p:sp>
    </p:spTree>
    <p:extLst>
      <p:ext uri="{BB962C8B-B14F-4D97-AF65-F5344CB8AC3E}">
        <p14:creationId xmlns:p14="http://schemas.microsoft.com/office/powerpoint/2010/main" val="288697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425697" y="1499616"/>
            <a:ext cx="6928104" cy="4677347"/>
          </a:xfrm>
        </p:spPr>
        <p:txBody>
          <a:bodyPr>
            <a:normAutofit fontScale="92500"/>
          </a:bodyPr>
          <a:lstStyle/>
          <a:p>
            <a:pPr algn="just"/>
            <a:r>
              <a:rPr lang="fr-CA" dirty="0"/>
              <a:t>En conclusion, nous pouvons dire que les technologies évoluent surtout positivement par une diminution des couts, des infrastructures ouvertes et une plus grande rapidité.</a:t>
            </a:r>
          </a:p>
          <a:p>
            <a:pPr algn="just"/>
            <a:r>
              <a:rPr lang="fr-CA" dirty="0"/>
              <a:t>Cependant, les pouvoirs publics doivent agir dans l’urgence en investissant massivement dans la littératie technologique et l’implication des femmes dans ces nouvelles technologiques.</a:t>
            </a:r>
          </a:p>
          <a:p>
            <a:pPr algn="just"/>
            <a:r>
              <a:rPr lang="fr-CA" dirty="0"/>
              <a:t>Ces genres d’études sont très importantes puisqu’elles permettent `tous les acteurs de prendre des mesures adaptées à leurs besoins.</a:t>
            </a:r>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6" name="Espace réservé du contenu 5">
            <a:extLst>
              <a:ext uri="{FF2B5EF4-FFF2-40B4-BE49-F238E27FC236}">
                <a16:creationId xmlns:a16="http://schemas.microsoft.com/office/drawing/2014/main" id="{EDB0DF27-4901-421E-AFAF-BFB4BB3D201A}"/>
              </a:ext>
            </a:extLst>
          </p:cNvPr>
          <p:cNvGraphicFramePr>
            <a:graphicFrameLocks noGrp="1"/>
          </p:cNvGraphicFramePr>
          <p:nvPr>
            <p:ph sz="half" idx="2"/>
            <p:extLst>
              <p:ext uri="{D42A27DB-BD31-4B8C-83A1-F6EECF244321}">
                <p14:modId xmlns:p14="http://schemas.microsoft.com/office/powerpoint/2010/main" val="353118289"/>
              </p:ext>
            </p:extLst>
          </p:nvPr>
        </p:nvGraphicFramePr>
        <p:xfrm>
          <a:off x="768096" y="1243584"/>
          <a:ext cx="10885656" cy="51084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4" name="Espace réservé du contenu 3">
            <a:extLst>
              <a:ext uri="{FF2B5EF4-FFF2-40B4-BE49-F238E27FC236}">
                <a16:creationId xmlns:a16="http://schemas.microsoft.com/office/drawing/2014/main" id="{BB313354-8CB9-4DE0-9E24-8B7FB35A4309}"/>
              </a:ext>
            </a:extLst>
          </p:cNvPr>
          <p:cNvGraphicFramePr>
            <a:graphicFrameLocks noGrp="1"/>
          </p:cNvGraphicFramePr>
          <p:nvPr>
            <p:ph sz="half" idx="2"/>
            <p:extLst>
              <p:ext uri="{D42A27DB-BD31-4B8C-83A1-F6EECF244321}">
                <p14:modId xmlns:p14="http://schemas.microsoft.com/office/powerpoint/2010/main" val="2893107241"/>
              </p:ext>
            </p:extLst>
          </p:nvPr>
        </p:nvGraphicFramePr>
        <p:xfrm>
          <a:off x="694944" y="1328928"/>
          <a:ext cx="10958808" cy="4901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630528"/>
            <a:ext cx="7068725" cy="4660543"/>
          </a:xfrm>
        </p:spPr>
        <p:txBody>
          <a:bodyPr>
            <a:normAutofit/>
          </a:bodyPr>
          <a:lstStyle/>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Cette étude porte sur une enquête auprès des développeurs de logiciels de plusieurs pays du monde par rapport à la tendance future des Nouvelles technologies.</a:t>
            </a:r>
          </a:p>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Elle a porté sur l’exploitation d’une base de données fournie par Stack </a:t>
            </a:r>
            <a:r>
              <a:rPr lang="fr-CA" sz="1800" dirty="0" err="1">
                <a:effectLst/>
                <a:latin typeface="Calibri" panose="020F0502020204030204" pitchFamily="34" charset="0"/>
                <a:ea typeface="Calibri" panose="020F0502020204030204" pitchFamily="34" charset="0"/>
                <a:cs typeface="Times New Roman" panose="02020603050405020304" pitchFamily="18" charset="0"/>
              </a:rPr>
              <a:t>Overflow</a:t>
            </a:r>
            <a:r>
              <a:rPr lang="fr-CA"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Les importants résultats qui sortent de l’analyse est qu’au niveau des langages de programmation C# va perdre sa notoriété au profit de Javascript et de Python. SQL va maintenir son rang.</a:t>
            </a:r>
          </a:p>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Pour les bases de données, Microsoft SQL et MySQL vont perdre leur place au profit de PostgreSQL, de MongoDB et de Redis. La surprise est qu’Oracle ne sera plus au Top 10.</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fr-CA" sz="2200" dirty="0"/>
              <a:t>Ce document porte sur l’analyse des tendances futures des nouvelles technologies par les développeurs de logiciels pour les années à venir.</a:t>
            </a:r>
          </a:p>
          <a:p>
            <a:pPr algn="just"/>
            <a:r>
              <a:rPr lang="fr-CA" sz="2200" dirty="0"/>
              <a:t>Dans ce contexte nous avons élaborer des visuels qui montrant l’existant des nouvelles technologies.</a:t>
            </a:r>
          </a:p>
          <a:p>
            <a:pPr algn="just"/>
            <a:r>
              <a:rPr lang="fr-CA" sz="2200" dirty="0"/>
              <a:t>Nous avons élaboré des visuels pour l’année suivante vous permettant de vous faire une idée de l’évolution de la technologie.</a:t>
            </a:r>
          </a:p>
          <a:p>
            <a:pPr algn="just"/>
            <a:r>
              <a:rPr lang="fr-CA" sz="2200" dirty="0"/>
              <a:t>Cela nous permet aussi de tirer des implications par rapport aux comportements à adopter par les différents acteurs de l’écosystème.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Nous avons travaillé sur une base de données qui a été fournie par Stack </a:t>
            </a:r>
            <a:r>
              <a:rPr lang="fr-CA" sz="1800" dirty="0" err="1">
                <a:effectLst/>
                <a:latin typeface="Calibri" panose="020F0502020204030204" pitchFamily="34" charset="0"/>
                <a:ea typeface="Calibri" panose="020F0502020204030204" pitchFamily="34" charset="0"/>
                <a:cs typeface="Times New Roman" panose="02020603050405020304" pitchFamily="18" charset="0"/>
              </a:rPr>
              <a:t>Overflow</a:t>
            </a:r>
            <a:r>
              <a:rPr lang="fr-CA"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La cible était les développeurs de logiciels de tous les continents et de plusieurs pays dans le monde.</a:t>
            </a:r>
          </a:p>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Les développeurs qui ont répondu ont été sélectionnés par 5 canaux de communication : messagerie sur site, articles de blog, sites de diffusion, messages Meta, bannières publicitaires et les messages sur réseaux sociaux.</a:t>
            </a:r>
          </a:p>
          <a:p>
            <a:pPr algn="just">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Pour mener l’analyse nous avons utilisé IBM Cognos Analytics pour faire des visualisations et des graphiques interactifs. </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ZoneTexte 4">
            <a:extLst>
              <a:ext uri="{FF2B5EF4-FFF2-40B4-BE49-F238E27FC236}">
                <a16:creationId xmlns:a16="http://schemas.microsoft.com/office/drawing/2014/main" id="{0BB5039A-C8FE-4931-82AA-54B3192E19E0}"/>
              </a:ext>
            </a:extLst>
          </p:cNvPr>
          <p:cNvSpPr txBox="1"/>
          <p:nvPr/>
        </p:nvSpPr>
        <p:spPr>
          <a:xfrm>
            <a:off x="487680" y="1310263"/>
            <a:ext cx="10866120" cy="5547737"/>
          </a:xfrm>
          <a:prstGeom prst="rect">
            <a:avLst/>
          </a:prstGeom>
          <a:noFill/>
        </p:spPr>
        <p:txBody>
          <a:bodyPr wrap="square">
            <a:spAutoFit/>
          </a:bodyPr>
          <a:lstStyle/>
          <a:p>
            <a:pPr marL="228600" indent="-228600" algn="just">
              <a:lnSpc>
                <a:spcPct val="107000"/>
              </a:lnSpc>
              <a:spcBef>
                <a:spcPts val="1000"/>
              </a:spcBef>
              <a:spcAft>
                <a:spcPts val="800"/>
              </a:spcAft>
              <a:buFont typeface="Arial"/>
              <a:buChar char="•"/>
            </a:pPr>
            <a:r>
              <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rPr>
              <a:t>Les importants résultats qui sortent de l’analyse est qu’au niveau des langages de programmation C# va perdre sa notoriété au profit de Javascript et de Python et SQL maintient son rang</a:t>
            </a:r>
          </a:p>
          <a:p>
            <a:pPr marL="228600" indent="-228600" algn="just">
              <a:lnSpc>
                <a:spcPct val="107000"/>
              </a:lnSpc>
              <a:spcBef>
                <a:spcPts val="1000"/>
              </a:spcBef>
              <a:spcAft>
                <a:spcPts val="800"/>
              </a:spcAft>
              <a:buFont typeface="Arial"/>
              <a:buChar char="•"/>
            </a:pPr>
            <a:r>
              <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rPr>
              <a:t>Pour les bases de données Microsoft SQL et MySQL vont perdre leur place au profit de PostgreSQL, de  MongoDB et de Redis. La surprise est qu’Oracle ne sera plus au Top 10.</a:t>
            </a:r>
          </a:p>
          <a:p>
            <a:pPr marL="228600" indent="-228600" algn="just">
              <a:lnSpc>
                <a:spcPct val="107000"/>
              </a:lnSpc>
              <a:spcBef>
                <a:spcPts val="1000"/>
              </a:spcBef>
              <a:spcAft>
                <a:spcPts val="800"/>
              </a:spcAft>
              <a:buFont typeface="Arial"/>
              <a:buChar char="•"/>
            </a:pPr>
            <a:r>
              <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rPr>
              <a:t>Pour les Plateformes, dans un futur proche Windows perdra sa place au profit de Linux et Docker et AWS maintiendra sa position.</a:t>
            </a:r>
          </a:p>
          <a:p>
            <a:pPr marL="228600" indent="-228600" algn="just">
              <a:lnSpc>
                <a:spcPct val="107000"/>
              </a:lnSpc>
              <a:spcBef>
                <a:spcPts val="1000"/>
              </a:spcBef>
              <a:spcAft>
                <a:spcPts val="800"/>
              </a:spcAft>
              <a:buFont typeface="Arial"/>
              <a:buChar char="•"/>
            </a:pPr>
            <a:r>
              <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rPr>
              <a:t>Pour les Web Frame, React.js prendra la première classe et Vue, la deuxième place tandis que les deux plus grands à savoir ASP.net et JQuery auront une part limitée.</a:t>
            </a:r>
          </a:p>
          <a:p>
            <a:pPr marL="228600" indent="-228600" algn="just">
              <a:lnSpc>
                <a:spcPct val="107000"/>
              </a:lnSpc>
              <a:spcBef>
                <a:spcPts val="1000"/>
              </a:spcBef>
              <a:spcAft>
                <a:spcPts val="800"/>
              </a:spcAft>
              <a:buFont typeface="Arial"/>
              <a:buChar char="•"/>
            </a:pPr>
            <a:r>
              <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rPr>
              <a:t>Pour la répartition par sexe des répondants nous remarquons toujours une plus grande implication des Hommes 93,6% .</a:t>
            </a:r>
          </a:p>
          <a:p>
            <a:pPr marL="228600" indent="-228600" algn="just">
              <a:lnSpc>
                <a:spcPct val="107000"/>
              </a:lnSpc>
              <a:spcBef>
                <a:spcPts val="1000"/>
              </a:spcBef>
              <a:spcAft>
                <a:spcPts val="800"/>
              </a:spcAft>
              <a:buFont typeface="Arial"/>
              <a:buChar char="•"/>
            </a:pPr>
            <a:r>
              <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rPr>
              <a:t>Nous remarquons aussi que les 28 – 30 ans ont le plus répondu.</a:t>
            </a:r>
          </a:p>
          <a:p>
            <a:pPr marL="228600" indent="-228600" algn="just">
              <a:lnSpc>
                <a:spcPct val="107000"/>
              </a:lnSpc>
              <a:spcBef>
                <a:spcPts val="1000"/>
              </a:spcBef>
              <a:spcAft>
                <a:spcPts val="800"/>
              </a:spcAft>
              <a:buFont typeface="Arial"/>
              <a:buChar char="•"/>
            </a:pPr>
            <a:r>
              <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rPr>
              <a:t>La grande majorité des répondants ont un niveau Master et Bachelor.</a:t>
            </a:r>
          </a:p>
          <a:p>
            <a:pPr marL="228600" indent="-228600" algn="just">
              <a:lnSpc>
                <a:spcPct val="107000"/>
              </a:lnSpc>
              <a:spcBef>
                <a:spcPts val="1000"/>
              </a:spcBef>
              <a:spcAft>
                <a:spcPts val="800"/>
              </a:spcAft>
              <a:buFont typeface="Arial"/>
              <a:buChar char="•"/>
            </a:pPr>
            <a:endParaRPr lang="fr-CA"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Image 5">
            <a:extLst>
              <a:ext uri="{FF2B5EF4-FFF2-40B4-BE49-F238E27FC236}">
                <a16:creationId xmlns:a16="http://schemas.microsoft.com/office/drawing/2014/main" id="{BAAA42B0-97CD-49D1-8974-D6B1DB06D87B}"/>
              </a:ext>
            </a:extLst>
          </p:cNvPr>
          <p:cNvPicPr>
            <a:picLocks noChangeAspect="1"/>
          </p:cNvPicPr>
          <p:nvPr/>
        </p:nvPicPr>
        <p:blipFill>
          <a:blip r:embed="rId3"/>
          <a:stretch>
            <a:fillRect/>
          </a:stretch>
        </p:blipFill>
        <p:spPr>
          <a:xfrm>
            <a:off x="233585" y="2313156"/>
            <a:ext cx="5579089" cy="3670300"/>
          </a:xfrm>
          <a:prstGeom prst="rect">
            <a:avLst/>
          </a:prstGeom>
        </p:spPr>
      </p:pic>
      <p:pic>
        <p:nvPicPr>
          <p:cNvPr id="9" name="Image 8">
            <a:extLst>
              <a:ext uri="{FF2B5EF4-FFF2-40B4-BE49-F238E27FC236}">
                <a16:creationId xmlns:a16="http://schemas.microsoft.com/office/drawing/2014/main" id="{9D997957-DF3E-48D2-86F7-C8B7E85CDD1F}"/>
              </a:ext>
            </a:extLst>
          </p:cNvPr>
          <p:cNvPicPr>
            <a:picLocks noChangeAspect="1"/>
          </p:cNvPicPr>
          <p:nvPr/>
        </p:nvPicPr>
        <p:blipFill>
          <a:blip r:embed="rId4"/>
          <a:stretch>
            <a:fillRect/>
          </a:stretch>
        </p:blipFill>
        <p:spPr>
          <a:xfrm>
            <a:off x="5892369" y="2462501"/>
            <a:ext cx="5689558" cy="3520955"/>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lgn="just">
              <a:buNone/>
            </a:pPr>
            <a:r>
              <a:rPr lang="en-US" sz="4000" dirty="0"/>
              <a:t>Findings</a:t>
            </a:r>
          </a:p>
          <a:p>
            <a:pPr algn="just"/>
            <a:r>
              <a:rPr lang="en-US" u="sng" dirty="0"/>
              <a:t>Finding 1</a:t>
            </a:r>
          </a:p>
          <a:p>
            <a:pPr marL="0" indent="0" algn="just">
              <a:buNone/>
            </a:pPr>
            <a:r>
              <a:rPr lang="fr-CA" sz="2800" dirty="0">
                <a:effectLst/>
                <a:latin typeface="Calibri" panose="020F0502020204030204" pitchFamily="34" charset="0"/>
                <a:ea typeface="Calibri" panose="020F0502020204030204" pitchFamily="34" charset="0"/>
                <a:cs typeface="Times New Roman" panose="02020603050405020304" pitchFamily="18" charset="0"/>
              </a:rPr>
              <a:t>Pour le présent et pour le futur JavaScript et Python restent bons.</a:t>
            </a:r>
            <a:endParaRPr lang="en-US" dirty="0"/>
          </a:p>
          <a:p>
            <a:pPr algn="just"/>
            <a:r>
              <a:rPr lang="en-US" u="sng" dirty="0"/>
              <a:t>Finding 2</a:t>
            </a:r>
          </a:p>
          <a:p>
            <a:pPr marL="0" indent="0" algn="just">
              <a:buNone/>
            </a:pPr>
            <a:r>
              <a:rPr lang="fr-CA" sz="2800" dirty="0">
                <a:effectLst/>
                <a:latin typeface="Calibri" panose="020F0502020204030204" pitchFamily="34" charset="0"/>
                <a:ea typeface="Calibri" panose="020F0502020204030204" pitchFamily="34" charset="0"/>
                <a:cs typeface="Times New Roman" panose="02020603050405020304" pitchFamily="18" charset="0"/>
              </a:rPr>
              <a:t>C# va perdre sa notoriété au profit de JavaScript et de Python.</a:t>
            </a:r>
          </a:p>
          <a:p>
            <a:pPr algn="just"/>
            <a:r>
              <a:rPr lang="en-US" u="sng" dirty="0"/>
              <a:t>Finding 3</a:t>
            </a:r>
          </a:p>
          <a:p>
            <a:pPr marL="0" indent="0" algn="just">
              <a:buNone/>
            </a:pPr>
            <a:r>
              <a:rPr lang="fr-CA" sz="2800" dirty="0">
                <a:latin typeface="Calibri" panose="020F0502020204030204" pitchFamily="34" charset="0"/>
                <a:ea typeface="Calibri" panose="020F0502020204030204" pitchFamily="34" charset="0"/>
                <a:cs typeface="Times New Roman" panose="02020603050405020304" pitchFamily="18" charset="0"/>
              </a:rPr>
              <a:t>SQL va maintenir son rang.</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lgn="just">
              <a:buNone/>
            </a:pPr>
            <a:r>
              <a:rPr lang="en-US" sz="4000" dirty="0"/>
              <a:t>Implications</a:t>
            </a:r>
          </a:p>
          <a:p>
            <a:pPr algn="just"/>
            <a:r>
              <a:rPr lang="en-US" u="sng" dirty="0"/>
              <a:t>Implication 1</a:t>
            </a:r>
          </a:p>
          <a:p>
            <a:pPr marL="0" lvl="0" indent="0" algn="just">
              <a:lnSpc>
                <a:spcPct val="107000"/>
              </a:lnSpc>
              <a:spcAft>
                <a:spcPts val="800"/>
              </a:spcAft>
              <a:buNone/>
              <a:tabLst>
                <a:tab pos="457200" algn="l"/>
              </a:tabLst>
            </a:pPr>
            <a:r>
              <a:rPr lang="fr-CA" sz="2800" dirty="0">
                <a:effectLst/>
                <a:latin typeface="Calibri" panose="020F0502020204030204" pitchFamily="34" charset="0"/>
                <a:ea typeface="Calibri" panose="020F0502020204030204" pitchFamily="34" charset="0"/>
                <a:cs typeface="Times New Roman" panose="02020603050405020304" pitchFamily="18" charset="0"/>
              </a:rPr>
              <a:t>Cela doit amener les personnes qui projettent un changement de carrière à se pencher sur la formation en Javascript, Python et SQL.</a:t>
            </a:r>
          </a:p>
          <a:p>
            <a:pPr algn="just"/>
            <a:r>
              <a:rPr lang="en-US" u="sng" dirty="0"/>
              <a:t>Implication 2</a:t>
            </a:r>
          </a:p>
          <a:p>
            <a:pPr marL="0" lvl="0" indent="0" algn="just">
              <a:lnSpc>
                <a:spcPct val="107000"/>
              </a:lnSpc>
              <a:spcAft>
                <a:spcPts val="800"/>
              </a:spcAft>
              <a:buNone/>
              <a:tabLst>
                <a:tab pos="457200" algn="l"/>
              </a:tabLst>
            </a:pPr>
            <a:r>
              <a:rPr lang="fr-CA" sz="2800" dirty="0">
                <a:effectLst/>
                <a:latin typeface="Calibri" panose="020F0502020204030204" pitchFamily="34" charset="0"/>
                <a:ea typeface="Calibri" panose="020F0502020204030204" pitchFamily="34" charset="0"/>
                <a:cs typeface="Times New Roman" panose="02020603050405020304" pitchFamily="18" charset="0"/>
              </a:rPr>
              <a:t>Les entreprises aussi doivent faire un investissement dans ces 3 technologies</a:t>
            </a:r>
          </a:p>
          <a:p>
            <a:pPr algn="just"/>
            <a:r>
              <a:rPr lang="en-US" u="sng" dirty="0"/>
              <a:t>Implication 3</a:t>
            </a:r>
          </a:p>
          <a:p>
            <a:pPr marL="0" indent="0" algn="just">
              <a:lnSpc>
                <a:spcPct val="107000"/>
              </a:lnSpc>
              <a:spcAft>
                <a:spcPts val="800"/>
              </a:spcAft>
              <a:buNone/>
            </a:pPr>
            <a:r>
              <a:rPr lang="fr-CA" sz="2800" dirty="0">
                <a:effectLst/>
                <a:latin typeface="Calibri" panose="020F0502020204030204" pitchFamily="34" charset="0"/>
                <a:ea typeface="Calibri" panose="020F0502020204030204" pitchFamily="34" charset="0"/>
                <a:cs typeface="Times New Roman" panose="02020603050405020304" pitchFamily="18" charset="0"/>
              </a:rPr>
              <a:t>Les écoles de formations doivent adapter leurs formations par rapport à ces 3 technologies.</a:t>
            </a:r>
          </a:p>
          <a:p>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Image 5">
            <a:extLst>
              <a:ext uri="{FF2B5EF4-FFF2-40B4-BE49-F238E27FC236}">
                <a16:creationId xmlns:a16="http://schemas.microsoft.com/office/drawing/2014/main" id="{7BD42C6F-8A78-4CC5-9DCB-30CFF5DA8C7E}"/>
              </a:ext>
            </a:extLst>
          </p:cNvPr>
          <p:cNvPicPr>
            <a:picLocks noChangeAspect="1"/>
          </p:cNvPicPr>
          <p:nvPr/>
        </p:nvPicPr>
        <p:blipFill>
          <a:blip r:embed="rId2"/>
          <a:stretch>
            <a:fillRect/>
          </a:stretch>
        </p:blipFill>
        <p:spPr>
          <a:xfrm>
            <a:off x="341376" y="2306862"/>
            <a:ext cx="5678425" cy="3484338"/>
          </a:xfrm>
          <a:prstGeom prst="rect">
            <a:avLst/>
          </a:prstGeom>
        </p:spPr>
      </p:pic>
      <p:pic>
        <p:nvPicPr>
          <p:cNvPr id="9" name="Image 8">
            <a:extLst>
              <a:ext uri="{FF2B5EF4-FFF2-40B4-BE49-F238E27FC236}">
                <a16:creationId xmlns:a16="http://schemas.microsoft.com/office/drawing/2014/main" id="{F068AD8C-3667-4BAC-B0F7-2C0BA669C2DD}"/>
              </a:ext>
            </a:extLst>
          </p:cNvPr>
          <p:cNvPicPr>
            <a:picLocks noChangeAspect="1"/>
          </p:cNvPicPr>
          <p:nvPr/>
        </p:nvPicPr>
        <p:blipFill>
          <a:blip r:embed="rId3"/>
          <a:stretch>
            <a:fillRect/>
          </a:stretch>
        </p:blipFill>
        <p:spPr>
          <a:xfrm>
            <a:off x="6172200" y="2306861"/>
            <a:ext cx="5678424" cy="367030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1387</TotalTime>
  <Words>1108</Words>
  <Application>Microsoft Office PowerPoint</Application>
  <PresentationFormat>Grand écran</PresentationFormat>
  <Paragraphs>120</Paragraphs>
  <Slides>22</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Helv</vt:lpstr>
      <vt:lpstr>IBM Plex Mono SemiBold</vt:lpstr>
      <vt:lpstr>IBM Plex Mono Text</vt:lpstr>
      <vt:lpstr>SLIDE_TEMPLATE_skill_network</vt:lpstr>
      <vt:lpstr>TENDANCE FUTURE DES NOUVELLES TECHNOLOGIES DANS LE MONDE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DISCUSSION</vt:lpstr>
      <vt:lpstr>OVERALL FINDINGS &amp; IMPLICATIONS</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konemamadou717171@gmail.com</cp:lastModifiedBy>
  <cp:revision>49</cp:revision>
  <dcterms:created xsi:type="dcterms:W3CDTF">2020-10-28T18:29:43Z</dcterms:created>
  <dcterms:modified xsi:type="dcterms:W3CDTF">2024-06-27T18:19:57Z</dcterms:modified>
</cp:coreProperties>
</file>