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Nunito"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9C03E-02DA-4A85-8DCB-6B6FCD0B1B59}">
  <a:tblStyle styleId="{32A9C03E-02DA-4A85-8DCB-6B6FCD0B1B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553d67916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553d6791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ee9f66fc1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ee9f66fc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ee9f66fc1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aee9f66fc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ee9f66fc1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ee9f66fc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6553d67916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6553d6791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bcf5c445452a45d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bcf5c445452a45d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553d67916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6553d6791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ef6fa950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ef6fa950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aef6fa950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aef6fa950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ec6e2e28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ec6e2e2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553d67916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553d6791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6553d6791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6553d6791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553d67916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553d6791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553d6791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553d6791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553d6791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553d6791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ee9f66f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ee9f66f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553d67916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553d6791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ec6e2e50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ec6e2e50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ec6e2e5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ec6e2e5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ec6e2e50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ec6e2e5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aec6e2e50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aec6e2e5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595850" y="1100025"/>
            <a:ext cx="7986600" cy="21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120" b="1"/>
              <a:t>Policy vs. Pandemic: A Comparative Analysis of Government Strategies and Covid-19 Outcomes in Australia, India, Brazil, and Vietnam</a:t>
            </a:r>
            <a:endParaRPr sz="3120" b="1"/>
          </a:p>
        </p:txBody>
      </p:sp>
      <p:sp>
        <p:nvSpPr>
          <p:cNvPr id="129" name="Google Shape;129;p13"/>
          <p:cNvSpPr txBox="1">
            <a:spLocks noGrp="1"/>
          </p:cNvSpPr>
          <p:nvPr>
            <p:ph type="subTitle" idx="1"/>
          </p:nvPr>
        </p:nvSpPr>
        <p:spPr>
          <a:xfrm>
            <a:off x="1441200" y="3270828"/>
            <a:ext cx="6261600" cy="1376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Group 4</a:t>
            </a:r>
            <a:endParaRPr/>
          </a:p>
          <a:p>
            <a:pPr marL="0" lvl="0" indent="0" algn="ctr" rtl="0">
              <a:spcBef>
                <a:spcPts val="0"/>
              </a:spcBef>
              <a:spcAft>
                <a:spcPts val="0"/>
              </a:spcAft>
              <a:buNone/>
            </a:pPr>
            <a:r>
              <a:rPr lang="en"/>
              <a:t>Jeremy Hooper</a:t>
            </a:r>
            <a:endParaRPr/>
          </a:p>
          <a:p>
            <a:pPr marL="0" lvl="0" indent="0" algn="ctr" rtl="0">
              <a:spcBef>
                <a:spcPts val="0"/>
              </a:spcBef>
              <a:spcAft>
                <a:spcPts val="0"/>
              </a:spcAft>
              <a:buNone/>
            </a:pPr>
            <a:r>
              <a:rPr lang="en"/>
              <a:t>Ishika Kharola</a:t>
            </a:r>
            <a:endParaRPr/>
          </a:p>
          <a:p>
            <a:pPr marL="0" lvl="0" indent="0" algn="ctr" rtl="0">
              <a:spcBef>
                <a:spcPts val="0"/>
              </a:spcBef>
              <a:spcAft>
                <a:spcPts val="0"/>
              </a:spcAft>
              <a:buNone/>
            </a:pPr>
            <a:r>
              <a:rPr lang="en"/>
              <a:t>Puja Tiwari</a:t>
            </a:r>
            <a:endParaRPr/>
          </a:p>
          <a:p>
            <a:pPr marL="0" lvl="0" indent="0" algn="ctr" rtl="0">
              <a:spcBef>
                <a:spcPts val="0"/>
              </a:spcBef>
              <a:spcAft>
                <a:spcPts val="0"/>
              </a:spcAft>
              <a:buNone/>
            </a:pPr>
            <a:r>
              <a:rPr lang="en"/>
              <a:t>Linh Doan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819100" y="316700"/>
            <a:ext cx="7505700" cy="48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Containment and Closure Policies Efficiency</a:t>
            </a:r>
            <a:endParaRPr/>
          </a:p>
        </p:txBody>
      </p:sp>
      <p:sp>
        <p:nvSpPr>
          <p:cNvPr id="196" name="Google Shape;196;p22"/>
          <p:cNvSpPr txBox="1">
            <a:spLocks noGrp="1"/>
          </p:cNvSpPr>
          <p:nvPr>
            <p:ph type="body" idx="1"/>
          </p:nvPr>
        </p:nvSpPr>
        <p:spPr>
          <a:xfrm>
            <a:off x="650950" y="3977000"/>
            <a:ext cx="3570300" cy="66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Rate of Infections increased rapidly shortly after Workplace Closing Restrictions eased.</a:t>
            </a:r>
            <a:endParaRPr/>
          </a:p>
        </p:txBody>
      </p:sp>
      <p:pic>
        <p:nvPicPr>
          <p:cNvPr id="197" name="Google Shape;197;p22"/>
          <p:cNvPicPr preferRelativeResize="0"/>
          <p:nvPr/>
        </p:nvPicPr>
        <p:blipFill>
          <a:blip r:embed="rId3">
            <a:alphaModFix/>
          </a:blip>
          <a:stretch>
            <a:fillRect/>
          </a:stretch>
        </p:blipFill>
        <p:spPr>
          <a:xfrm>
            <a:off x="355300" y="996825"/>
            <a:ext cx="4115174" cy="2980174"/>
          </a:xfrm>
          <a:prstGeom prst="rect">
            <a:avLst/>
          </a:prstGeom>
          <a:noFill/>
          <a:ln>
            <a:noFill/>
          </a:ln>
        </p:spPr>
      </p:pic>
      <p:pic>
        <p:nvPicPr>
          <p:cNvPr id="198" name="Google Shape;198;p22"/>
          <p:cNvPicPr preferRelativeResize="0"/>
          <p:nvPr/>
        </p:nvPicPr>
        <p:blipFill>
          <a:blip r:embed="rId4">
            <a:alphaModFix/>
          </a:blip>
          <a:stretch>
            <a:fillRect/>
          </a:stretch>
        </p:blipFill>
        <p:spPr>
          <a:xfrm>
            <a:off x="4470475" y="1444325"/>
            <a:ext cx="4216699" cy="3053725"/>
          </a:xfrm>
          <a:prstGeom prst="rect">
            <a:avLst/>
          </a:prstGeom>
          <a:noFill/>
          <a:ln>
            <a:noFill/>
          </a:ln>
        </p:spPr>
      </p:pic>
      <p:sp>
        <p:nvSpPr>
          <p:cNvPr id="199" name="Google Shape;199;p22"/>
          <p:cNvSpPr txBox="1"/>
          <p:nvPr/>
        </p:nvSpPr>
        <p:spPr>
          <a:xfrm>
            <a:off x="4851700" y="884900"/>
            <a:ext cx="36312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Restrictions on gatherings did not prevent new infections spiking.</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819150" y="584550"/>
            <a:ext cx="7880400" cy="58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Containment and Closure Policies Efficiency</a:t>
            </a:r>
            <a:endParaRPr/>
          </a:p>
        </p:txBody>
      </p:sp>
      <p:pic>
        <p:nvPicPr>
          <p:cNvPr id="205" name="Google Shape;205;p23"/>
          <p:cNvPicPr preferRelativeResize="0"/>
          <p:nvPr/>
        </p:nvPicPr>
        <p:blipFill>
          <a:blip r:embed="rId3">
            <a:alphaModFix/>
          </a:blip>
          <a:stretch>
            <a:fillRect/>
          </a:stretch>
        </p:blipFill>
        <p:spPr>
          <a:xfrm>
            <a:off x="488075" y="1332325"/>
            <a:ext cx="4029725" cy="2918332"/>
          </a:xfrm>
          <a:prstGeom prst="rect">
            <a:avLst/>
          </a:prstGeom>
          <a:noFill/>
          <a:ln>
            <a:noFill/>
          </a:ln>
        </p:spPr>
      </p:pic>
      <p:pic>
        <p:nvPicPr>
          <p:cNvPr id="206" name="Google Shape;206;p23"/>
          <p:cNvPicPr preferRelativeResize="0"/>
          <p:nvPr/>
        </p:nvPicPr>
        <p:blipFill>
          <a:blip r:embed="rId4">
            <a:alphaModFix/>
          </a:blip>
          <a:stretch>
            <a:fillRect/>
          </a:stretch>
        </p:blipFill>
        <p:spPr>
          <a:xfrm>
            <a:off x="4669800" y="1838325"/>
            <a:ext cx="4029725" cy="2918300"/>
          </a:xfrm>
          <a:prstGeom prst="rect">
            <a:avLst/>
          </a:prstGeom>
          <a:noFill/>
          <a:ln>
            <a:noFill/>
          </a:ln>
        </p:spPr>
      </p:pic>
      <p:sp>
        <p:nvSpPr>
          <p:cNvPr id="207" name="Google Shape;207;p23"/>
          <p:cNvSpPr txBox="1"/>
          <p:nvPr/>
        </p:nvSpPr>
        <p:spPr>
          <a:xfrm>
            <a:off x="505975" y="4305300"/>
            <a:ext cx="39939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A new spike in infections emerges immediately after easing the restrictions on gatherings.</a:t>
            </a:r>
            <a:endParaRPr sz="1300">
              <a:solidFill>
                <a:schemeClr val="dk2"/>
              </a:solidFill>
              <a:latin typeface="Calibri"/>
              <a:ea typeface="Calibri"/>
              <a:cs typeface="Calibri"/>
              <a:sym typeface="Calibri"/>
            </a:endParaRPr>
          </a:p>
        </p:txBody>
      </p:sp>
      <p:sp>
        <p:nvSpPr>
          <p:cNvPr id="208" name="Google Shape;208;p23"/>
          <p:cNvSpPr txBox="1"/>
          <p:nvPr/>
        </p:nvSpPr>
        <p:spPr>
          <a:xfrm>
            <a:off x="4733925" y="1213825"/>
            <a:ext cx="3886200" cy="5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Imposing the Stay at Home Requirement has not reduced the number of new infections.</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19150" y="636050"/>
            <a:ext cx="7505700" cy="62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Containment and Closure Policies Efficiency</a:t>
            </a:r>
            <a:endParaRPr/>
          </a:p>
        </p:txBody>
      </p:sp>
      <p:sp>
        <p:nvSpPr>
          <p:cNvPr id="214" name="Google Shape;214;p24"/>
          <p:cNvSpPr txBox="1">
            <a:spLocks noGrp="1"/>
          </p:cNvSpPr>
          <p:nvPr>
            <p:ph type="body" idx="1"/>
          </p:nvPr>
        </p:nvSpPr>
        <p:spPr>
          <a:xfrm>
            <a:off x="447675" y="4222525"/>
            <a:ext cx="3629100" cy="561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The heavy Restrictions on Gatherings does not appear to reduced new infections.</a:t>
            </a:r>
            <a:endParaRPr/>
          </a:p>
        </p:txBody>
      </p:sp>
      <p:pic>
        <p:nvPicPr>
          <p:cNvPr id="215" name="Google Shape;215;p24"/>
          <p:cNvPicPr preferRelativeResize="0"/>
          <p:nvPr/>
        </p:nvPicPr>
        <p:blipFill>
          <a:blip r:embed="rId3">
            <a:alphaModFix/>
          </a:blip>
          <a:stretch>
            <a:fillRect/>
          </a:stretch>
        </p:blipFill>
        <p:spPr>
          <a:xfrm>
            <a:off x="4505325" y="1639650"/>
            <a:ext cx="4141400" cy="2941875"/>
          </a:xfrm>
          <a:prstGeom prst="rect">
            <a:avLst/>
          </a:prstGeom>
          <a:noFill/>
          <a:ln>
            <a:noFill/>
          </a:ln>
        </p:spPr>
      </p:pic>
      <p:pic>
        <p:nvPicPr>
          <p:cNvPr id="216" name="Google Shape;216;p24"/>
          <p:cNvPicPr preferRelativeResize="0"/>
          <p:nvPr/>
        </p:nvPicPr>
        <p:blipFill>
          <a:blip r:embed="rId4">
            <a:alphaModFix/>
          </a:blip>
          <a:stretch>
            <a:fillRect/>
          </a:stretch>
        </p:blipFill>
        <p:spPr>
          <a:xfrm>
            <a:off x="371475" y="1219225"/>
            <a:ext cx="4200524" cy="3003305"/>
          </a:xfrm>
          <a:prstGeom prst="rect">
            <a:avLst/>
          </a:prstGeom>
          <a:noFill/>
          <a:ln>
            <a:noFill/>
          </a:ln>
        </p:spPr>
      </p:pic>
      <p:sp>
        <p:nvSpPr>
          <p:cNvPr id="217" name="Google Shape;217;p24"/>
          <p:cNvSpPr txBox="1"/>
          <p:nvPr/>
        </p:nvSpPr>
        <p:spPr>
          <a:xfrm>
            <a:off x="4572000" y="1038225"/>
            <a:ext cx="3876600" cy="4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The Stay at Home requirements appears to have been marginally effective sometimes.</a:t>
            </a:r>
            <a:endParaRPr sz="13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866775" y="617000"/>
            <a:ext cx="7505700" cy="57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Containment and Closure Policies Efficiency</a:t>
            </a:r>
            <a:endParaRPr/>
          </a:p>
        </p:txBody>
      </p:sp>
      <p:sp>
        <p:nvSpPr>
          <p:cNvPr id="223" name="Google Shape;223;p25"/>
          <p:cNvSpPr txBox="1">
            <a:spLocks noGrp="1"/>
          </p:cNvSpPr>
          <p:nvPr>
            <p:ph type="body" idx="1"/>
          </p:nvPr>
        </p:nvSpPr>
        <p:spPr>
          <a:xfrm>
            <a:off x="771525" y="4081975"/>
            <a:ext cx="3753000" cy="756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Heavy Restrictions on Gatherings appear to have assisted in suppressing new cases until the new spike.</a:t>
            </a:r>
            <a:endParaRPr/>
          </a:p>
        </p:txBody>
      </p:sp>
      <p:pic>
        <p:nvPicPr>
          <p:cNvPr id="224" name="Google Shape;224;p25"/>
          <p:cNvPicPr preferRelativeResize="0"/>
          <p:nvPr/>
        </p:nvPicPr>
        <p:blipFill>
          <a:blip r:embed="rId3">
            <a:alphaModFix/>
          </a:blip>
          <a:stretch>
            <a:fillRect/>
          </a:stretch>
        </p:blipFill>
        <p:spPr>
          <a:xfrm>
            <a:off x="657225" y="1220500"/>
            <a:ext cx="4029075" cy="2861475"/>
          </a:xfrm>
          <a:prstGeom prst="rect">
            <a:avLst/>
          </a:prstGeom>
          <a:noFill/>
          <a:ln>
            <a:noFill/>
          </a:ln>
        </p:spPr>
      </p:pic>
      <p:pic>
        <p:nvPicPr>
          <p:cNvPr id="225" name="Google Shape;225;p25"/>
          <p:cNvPicPr preferRelativeResize="0"/>
          <p:nvPr/>
        </p:nvPicPr>
        <p:blipFill>
          <a:blip r:embed="rId4">
            <a:alphaModFix/>
          </a:blip>
          <a:stretch>
            <a:fillRect/>
          </a:stretch>
        </p:blipFill>
        <p:spPr>
          <a:xfrm>
            <a:off x="4775100" y="1990725"/>
            <a:ext cx="3892649" cy="2752800"/>
          </a:xfrm>
          <a:prstGeom prst="rect">
            <a:avLst/>
          </a:prstGeom>
          <a:noFill/>
          <a:ln>
            <a:noFill/>
          </a:ln>
        </p:spPr>
      </p:pic>
      <p:sp>
        <p:nvSpPr>
          <p:cNvPr id="226" name="Google Shape;226;p25"/>
          <p:cNvSpPr txBox="1"/>
          <p:nvPr/>
        </p:nvSpPr>
        <p:spPr>
          <a:xfrm>
            <a:off x="4876800" y="1121925"/>
            <a:ext cx="3571800" cy="75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a:solidFill>
                  <a:schemeClr val="dk2"/>
                </a:solidFill>
                <a:latin typeface="Calibri"/>
                <a:ea typeface="Calibri"/>
                <a:cs typeface="Calibri"/>
                <a:sym typeface="Calibri"/>
              </a:rPr>
              <a:t>Heavy Restrictions on International Travel Controls appear to have assisted in suppressing new cases until the new spike.</a:t>
            </a:r>
            <a:endParaRPr sz="13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819150" y="545775"/>
            <a:ext cx="7505700" cy="6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Health policies efficiency </a:t>
            </a:r>
            <a:endParaRPr/>
          </a:p>
        </p:txBody>
      </p:sp>
      <p:sp>
        <p:nvSpPr>
          <p:cNvPr id="232" name="Google Shape;232;p26"/>
          <p:cNvSpPr txBox="1">
            <a:spLocks noGrp="1"/>
          </p:cNvSpPr>
          <p:nvPr>
            <p:ph type="body" idx="1"/>
          </p:nvPr>
        </p:nvSpPr>
        <p:spPr>
          <a:xfrm>
            <a:off x="819150" y="1227675"/>
            <a:ext cx="7505700" cy="108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163">
                <a:solidFill>
                  <a:srgbClr val="1D1C1D"/>
                </a:solidFill>
                <a:highlight>
                  <a:srgbClr val="FFFFFF"/>
                </a:highlight>
                <a:latin typeface="Arial"/>
                <a:ea typeface="Arial"/>
                <a:cs typeface="Arial"/>
                <a:sym typeface="Arial"/>
              </a:rPr>
              <a:t>The countries that used the face-covering and contact tracing policies by the end of 2023, had a significant influence on the decline in the number of fatalities per million due to the heavy restrictions placed on wearing masks and getting tested. With Brazil, India and Vietnam having open public testing and Australia, implementing testing for anyone who showed symptoms.</a:t>
            </a:r>
            <a:endParaRPr sz="1163">
              <a:solidFill>
                <a:srgbClr val="1D1C1D"/>
              </a:solidFill>
              <a:highlight>
                <a:srgbClr val="FFFFFF"/>
              </a:highlight>
              <a:latin typeface="Arial"/>
              <a:ea typeface="Arial"/>
              <a:cs typeface="Arial"/>
              <a:sym typeface="Arial"/>
            </a:endParaRPr>
          </a:p>
        </p:txBody>
      </p:sp>
      <p:pic>
        <p:nvPicPr>
          <p:cNvPr id="233" name="Google Shape;233;p26"/>
          <p:cNvPicPr preferRelativeResize="0"/>
          <p:nvPr/>
        </p:nvPicPr>
        <p:blipFill>
          <a:blip r:embed="rId3">
            <a:alphaModFix/>
          </a:blip>
          <a:stretch>
            <a:fillRect/>
          </a:stretch>
        </p:blipFill>
        <p:spPr>
          <a:xfrm>
            <a:off x="2908450" y="2207575"/>
            <a:ext cx="5185375" cy="2129701"/>
          </a:xfrm>
          <a:prstGeom prst="rect">
            <a:avLst/>
          </a:prstGeom>
          <a:noFill/>
          <a:ln>
            <a:noFill/>
          </a:ln>
        </p:spPr>
      </p:pic>
      <p:pic>
        <p:nvPicPr>
          <p:cNvPr id="234" name="Google Shape;234;p26"/>
          <p:cNvPicPr preferRelativeResize="0"/>
          <p:nvPr/>
        </p:nvPicPr>
        <p:blipFill>
          <a:blip r:embed="rId4">
            <a:alphaModFix/>
          </a:blip>
          <a:stretch>
            <a:fillRect/>
          </a:stretch>
        </p:blipFill>
        <p:spPr>
          <a:xfrm>
            <a:off x="3709725" y="4417607"/>
            <a:ext cx="4170950" cy="34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819150" y="545775"/>
            <a:ext cx="7505700" cy="6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Health policies efficiency </a:t>
            </a:r>
            <a:endParaRPr/>
          </a:p>
        </p:txBody>
      </p:sp>
      <p:pic>
        <p:nvPicPr>
          <p:cNvPr id="240" name="Google Shape;240;p27"/>
          <p:cNvPicPr preferRelativeResize="0"/>
          <p:nvPr/>
        </p:nvPicPr>
        <p:blipFill>
          <a:blip r:embed="rId3">
            <a:alphaModFix/>
          </a:blip>
          <a:stretch>
            <a:fillRect/>
          </a:stretch>
        </p:blipFill>
        <p:spPr>
          <a:xfrm>
            <a:off x="1862825" y="1748975"/>
            <a:ext cx="4849100" cy="2757225"/>
          </a:xfrm>
          <a:prstGeom prst="rect">
            <a:avLst/>
          </a:prstGeom>
          <a:noFill/>
          <a:ln>
            <a:noFill/>
          </a:ln>
        </p:spPr>
      </p:pic>
      <p:sp>
        <p:nvSpPr>
          <p:cNvPr id="241" name="Google Shape;241;p27"/>
          <p:cNvSpPr txBox="1"/>
          <p:nvPr/>
        </p:nvSpPr>
        <p:spPr>
          <a:xfrm>
            <a:off x="780000" y="1227675"/>
            <a:ext cx="7545000" cy="76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50">
                <a:solidFill>
                  <a:srgbClr val="1D1C1D"/>
                </a:solidFill>
                <a:highlight>
                  <a:schemeClr val="dk1"/>
                </a:highlight>
              </a:rPr>
              <a:t>India throughout the years had  the best health policy efficiency during Covid, keeping transmission of infection low which worked greatly in keeping the total and new death cases low, followed by Vietnam, Australia, and then Brazil</a:t>
            </a:r>
            <a:endParaRPr sz="13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819150" y="225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Vaccinations rollout </a:t>
            </a:r>
            <a:endParaRPr/>
          </a:p>
        </p:txBody>
      </p:sp>
      <p:pic>
        <p:nvPicPr>
          <p:cNvPr id="247" name="Google Shape;247;p28"/>
          <p:cNvPicPr preferRelativeResize="0"/>
          <p:nvPr/>
        </p:nvPicPr>
        <p:blipFill rotWithShape="1">
          <a:blip r:embed="rId3">
            <a:alphaModFix/>
          </a:blip>
          <a:srcRect l="5185" t="8259" r="8099" b="4059"/>
          <a:stretch/>
        </p:blipFill>
        <p:spPr>
          <a:xfrm>
            <a:off x="1200150" y="769100"/>
            <a:ext cx="3277176" cy="2096950"/>
          </a:xfrm>
          <a:prstGeom prst="rect">
            <a:avLst/>
          </a:prstGeom>
          <a:noFill/>
          <a:ln>
            <a:noFill/>
          </a:ln>
        </p:spPr>
      </p:pic>
      <p:pic>
        <p:nvPicPr>
          <p:cNvPr id="248" name="Google Shape;248;p28"/>
          <p:cNvPicPr preferRelativeResize="0"/>
          <p:nvPr/>
        </p:nvPicPr>
        <p:blipFill rotWithShape="1">
          <a:blip r:embed="rId4">
            <a:alphaModFix/>
          </a:blip>
          <a:srcRect l="5752" t="6567" r="8637" b="5743"/>
          <a:stretch/>
        </p:blipFill>
        <p:spPr>
          <a:xfrm>
            <a:off x="1200150" y="2801275"/>
            <a:ext cx="3201150" cy="2096950"/>
          </a:xfrm>
          <a:prstGeom prst="rect">
            <a:avLst/>
          </a:prstGeom>
          <a:noFill/>
          <a:ln>
            <a:noFill/>
          </a:ln>
        </p:spPr>
      </p:pic>
      <p:pic>
        <p:nvPicPr>
          <p:cNvPr id="249" name="Google Shape;249;p28"/>
          <p:cNvPicPr preferRelativeResize="0"/>
          <p:nvPr/>
        </p:nvPicPr>
        <p:blipFill rotWithShape="1">
          <a:blip r:embed="rId5">
            <a:alphaModFix/>
          </a:blip>
          <a:srcRect l="6155" t="8259" r="8235" b="4059"/>
          <a:stretch/>
        </p:blipFill>
        <p:spPr>
          <a:xfrm>
            <a:off x="4558775" y="778946"/>
            <a:ext cx="3201150" cy="2087104"/>
          </a:xfrm>
          <a:prstGeom prst="rect">
            <a:avLst/>
          </a:prstGeom>
          <a:noFill/>
          <a:ln>
            <a:noFill/>
          </a:ln>
        </p:spPr>
      </p:pic>
      <p:pic>
        <p:nvPicPr>
          <p:cNvPr id="250" name="Google Shape;250;p28"/>
          <p:cNvPicPr preferRelativeResize="0"/>
          <p:nvPr/>
        </p:nvPicPr>
        <p:blipFill rotWithShape="1">
          <a:blip r:embed="rId6">
            <a:alphaModFix/>
          </a:blip>
          <a:srcRect l="5062" t="7712" r="8109" b="6970"/>
          <a:stretch/>
        </p:blipFill>
        <p:spPr>
          <a:xfrm>
            <a:off x="4477325" y="2801274"/>
            <a:ext cx="3201156" cy="209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819150" y="364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 Assistance Impact </a:t>
            </a:r>
            <a:endParaRPr/>
          </a:p>
        </p:txBody>
      </p:sp>
      <p:graphicFrame>
        <p:nvGraphicFramePr>
          <p:cNvPr id="256" name="Google Shape;256;p29"/>
          <p:cNvGraphicFramePr/>
          <p:nvPr/>
        </p:nvGraphicFramePr>
        <p:xfrm>
          <a:off x="952500" y="1106925"/>
          <a:ext cx="3000000" cy="3000000"/>
        </p:xfrm>
        <a:graphic>
          <a:graphicData uri="http://schemas.openxmlformats.org/drawingml/2006/table">
            <a:tbl>
              <a:tblPr>
                <a:noFill/>
                <a:tableStyleId>{32A9C03E-02DA-4A85-8DCB-6B6FCD0B1B59}</a:tableStyleId>
              </a:tblPr>
              <a:tblGrid>
                <a:gridCol w="976000">
                  <a:extLst>
                    <a:ext uri="{9D8B030D-6E8A-4147-A177-3AD203B41FA5}">
                      <a16:colId xmlns:a16="http://schemas.microsoft.com/office/drawing/2014/main" val="20000"/>
                    </a:ext>
                  </a:extLst>
                </a:gridCol>
                <a:gridCol w="1373800">
                  <a:extLst>
                    <a:ext uri="{9D8B030D-6E8A-4147-A177-3AD203B41FA5}">
                      <a16:colId xmlns:a16="http://schemas.microsoft.com/office/drawing/2014/main" val="20001"/>
                    </a:ext>
                  </a:extLst>
                </a:gridCol>
                <a:gridCol w="1124000">
                  <a:extLst>
                    <a:ext uri="{9D8B030D-6E8A-4147-A177-3AD203B41FA5}">
                      <a16:colId xmlns:a16="http://schemas.microsoft.com/office/drawing/2014/main" val="20002"/>
                    </a:ext>
                  </a:extLst>
                </a:gridCol>
              </a:tblGrid>
              <a:tr h="4043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Country</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 population living in extreme poverty</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Hospital beds per 1,000 people</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Australia</a:t>
                      </a:r>
                      <a:endParaRPr sz="1100" b="1">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0.5</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3.84</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Brazil</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3.40</a:t>
                      </a:r>
                      <a:endParaRPr sz="1100">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2.2</a:t>
                      </a:r>
                      <a:endParaRPr sz="1100">
                        <a:latin typeface="Calibri"/>
                        <a:ea typeface="Calibri"/>
                        <a:cs typeface="Calibri"/>
                        <a:sym typeface="Calibri"/>
                      </a:endParaRPr>
                    </a:p>
                  </a:txBody>
                  <a:tcPr marL="9525" marR="9525" marT="9525" marB="91425" anchor="b"/>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India</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21.2</a:t>
                      </a:r>
                      <a:endParaRPr sz="1100">
                        <a:latin typeface="Calibri"/>
                        <a:ea typeface="Calibri"/>
                        <a:cs typeface="Calibri"/>
                        <a:sym typeface="Calibri"/>
                      </a:endParaRPr>
                    </a:p>
                  </a:txBody>
                  <a:tcPr marL="9525" marR="9525" marT="9525" marB="91425" anchor="b">
                    <a:solidFill>
                      <a:srgbClr val="EA9999"/>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0.53</a:t>
                      </a:r>
                      <a:endParaRPr sz="1100">
                        <a:latin typeface="Calibri"/>
                        <a:ea typeface="Calibri"/>
                        <a:cs typeface="Calibri"/>
                        <a:sym typeface="Calibri"/>
                      </a:endParaRPr>
                    </a:p>
                  </a:txBody>
                  <a:tcPr marL="9525" marR="9525" marT="9525" marB="91425" anchor="b">
                    <a:solidFill>
                      <a:srgbClr val="EA9999"/>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Vietnam</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2.00</a:t>
                      </a:r>
                      <a:endParaRPr sz="1100">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2.6</a:t>
                      </a:r>
                      <a:endParaRPr sz="1100">
                        <a:latin typeface="Calibri"/>
                        <a:ea typeface="Calibri"/>
                        <a:cs typeface="Calibri"/>
                        <a:sym typeface="Calibri"/>
                      </a:endParaRPr>
                    </a:p>
                  </a:txBody>
                  <a:tcPr marL="9525" marR="9525" marT="9525" marB="91425" anchor="b"/>
                </a:tc>
                <a:extLst>
                  <a:ext uri="{0D108BD9-81ED-4DB2-BD59-A6C34878D82A}">
                    <a16:rowId xmlns:a16="http://schemas.microsoft.com/office/drawing/2014/main" val="10004"/>
                  </a:ext>
                </a:extLst>
              </a:tr>
            </a:tbl>
          </a:graphicData>
        </a:graphic>
      </p:graphicFrame>
      <p:sp>
        <p:nvSpPr>
          <p:cNvPr id="257" name="Google Shape;257;p29"/>
          <p:cNvSpPr txBox="1"/>
          <p:nvPr/>
        </p:nvSpPr>
        <p:spPr>
          <a:xfrm>
            <a:off x="870175" y="3484775"/>
            <a:ext cx="7863900" cy="1388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374151"/>
              </a:buClr>
              <a:buSzPts val="1300"/>
              <a:buFont typeface="Calibri"/>
              <a:buChar char="●"/>
            </a:pPr>
            <a:r>
              <a:rPr lang="en" sz="1300">
                <a:solidFill>
                  <a:srgbClr val="374151"/>
                </a:solidFill>
                <a:latin typeface="Calibri"/>
                <a:ea typeface="Calibri"/>
                <a:cs typeface="Calibri"/>
                <a:sym typeface="Calibri"/>
              </a:rPr>
              <a:t>India: Hi</a:t>
            </a:r>
            <a:r>
              <a:rPr lang="en">
                <a:solidFill>
                  <a:srgbClr val="374151"/>
                </a:solidFill>
                <a:latin typeface="Calibri"/>
                <a:ea typeface="Calibri"/>
                <a:cs typeface="Calibri"/>
                <a:sym typeface="Calibri"/>
              </a:rPr>
              <a:t>ghest extreme poverty percentage posed challenges in vaccination rollout.</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India: Lowest hospital beds per 1,000 people emphasized potential strain on healthcare infrastructure.</a:t>
            </a:r>
            <a:endParaRPr>
              <a:solidFill>
                <a:srgbClr val="374151"/>
              </a:solidFill>
              <a:latin typeface="Calibri"/>
              <a:ea typeface="Calibri"/>
              <a:cs typeface="Calibri"/>
              <a:sym typeface="Calibri"/>
            </a:endParaRPr>
          </a:p>
          <a:p>
            <a:pPr marL="457200" lvl="0" indent="0" algn="l" rtl="0">
              <a:spcBef>
                <a:spcPts val="0"/>
              </a:spcBef>
              <a:spcAft>
                <a:spcPts val="0"/>
              </a:spcAft>
              <a:buNone/>
            </a:pPr>
            <a:endParaRPr sz="1300">
              <a:solidFill>
                <a:srgbClr val="37415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819150" y="364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 Assistance Impact </a:t>
            </a:r>
            <a:endParaRPr/>
          </a:p>
        </p:txBody>
      </p:sp>
      <p:graphicFrame>
        <p:nvGraphicFramePr>
          <p:cNvPr id="263" name="Google Shape;263;p30"/>
          <p:cNvGraphicFramePr/>
          <p:nvPr/>
        </p:nvGraphicFramePr>
        <p:xfrm>
          <a:off x="952500" y="1106925"/>
          <a:ext cx="3000000" cy="3000000"/>
        </p:xfrm>
        <a:graphic>
          <a:graphicData uri="http://schemas.openxmlformats.org/drawingml/2006/table">
            <a:tbl>
              <a:tblPr>
                <a:noFill/>
                <a:tableStyleId>{32A9C03E-02DA-4A85-8DCB-6B6FCD0B1B59}</a:tableStyleId>
              </a:tblPr>
              <a:tblGrid>
                <a:gridCol w="976000">
                  <a:extLst>
                    <a:ext uri="{9D8B030D-6E8A-4147-A177-3AD203B41FA5}">
                      <a16:colId xmlns:a16="http://schemas.microsoft.com/office/drawing/2014/main" val="20000"/>
                    </a:ext>
                  </a:extLst>
                </a:gridCol>
                <a:gridCol w="1373800">
                  <a:extLst>
                    <a:ext uri="{9D8B030D-6E8A-4147-A177-3AD203B41FA5}">
                      <a16:colId xmlns:a16="http://schemas.microsoft.com/office/drawing/2014/main" val="20001"/>
                    </a:ext>
                  </a:extLst>
                </a:gridCol>
                <a:gridCol w="1124000">
                  <a:extLst>
                    <a:ext uri="{9D8B030D-6E8A-4147-A177-3AD203B41FA5}">
                      <a16:colId xmlns:a16="http://schemas.microsoft.com/office/drawing/2014/main" val="20002"/>
                    </a:ext>
                  </a:extLst>
                </a:gridCol>
                <a:gridCol w="2104625">
                  <a:extLst>
                    <a:ext uri="{9D8B030D-6E8A-4147-A177-3AD203B41FA5}">
                      <a16:colId xmlns:a16="http://schemas.microsoft.com/office/drawing/2014/main" val="20003"/>
                    </a:ext>
                  </a:extLst>
                </a:gridCol>
                <a:gridCol w="1660575">
                  <a:extLst>
                    <a:ext uri="{9D8B030D-6E8A-4147-A177-3AD203B41FA5}">
                      <a16:colId xmlns:a16="http://schemas.microsoft.com/office/drawing/2014/main" val="20004"/>
                    </a:ext>
                  </a:extLst>
                </a:gridCol>
              </a:tblGrid>
              <a:tr h="4043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Country</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 population living in extreme poverty</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Hospital beds per 1,000 people</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Emergency investment in healthcare (USD)</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Investment in vaccines (USD)</a:t>
                      </a:r>
                      <a:endParaRPr sz="1100" b="1">
                        <a:latin typeface="Calibri"/>
                        <a:ea typeface="Calibri"/>
                        <a:cs typeface="Calibri"/>
                        <a:sym typeface="Calibri"/>
                      </a:endParaRPr>
                    </a:p>
                  </a:txBody>
                  <a:tcPr marL="9525" marR="9525" marT="9525" marB="91425">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solidFill>
                      <a:srgbClr val="F6B26B"/>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Australia</a:t>
                      </a:r>
                      <a:endParaRPr sz="1100" b="1">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0.5</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3.84</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 sz="1100">
                          <a:latin typeface="Calibri"/>
                          <a:ea typeface="Calibri"/>
                          <a:cs typeface="Calibri"/>
                          <a:sym typeface="Calibri"/>
                        </a:rPr>
                        <a:t>                                                      3,876,215,144.83</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 sz="1100">
                          <a:latin typeface="Calibri"/>
                          <a:ea typeface="Calibri"/>
                          <a:cs typeface="Calibri"/>
                          <a:sym typeface="Calibri"/>
                        </a:rPr>
                        <a:t>                	4,703,229,757.98</a:t>
                      </a:r>
                      <a:endParaRPr sz="1100">
                        <a:latin typeface="Calibri"/>
                        <a:ea typeface="Calibri"/>
                        <a:cs typeface="Calibri"/>
                        <a:sym typeface="Calibri"/>
                      </a:endParaRPr>
                    </a:p>
                  </a:txBody>
                  <a:tcPr marL="9525" marR="9525" marT="9525" marB="91425" anchor="b">
                    <a:lnT w="4775" cap="flat" cmpd="sng">
                      <a:solidFill>
                        <a:srgbClr val="000000"/>
                      </a:solidFill>
                      <a:prstDash val="solid"/>
                      <a:round/>
                      <a:headEnd type="none" w="sm" len="sm"/>
                      <a:tailEnd type="none" w="sm" len="sm"/>
                    </a:lnT>
                    <a:solidFill>
                      <a:srgbClr val="B6D7A8"/>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Brazil</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3.40</a:t>
                      </a:r>
                      <a:endParaRPr sz="1100">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2.2</a:t>
                      </a:r>
                      <a:endParaRPr sz="1100">
                        <a:latin typeface="Calibri"/>
                        <a:ea typeface="Calibri"/>
                        <a:cs typeface="Calibri"/>
                        <a:sym typeface="Calibri"/>
                      </a:endParaRPr>
                    </a:p>
                  </a:txBody>
                  <a:tcPr marL="9525" marR="9525" marT="9525" marB="91425" anchor="b"/>
                </a:tc>
                <a:tc>
                  <a:txBody>
                    <a:bodyPr/>
                    <a:lstStyle/>
                    <a:p>
                      <a:pPr marL="0" lvl="0" indent="0" algn="ctr" rtl="0">
                        <a:spcBef>
                          <a:spcPts val="0"/>
                        </a:spcBef>
                        <a:spcAft>
                          <a:spcPts val="0"/>
                        </a:spcAft>
                        <a:buNone/>
                      </a:pPr>
                      <a:r>
                        <a:rPr lang="en" sz="1100">
                          <a:latin typeface="Calibri"/>
                          <a:ea typeface="Calibri"/>
                          <a:cs typeface="Calibri"/>
                          <a:sym typeface="Calibri"/>
                        </a:rPr>
                        <a:t>                                152,598,230,724.82</a:t>
                      </a:r>
                      <a:endParaRPr sz="1100">
                        <a:latin typeface="Calibri"/>
                        <a:ea typeface="Calibri"/>
                        <a:cs typeface="Calibri"/>
                        <a:sym typeface="Calibri"/>
                      </a:endParaRPr>
                    </a:p>
                  </a:txBody>
                  <a:tcPr marL="9525" marR="9525" marT="9525" marB="91425" anchor="b">
                    <a:solidFill>
                      <a:srgbClr val="B6D7A8"/>
                    </a:solidFill>
                  </a:tcPr>
                </a:tc>
                <a:tc>
                  <a:txBody>
                    <a:bodyPr/>
                    <a:lstStyle/>
                    <a:p>
                      <a:pPr marL="0" lvl="0" indent="0" algn="ctr" rtl="0">
                        <a:spcBef>
                          <a:spcPts val="0"/>
                        </a:spcBef>
                        <a:spcAft>
                          <a:spcPts val="0"/>
                        </a:spcAft>
                        <a:buNone/>
                      </a:pPr>
                      <a:r>
                        <a:rPr lang="en" sz="1100">
                          <a:latin typeface="Calibri"/>
                          <a:ea typeface="Calibri"/>
                          <a:cs typeface="Calibri"/>
                          <a:sym typeface="Calibri"/>
                        </a:rPr>
                        <a:t>148,930,783.00</a:t>
                      </a:r>
                      <a:endParaRPr sz="1100">
                        <a:latin typeface="Calibri"/>
                        <a:ea typeface="Calibri"/>
                        <a:cs typeface="Calibri"/>
                        <a:sym typeface="Calibri"/>
                      </a:endParaRPr>
                    </a:p>
                  </a:txBody>
                  <a:tcPr marL="9525" marR="9525" marT="9525" marB="91425" anchor="b"/>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India</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21.2</a:t>
                      </a:r>
                      <a:endParaRPr sz="1100">
                        <a:latin typeface="Calibri"/>
                        <a:ea typeface="Calibri"/>
                        <a:cs typeface="Calibri"/>
                        <a:sym typeface="Calibri"/>
                      </a:endParaRPr>
                    </a:p>
                  </a:txBody>
                  <a:tcPr marL="9525" marR="9525" marT="9525" marB="91425" anchor="b">
                    <a:solidFill>
                      <a:srgbClr val="EA9999"/>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0.53</a:t>
                      </a:r>
                      <a:endParaRPr sz="1100">
                        <a:latin typeface="Calibri"/>
                        <a:ea typeface="Calibri"/>
                        <a:cs typeface="Calibri"/>
                        <a:sym typeface="Calibri"/>
                      </a:endParaRPr>
                    </a:p>
                  </a:txBody>
                  <a:tcPr marL="9525" marR="9525" marT="9525" marB="91425" anchor="b">
                    <a:solidFill>
                      <a:srgbClr val="EA9999"/>
                    </a:solidFill>
                  </a:tcPr>
                </a:tc>
                <a:tc>
                  <a:txBody>
                    <a:bodyPr/>
                    <a:lstStyle/>
                    <a:p>
                      <a:pPr marL="0" lvl="0" indent="0" algn="ctr" rtl="0">
                        <a:spcBef>
                          <a:spcPts val="0"/>
                        </a:spcBef>
                        <a:spcAft>
                          <a:spcPts val="0"/>
                        </a:spcAft>
                        <a:buNone/>
                      </a:pPr>
                      <a:r>
                        <a:rPr lang="en" sz="1100">
                          <a:latin typeface="Calibri"/>
                          <a:ea typeface="Calibri"/>
                          <a:cs typeface="Calibri"/>
                          <a:sym typeface="Calibri"/>
                        </a:rPr>
                        <a:t>                                                               1,264,200,000.00</a:t>
                      </a:r>
                      <a:endParaRPr sz="1100">
                        <a:latin typeface="Calibri"/>
                        <a:ea typeface="Calibri"/>
                        <a:cs typeface="Calibri"/>
                        <a:sym typeface="Calibri"/>
                      </a:endParaRPr>
                    </a:p>
                  </a:txBody>
                  <a:tcPr marL="9525" marR="9525" marT="9525" marB="91425" anchor="b"/>
                </a:tc>
                <a:tc>
                  <a:txBody>
                    <a:bodyPr/>
                    <a:lstStyle/>
                    <a:p>
                      <a:pPr marL="0" lvl="0" indent="0" algn="ctr" rtl="0">
                        <a:spcBef>
                          <a:spcPts val="0"/>
                        </a:spcBef>
                        <a:spcAft>
                          <a:spcPts val="0"/>
                        </a:spcAft>
                        <a:buNone/>
                      </a:pPr>
                      <a:r>
                        <a:rPr lang="en" sz="1100">
                          <a:latin typeface="Calibri"/>
                          <a:ea typeface="Calibri"/>
                          <a:cs typeface="Calibri"/>
                          <a:sym typeface="Calibri"/>
                        </a:rPr>
                        <a:t>130,205,680.00</a:t>
                      </a:r>
                      <a:endParaRPr sz="1100">
                        <a:latin typeface="Calibri"/>
                        <a:ea typeface="Calibri"/>
                        <a:cs typeface="Calibri"/>
                        <a:sym typeface="Calibri"/>
                      </a:endParaRPr>
                    </a:p>
                  </a:txBody>
                  <a:tcPr marL="9525" marR="9525" marT="9525" marB="91425" anchor="b"/>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b="1">
                          <a:latin typeface="Calibri"/>
                          <a:ea typeface="Calibri"/>
                          <a:cs typeface="Calibri"/>
                          <a:sym typeface="Calibri"/>
                        </a:rPr>
                        <a:t>Vietnam</a:t>
                      </a:r>
                      <a:endParaRPr sz="1100" b="1">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2.00</a:t>
                      </a:r>
                      <a:endParaRPr sz="1100">
                        <a:latin typeface="Calibri"/>
                        <a:ea typeface="Calibri"/>
                        <a:cs typeface="Calibri"/>
                        <a:sym typeface="Calibri"/>
                      </a:endParaRPr>
                    </a:p>
                  </a:txBody>
                  <a:tcPr marL="9525" marR="9525" marT="9525" marB="91425" anchor="b"/>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2.6</a:t>
                      </a:r>
                      <a:endParaRPr sz="1100">
                        <a:latin typeface="Calibri"/>
                        <a:ea typeface="Calibri"/>
                        <a:cs typeface="Calibri"/>
                        <a:sym typeface="Calibri"/>
                      </a:endParaRPr>
                    </a:p>
                  </a:txBody>
                  <a:tcPr marL="9525" marR="9525" marT="9525" marB="91425" anchor="b"/>
                </a:tc>
                <a:tc>
                  <a:txBody>
                    <a:bodyPr/>
                    <a:lstStyle/>
                    <a:p>
                      <a:pPr marL="0" lvl="0" indent="0" algn="ctr" rtl="0">
                        <a:spcBef>
                          <a:spcPts val="0"/>
                        </a:spcBef>
                        <a:spcAft>
                          <a:spcPts val="0"/>
                        </a:spcAft>
                        <a:buNone/>
                      </a:pPr>
                      <a:r>
                        <a:rPr lang="en" sz="1100">
                          <a:latin typeface="Calibri"/>
                          <a:ea typeface="Calibri"/>
                          <a:cs typeface="Calibri"/>
                          <a:sym typeface="Calibri"/>
                        </a:rPr>
                        <a:t>                                                                                86,180.00</a:t>
                      </a:r>
                      <a:endParaRPr sz="1100">
                        <a:latin typeface="Calibri"/>
                        <a:ea typeface="Calibri"/>
                        <a:cs typeface="Calibri"/>
                        <a:sym typeface="Calibri"/>
                      </a:endParaRPr>
                    </a:p>
                  </a:txBody>
                  <a:tcPr marL="9525" marR="9525" marT="9525" marB="91425" anchor="b"/>
                </a:tc>
                <a:tc>
                  <a:txBody>
                    <a:bodyPr/>
                    <a:lstStyle/>
                    <a:p>
                      <a:pPr marL="0" lvl="0" indent="0" algn="ctr" rtl="0">
                        <a:spcBef>
                          <a:spcPts val="0"/>
                        </a:spcBef>
                        <a:spcAft>
                          <a:spcPts val="0"/>
                        </a:spcAft>
                        <a:buNone/>
                      </a:pPr>
                      <a:r>
                        <a:rPr lang="en" sz="1100">
                          <a:latin typeface="Calibri"/>
                          <a:ea typeface="Calibri"/>
                          <a:cs typeface="Calibri"/>
                          <a:sym typeface="Calibri"/>
                        </a:rPr>
                        <a:t>53,966.00</a:t>
                      </a:r>
                      <a:endParaRPr sz="1100">
                        <a:latin typeface="Calibri"/>
                        <a:ea typeface="Calibri"/>
                        <a:cs typeface="Calibri"/>
                        <a:sym typeface="Calibri"/>
                      </a:endParaRPr>
                    </a:p>
                  </a:txBody>
                  <a:tcPr marL="9525" marR="9525" marT="9525" marB="91425" anchor="b"/>
                </a:tc>
                <a:extLst>
                  <a:ext uri="{0D108BD9-81ED-4DB2-BD59-A6C34878D82A}">
                    <a16:rowId xmlns:a16="http://schemas.microsoft.com/office/drawing/2014/main" val="10004"/>
                  </a:ext>
                </a:extLst>
              </a:tr>
            </a:tbl>
          </a:graphicData>
        </a:graphic>
      </p:graphicFrame>
      <p:sp>
        <p:nvSpPr>
          <p:cNvPr id="264" name="Google Shape;264;p30"/>
          <p:cNvSpPr txBox="1"/>
          <p:nvPr/>
        </p:nvSpPr>
        <p:spPr>
          <a:xfrm>
            <a:off x="870175" y="3484775"/>
            <a:ext cx="7863900" cy="1388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374151"/>
              </a:buClr>
              <a:buSzPts val="1300"/>
              <a:buFont typeface="Calibri"/>
              <a:buChar char="●"/>
            </a:pPr>
            <a:r>
              <a:rPr lang="en" sz="1300">
                <a:solidFill>
                  <a:srgbClr val="374151"/>
                </a:solidFill>
                <a:latin typeface="Calibri"/>
                <a:ea typeface="Calibri"/>
                <a:cs typeface="Calibri"/>
                <a:sym typeface="Calibri"/>
              </a:rPr>
              <a:t>India: Hi</a:t>
            </a:r>
            <a:r>
              <a:rPr lang="en">
                <a:solidFill>
                  <a:srgbClr val="374151"/>
                </a:solidFill>
                <a:latin typeface="Calibri"/>
                <a:ea typeface="Calibri"/>
                <a:cs typeface="Calibri"/>
                <a:sym typeface="Calibri"/>
              </a:rPr>
              <a:t>ghest extreme poverty percentage posed challenges in vaccination rollout.</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India: Lowest hospital beds per 1,000 people emphasized potential strain on healthcare infrastructure.</a:t>
            </a:r>
            <a:endParaRPr>
              <a:solidFill>
                <a:srgbClr val="374151"/>
              </a:solidFill>
              <a:latin typeface="Calibri"/>
              <a:ea typeface="Calibri"/>
              <a:cs typeface="Calibri"/>
              <a:sym typeface="Calibri"/>
            </a:endParaRPr>
          </a:p>
          <a:p>
            <a:pPr marL="457200" lvl="0" indent="-311150" algn="l" rtl="0">
              <a:spcBef>
                <a:spcPts val="0"/>
              </a:spcBef>
              <a:spcAft>
                <a:spcPts val="0"/>
              </a:spcAft>
              <a:buClr>
                <a:srgbClr val="374151"/>
              </a:buClr>
              <a:buSzPts val="1300"/>
              <a:buFont typeface="Calibri"/>
              <a:buChar char="●"/>
            </a:pPr>
            <a:r>
              <a:rPr lang="en">
                <a:solidFill>
                  <a:srgbClr val="374151"/>
                </a:solidFill>
                <a:latin typeface="Calibri"/>
                <a:ea typeface="Calibri"/>
                <a:cs typeface="Calibri"/>
                <a:sym typeface="Calibri"/>
              </a:rPr>
              <a:t>Brazil led in emergency healthcare investment; Australia prioritized vaccine investment, highlighting diverse national st</a:t>
            </a:r>
            <a:r>
              <a:rPr lang="en" sz="1300">
                <a:solidFill>
                  <a:srgbClr val="374151"/>
                </a:solidFill>
                <a:latin typeface="Calibri"/>
                <a:ea typeface="Calibri"/>
                <a:cs typeface="Calibri"/>
                <a:sym typeface="Calibri"/>
              </a:rPr>
              <a:t>rategies and priorities.</a:t>
            </a:r>
            <a:endParaRPr sz="1300">
              <a:solidFill>
                <a:srgbClr val="37415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title"/>
          </p:nvPr>
        </p:nvSpPr>
        <p:spPr>
          <a:xfrm>
            <a:off x="819150" y="198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Outcome: Vaccinations </a:t>
            </a:r>
            <a:endParaRPr sz="2600"/>
          </a:p>
        </p:txBody>
      </p:sp>
      <p:sp>
        <p:nvSpPr>
          <p:cNvPr id="270" name="Google Shape;270;p31"/>
          <p:cNvSpPr txBox="1">
            <a:spLocks noGrp="1"/>
          </p:cNvSpPr>
          <p:nvPr>
            <p:ph type="body" idx="1"/>
          </p:nvPr>
        </p:nvSpPr>
        <p:spPr>
          <a:xfrm>
            <a:off x="652650" y="2251450"/>
            <a:ext cx="34383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Australia, Brazil, and Vietnam exceed 80% fully vaccinated; India lags at 67%.</a:t>
            </a:r>
            <a:endParaRPr sz="1400"/>
          </a:p>
          <a:p>
            <a:pPr marL="457200" lvl="0" indent="-317500" algn="l" rtl="0">
              <a:spcBef>
                <a:spcPts val="0"/>
              </a:spcBef>
              <a:spcAft>
                <a:spcPts val="0"/>
              </a:spcAft>
              <a:buSzPts val="1400"/>
              <a:buChar char="●"/>
            </a:pPr>
            <a:r>
              <a:rPr lang="en" sz="1400"/>
              <a:t>Notable differences in total boosters: Australia at 75%, India at 15%.</a:t>
            </a:r>
            <a:endParaRPr sz="1400"/>
          </a:p>
          <a:p>
            <a:pPr marL="457200" lvl="0" indent="-317500" algn="l" rtl="0">
              <a:spcBef>
                <a:spcPts val="0"/>
              </a:spcBef>
              <a:spcAft>
                <a:spcPts val="0"/>
              </a:spcAft>
              <a:buSzPts val="1400"/>
              <a:buChar char="●"/>
            </a:pPr>
            <a:r>
              <a:rPr lang="en" sz="1400"/>
              <a:t>Highlighting diverse national strategies in responding to evolving health challenges</a:t>
            </a:r>
            <a:endParaRPr sz="1400"/>
          </a:p>
        </p:txBody>
      </p:sp>
      <p:pic>
        <p:nvPicPr>
          <p:cNvPr id="271" name="Google Shape;271;p31"/>
          <p:cNvPicPr preferRelativeResize="0"/>
          <p:nvPr/>
        </p:nvPicPr>
        <p:blipFill rotWithShape="1">
          <a:blip r:embed="rId3">
            <a:alphaModFix/>
          </a:blip>
          <a:srcRect l="5894" t="7728" r="8671" b="6116"/>
          <a:stretch/>
        </p:blipFill>
        <p:spPr>
          <a:xfrm>
            <a:off x="4320175" y="268275"/>
            <a:ext cx="4588450" cy="4431175"/>
          </a:xfrm>
          <a:prstGeom prst="rect">
            <a:avLst/>
          </a:prstGeom>
          <a:noFill/>
          <a:ln>
            <a:noFill/>
          </a:ln>
        </p:spPr>
      </p:pic>
      <p:pic>
        <p:nvPicPr>
          <p:cNvPr id="272" name="Google Shape;272;p31"/>
          <p:cNvPicPr preferRelativeResize="0"/>
          <p:nvPr/>
        </p:nvPicPr>
        <p:blipFill>
          <a:blip r:embed="rId4">
            <a:alphaModFix/>
          </a:blip>
          <a:stretch>
            <a:fillRect/>
          </a:stretch>
        </p:blipFill>
        <p:spPr>
          <a:xfrm>
            <a:off x="1428550" y="1086000"/>
            <a:ext cx="2828925"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582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research questions</a:t>
            </a:r>
            <a:endParaRPr/>
          </a:p>
        </p:txBody>
      </p:sp>
      <p:sp>
        <p:nvSpPr>
          <p:cNvPr id="135" name="Google Shape;135;p14"/>
          <p:cNvSpPr txBox="1">
            <a:spLocks noGrp="1"/>
          </p:cNvSpPr>
          <p:nvPr>
            <p:ph type="body" idx="1"/>
          </p:nvPr>
        </p:nvSpPr>
        <p:spPr>
          <a:xfrm>
            <a:off x="819150" y="1452175"/>
            <a:ext cx="7505700" cy="304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solidFill>
                  <a:srgbClr val="374151"/>
                </a:solidFill>
              </a:rPr>
              <a:t>Research questions:</a:t>
            </a:r>
            <a:r>
              <a:rPr lang="en" sz="1400" b="1" i="1">
                <a:solidFill>
                  <a:srgbClr val="374151"/>
                </a:solidFill>
              </a:rPr>
              <a:t> </a:t>
            </a:r>
            <a:r>
              <a:rPr lang="en" sz="1400">
                <a:solidFill>
                  <a:srgbClr val="374151"/>
                </a:solidFill>
              </a:rPr>
              <a:t>How do government responses and policies impact the trend in new COVID-19 cases and death rates of the countries in question?</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374151"/>
                </a:solidFill>
              </a:rPr>
              <a:t>How effective are the countries at implementing the policies to manage new Covid-19 infections and death rates?</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1D1C1D"/>
                </a:solidFill>
                <a:highlight>
                  <a:srgbClr val="FFFFFF"/>
                </a:highlight>
              </a:rPr>
              <a:t>How efficient are policies such as gathering limitations, workplace closures, and travel controls to manage</a:t>
            </a:r>
            <a:r>
              <a:rPr lang="en" sz="1400">
                <a:solidFill>
                  <a:srgbClr val="374151"/>
                </a:solidFill>
              </a:rPr>
              <a:t> new COVID-19 infections and death rates?</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1D1C1D"/>
                </a:solidFill>
                <a:highlight>
                  <a:srgbClr val="FFFFFF"/>
                </a:highlight>
              </a:rPr>
              <a:t>How efficient are policies such as the presence of contact tracing or mask requirements at </a:t>
            </a:r>
            <a:r>
              <a:rPr lang="en" sz="1400">
                <a:solidFill>
                  <a:srgbClr val="374151"/>
                </a:solidFill>
              </a:rPr>
              <a:t>managing new COVID-19 infections and death rates?</a:t>
            </a:r>
            <a:endParaRPr sz="1400">
              <a:solidFill>
                <a:srgbClr val="374151"/>
              </a:solidFill>
            </a:endParaRPr>
          </a:p>
          <a:p>
            <a:pPr marL="457200" lvl="0" indent="-317500" algn="l" rtl="0">
              <a:lnSpc>
                <a:spcPct val="150000"/>
              </a:lnSpc>
              <a:spcBef>
                <a:spcPts val="0"/>
              </a:spcBef>
              <a:spcAft>
                <a:spcPts val="1800"/>
              </a:spcAft>
              <a:buClr>
                <a:srgbClr val="374151"/>
              </a:buClr>
              <a:buSzPts val="1400"/>
              <a:buAutoNum type="arabicPeriod"/>
            </a:pPr>
            <a:r>
              <a:rPr lang="en" sz="1400">
                <a:solidFill>
                  <a:srgbClr val="374151"/>
                </a:solidFill>
              </a:rPr>
              <a:t>What impact do economic assistance policies have on the </a:t>
            </a:r>
            <a:r>
              <a:rPr lang="en" sz="1400">
                <a:solidFill>
                  <a:srgbClr val="1D1C1D"/>
                </a:solidFill>
                <a:highlight>
                  <a:srgbClr val="FFFFFF"/>
                </a:highlight>
              </a:rPr>
              <a:t>Covid-19 situation</a:t>
            </a:r>
            <a:r>
              <a:rPr lang="en" sz="1400">
                <a:solidFill>
                  <a:srgbClr val="374151"/>
                </a:solidFill>
              </a:rPr>
              <a: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819150" y="3039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takeaways</a:t>
            </a:r>
            <a:endParaRPr/>
          </a:p>
        </p:txBody>
      </p:sp>
      <p:sp>
        <p:nvSpPr>
          <p:cNvPr id="278" name="Google Shape;278;p32"/>
          <p:cNvSpPr txBox="1">
            <a:spLocks noGrp="1"/>
          </p:cNvSpPr>
          <p:nvPr>
            <p:ph type="body" idx="1"/>
          </p:nvPr>
        </p:nvSpPr>
        <p:spPr>
          <a:xfrm>
            <a:off x="819150" y="1054475"/>
            <a:ext cx="7899300" cy="38007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I</a:t>
            </a:r>
            <a:r>
              <a:rPr lang="en">
                <a:solidFill>
                  <a:srgbClr val="374151"/>
                </a:solidFill>
              </a:rPr>
              <a:t>ndia has the highest Stringency Index due to stringent COVID-19 measures like lockdowns, compared to lower indices in Brazil and Australia, suggesting less strict approaches, with the index reflecting the degree of measures, not their effectiveness.</a:t>
            </a:r>
            <a:endParaRPr/>
          </a:p>
          <a:p>
            <a:pPr marL="457200" lvl="0" indent="-311150" algn="l" rtl="0">
              <a:lnSpc>
                <a:spcPct val="150000"/>
              </a:lnSpc>
              <a:spcBef>
                <a:spcPts val="0"/>
              </a:spcBef>
              <a:spcAft>
                <a:spcPts val="0"/>
              </a:spcAft>
              <a:buSzPts val="1300"/>
              <a:buChar char="●"/>
            </a:pPr>
            <a:r>
              <a:rPr lang="en"/>
              <a:t>Government and health organisations worldwide implemented a range of policies </a:t>
            </a:r>
            <a:r>
              <a:rPr lang="en">
                <a:solidFill>
                  <a:srgbClr val="000000"/>
                </a:solidFill>
              </a:rPr>
              <a:t>to control and contain the spread of COVID-19. While the four countries examine showing similar efficacy in stemming new infections, there were some significant differences.</a:t>
            </a:r>
            <a:endParaRPr/>
          </a:p>
          <a:p>
            <a:pPr marL="457200" lvl="0" indent="-311150" algn="l" rtl="0">
              <a:lnSpc>
                <a:spcPct val="150000"/>
              </a:lnSpc>
              <a:spcBef>
                <a:spcPts val="0"/>
              </a:spcBef>
              <a:spcAft>
                <a:spcPts val="0"/>
              </a:spcAft>
              <a:buSzPts val="1300"/>
              <a:buChar char="●"/>
            </a:pPr>
            <a:r>
              <a:rPr lang="en"/>
              <a:t>The countries that followed rigorous face covering and and contact tracing policies had a significant beneficial influence on the decline in the number of fatalities per million.</a:t>
            </a:r>
            <a:endParaRPr/>
          </a:p>
          <a:p>
            <a:pPr marL="457200" lvl="0" indent="-311150" algn="l" rtl="0">
              <a:lnSpc>
                <a:spcPct val="150000"/>
              </a:lnSpc>
              <a:spcBef>
                <a:spcPts val="0"/>
              </a:spcBef>
              <a:spcAft>
                <a:spcPts val="0"/>
              </a:spcAft>
              <a:buSzPts val="1300"/>
              <a:buChar char="●"/>
            </a:pPr>
            <a:r>
              <a:rPr lang="en"/>
              <a:t> </a:t>
            </a:r>
            <a:r>
              <a:rPr lang="en">
                <a:solidFill>
                  <a:srgbClr val="374151"/>
                </a:solidFill>
              </a:rPr>
              <a:t>Policymakers should focus on a holistic approach, addressing economic and healthcare infrastructure challenges. </a:t>
            </a:r>
            <a:r>
              <a:rPr lang="en" b="1">
                <a:solidFill>
                  <a:srgbClr val="374151"/>
                </a:solidFill>
              </a:rPr>
              <a:t>Collaborative efforts</a:t>
            </a:r>
            <a:r>
              <a:rPr lang="en">
                <a:solidFill>
                  <a:srgbClr val="374151"/>
                </a:solidFill>
              </a:rPr>
              <a:t> at a </a:t>
            </a:r>
            <a:r>
              <a:rPr lang="en" b="1">
                <a:solidFill>
                  <a:srgbClr val="374151"/>
                </a:solidFill>
              </a:rPr>
              <a:t>global level</a:t>
            </a:r>
            <a:r>
              <a:rPr lang="en">
                <a:solidFill>
                  <a:srgbClr val="374151"/>
                </a:solidFill>
              </a:rPr>
              <a:t> are crucial for addressing healthcare disparities and ensuring comprehensive vaccination coverage.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p:txBody>
      </p:sp>
      <p:sp>
        <p:nvSpPr>
          <p:cNvPr id="284" name="Google Shape;284;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2733250" y="1894500"/>
            <a:ext cx="3526500" cy="13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6257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Summary - Sources</a:t>
            </a:r>
            <a:endParaRPr/>
          </a:p>
        </p:txBody>
      </p:sp>
      <p:sp>
        <p:nvSpPr>
          <p:cNvPr id="141" name="Google Shape;141;p15"/>
          <p:cNvSpPr txBox="1">
            <a:spLocks noGrp="1"/>
          </p:cNvSpPr>
          <p:nvPr>
            <p:ph type="body" idx="1"/>
          </p:nvPr>
        </p:nvSpPr>
        <p:spPr>
          <a:xfrm>
            <a:off x="819150" y="1580300"/>
            <a:ext cx="7505700" cy="285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374151"/>
                </a:solidFill>
              </a:rPr>
              <a:t>To answer our </a:t>
            </a:r>
            <a:r>
              <a:rPr lang="en" b="1">
                <a:solidFill>
                  <a:srgbClr val="374151"/>
                </a:solidFill>
              </a:rPr>
              <a:t>Research Questions</a:t>
            </a:r>
            <a:r>
              <a:rPr lang="en">
                <a:solidFill>
                  <a:srgbClr val="374151"/>
                </a:solidFill>
              </a:rPr>
              <a:t> we needed comprehensive data on new and cumulative COVID-19 case numbers, and data on government responses and policies to explore their impact.</a:t>
            </a:r>
            <a:endParaRPr>
              <a:solidFill>
                <a:srgbClr val="374151"/>
              </a:solidFill>
            </a:endParaRPr>
          </a:p>
          <a:p>
            <a:pPr marL="457200" lvl="0" indent="-311150" algn="l" rtl="0">
              <a:lnSpc>
                <a:spcPct val="150000"/>
              </a:lnSpc>
              <a:spcBef>
                <a:spcPts val="0"/>
              </a:spcBef>
              <a:spcAft>
                <a:spcPts val="0"/>
              </a:spcAft>
              <a:buClr>
                <a:srgbClr val="374151"/>
              </a:buClr>
              <a:buSzPts val="1300"/>
              <a:buAutoNum type="arabicPeriod"/>
            </a:pPr>
            <a:r>
              <a:rPr lang="en" b="1">
                <a:solidFill>
                  <a:srgbClr val="374151"/>
                </a:solidFill>
              </a:rPr>
              <a:t>Our World in Data</a:t>
            </a:r>
            <a:r>
              <a:rPr lang="en">
                <a:solidFill>
                  <a:srgbClr val="374151"/>
                </a:solidFill>
              </a:rPr>
              <a:t> provided detailed information on new and cumulative cases as well as data on health issues. However, no data on individual government policies.</a:t>
            </a:r>
            <a:endParaRPr>
              <a:solidFill>
                <a:srgbClr val="374151"/>
              </a:solidFill>
            </a:endParaRPr>
          </a:p>
          <a:p>
            <a:pPr marL="457200" lvl="0" indent="-311150" algn="l" rtl="0">
              <a:lnSpc>
                <a:spcPct val="150000"/>
              </a:lnSpc>
              <a:spcBef>
                <a:spcPts val="0"/>
              </a:spcBef>
              <a:spcAft>
                <a:spcPts val="0"/>
              </a:spcAft>
              <a:buClr>
                <a:srgbClr val="374151"/>
              </a:buClr>
              <a:buSzPts val="1300"/>
              <a:buAutoNum type="arabicPeriod"/>
            </a:pPr>
            <a:r>
              <a:rPr lang="en" b="1">
                <a:solidFill>
                  <a:srgbClr val="374151"/>
                </a:solidFill>
              </a:rPr>
              <a:t>The Oxford COVID-19 Government Response Tracker</a:t>
            </a:r>
            <a:r>
              <a:rPr lang="en">
                <a:solidFill>
                  <a:srgbClr val="374151"/>
                </a:solidFill>
              </a:rPr>
              <a:t> provided government response data, such as restrictions on events, gatherings, stay at home, travel, mask wearing, and economic help.</a:t>
            </a:r>
            <a:endParaRPr>
              <a:solidFill>
                <a:srgbClr val="374151"/>
              </a:solidFill>
            </a:endParaRPr>
          </a:p>
          <a:p>
            <a:pPr marL="457200" lvl="0" indent="-311150" algn="l" rtl="0">
              <a:lnSpc>
                <a:spcPct val="150000"/>
              </a:lnSpc>
              <a:spcBef>
                <a:spcPts val="0"/>
              </a:spcBef>
              <a:spcAft>
                <a:spcPts val="0"/>
              </a:spcAft>
              <a:buClr>
                <a:srgbClr val="374151"/>
              </a:buClr>
              <a:buSzPts val="1300"/>
              <a:buAutoNum type="arabicPeriod"/>
            </a:pPr>
            <a:r>
              <a:rPr lang="en">
                <a:solidFill>
                  <a:srgbClr val="374151"/>
                </a:solidFill>
              </a:rPr>
              <a:t>Data in each case in each case is published under the Creative Commons Attribution license (CC BY4.0), and we have permission to use it for our study.</a:t>
            </a:r>
            <a:endParaRPr>
              <a:solidFill>
                <a:srgbClr val="374151"/>
              </a:solidFill>
            </a:endParaRPr>
          </a:p>
          <a:p>
            <a:pPr marL="457200" lvl="0" indent="-311150" algn="l" rtl="0">
              <a:lnSpc>
                <a:spcPct val="150000"/>
              </a:lnSpc>
              <a:spcBef>
                <a:spcPts val="0"/>
              </a:spcBef>
              <a:spcAft>
                <a:spcPts val="0"/>
              </a:spcAft>
              <a:buClr>
                <a:srgbClr val="374151"/>
              </a:buClr>
              <a:buSzPts val="1300"/>
              <a:buAutoNum type="arabicPeriod"/>
            </a:pPr>
            <a:r>
              <a:rPr lang="en">
                <a:solidFill>
                  <a:srgbClr val="374151"/>
                </a:solidFill>
              </a:rPr>
              <a:t>We examined responses in Australia, Brazil, India, and Vietnam to compare variations in government actions</a:t>
            </a:r>
            <a:endParaRPr>
              <a:solidFill>
                <a:srgbClr val="3741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649525"/>
            <a:ext cx="75057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Summary - Details</a:t>
            </a:r>
            <a:endParaRPr/>
          </a:p>
        </p:txBody>
      </p:sp>
      <p:sp>
        <p:nvSpPr>
          <p:cNvPr id="147" name="Google Shape;147;p16"/>
          <p:cNvSpPr txBox="1">
            <a:spLocks noGrp="1"/>
          </p:cNvSpPr>
          <p:nvPr>
            <p:ph type="body" idx="1"/>
          </p:nvPr>
        </p:nvSpPr>
        <p:spPr>
          <a:xfrm>
            <a:off x="819150" y="1522350"/>
            <a:ext cx="7505700" cy="30099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AutoNum type="arabicPeriod"/>
            </a:pPr>
            <a:r>
              <a:rPr lang="en" b="1">
                <a:solidFill>
                  <a:srgbClr val="374151"/>
                </a:solidFill>
              </a:rPr>
              <a:t>Dependent Variable</a:t>
            </a:r>
            <a:r>
              <a:rPr lang="en">
                <a:solidFill>
                  <a:srgbClr val="374151"/>
                </a:solidFill>
              </a:rPr>
              <a:t> - We selected </a:t>
            </a:r>
            <a:r>
              <a:rPr lang="en" i="1">
                <a:solidFill>
                  <a:srgbClr val="374151"/>
                </a:solidFill>
              </a:rPr>
              <a:t>new_cases_smoothed-per million</a:t>
            </a:r>
            <a:r>
              <a:rPr lang="en">
                <a:solidFill>
                  <a:srgbClr val="374151"/>
                </a:solidFill>
              </a:rPr>
              <a:t> as our dependent variable. </a:t>
            </a:r>
            <a:r>
              <a:rPr lang="en">
                <a:solidFill>
                  <a:srgbClr val="000000"/>
                </a:solidFill>
              </a:rPr>
              <a:t>to reduce the effect of the population differences between countries investigated. The approximate populations of the four countries under investigation are:  Australia: 25 million, Brazil: 213 million, India: 1.4 billion, Vietnam: 100 million</a:t>
            </a:r>
            <a:endParaRPr>
              <a:solidFill>
                <a:srgbClr val="000000"/>
              </a:solidFill>
            </a:endParaRPr>
          </a:p>
          <a:p>
            <a:pPr marL="457200" lvl="0" indent="-311150" algn="l" rtl="0">
              <a:lnSpc>
                <a:spcPct val="150000"/>
              </a:lnSpc>
              <a:spcBef>
                <a:spcPts val="0"/>
              </a:spcBef>
              <a:spcAft>
                <a:spcPts val="0"/>
              </a:spcAft>
              <a:buClr>
                <a:srgbClr val="374151"/>
              </a:buClr>
              <a:buSzPts val="1300"/>
              <a:buFont typeface="Roboto"/>
              <a:buAutoNum type="arabicPeriod"/>
            </a:pPr>
            <a:r>
              <a:rPr lang="en">
                <a:solidFill>
                  <a:srgbClr val="374151"/>
                </a:solidFill>
              </a:rPr>
              <a:t>The </a:t>
            </a:r>
            <a:r>
              <a:rPr lang="en" b="1">
                <a:solidFill>
                  <a:srgbClr val="374151"/>
                </a:solidFill>
              </a:rPr>
              <a:t>Independent Variables</a:t>
            </a:r>
            <a:r>
              <a:rPr lang="en">
                <a:solidFill>
                  <a:srgbClr val="374151"/>
                </a:solidFill>
              </a:rPr>
              <a:t> included government policies from the Containment and Closure Policies, Health policies, Vaccination Policies, and Economic Policies </a:t>
            </a:r>
            <a:endParaRPr>
              <a:solidFill>
                <a:srgbClr val="374151"/>
              </a:solidFill>
            </a:endParaRPr>
          </a:p>
          <a:p>
            <a:pPr marL="457200" lvl="0" indent="-311150" algn="l" rtl="0">
              <a:lnSpc>
                <a:spcPct val="150000"/>
              </a:lnSpc>
              <a:spcBef>
                <a:spcPts val="0"/>
              </a:spcBef>
              <a:spcAft>
                <a:spcPts val="0"/>
              </a:spcAft>
              <a:buSzPts val="1300"/>
              <a:buAutoNum type="arabicPeriod"/>
            </a:pPr>
            <a:r>
              <a:rPr lang="en"/>
              <a:t>We </a:t>
            </a:r>
            <a:r>
              <a:rPr lang="en" b="1"/>
              <a:t>cleaned and merged </a:t>
            </a:r>
            <a:r>
              <a:rPr lang="en"/>
              <a:t>the two data sets after selecting the columns needed for our studies.</a:t>
            </a:r>
            <a:endParaRPr/>
          </a:p>
          <a:p>
            <a:pPr marL="457200" lvl="0" indent="-311150" algn="l" rtl="0">
              <a:lnSpc>
                <a:spcPct val="150000"/>
              </a:lnSpc>
              <a:spcBef>
                <a:spcPts val="0"/>
              </a:spcBef>
              <a:spcAft>
                <a:spcPts val="0"/>
              </a:spcAft>
              <a:buSzPts val="1300"/>
              <a:buAutoNum type="arabicPeriod"/>
            </a:pPr>
            <a:r>
              <a:rPr lang="en"/>
              <a:t>Much of the government policy data was ordinal. That is it consisted of categories of increasing severity, and time frames of when policies were imposed. All case data were a time series.</a:t>
            </a:r>
            <a:endParaRPr/>
          </a:p>
          <a:p>
            <a:pPr marL="457200" lvl="0" indent="-311150" algn="l" rtl="0">
              <a:lnSpc>
                <a:spcPct val="150000"/>
              </a:lnSpc>
              <a:spcBef>
                <a:spcPts val="0"/>
              </a:spcBef>
              <a:spcAft>
                <a:spcPts val="0"/>
              </a:spcAft>
              <a:buSzPts val="1300"/>
              <a:buAutoNum type="arabicPeriod"/>
            </a:pPr>
            <a:r>
              <a:rPr lang="en"/>
              <a:t>The cleaned and merged data covered the period 1 January 2020 to 31 December 2022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1064950" y="315275"/>
            <a:ext cx="7505700" cy="155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Total +New cases_per million </a:t>
            </a:r>
            <a:endParaRPr/>
          </a:p>
        </p:txBody>
      </p:sp>
      <p:pic>
        <p:nvPicPr>
          <p:cNvPr id="153" name="Google Shape;153;p17"/>
          <p:cNvPicPr preferRelativeResize="0"/>
          <p:nvPr/>
        </p:nvPicPr>
        <p:blipFill>
          <a:blip r:embed="rId3">
            <a:alphaModFix/>
          </a:blip>
          <a:stretch>
            <a:fillRect/>
          </a:stretch>
        </p:blipFill>
        <p:spPr>
          <a:xfrm>
            <a:off x="459550" y="1014725"/>
            <a:ext cx="4112450" cy="2404200"/>
          </a:xfrm>
          <a:prstGeom prst="rect">
            <a:avLst/>
          </a:prstGeom>
          <a:noFill/>
          <a:ln>
            <a:noFill/>
          </a:ln>
        </p:spPr>
      </p:pic>
      <p:pic>
        <p:nvPicPr>
          <p:cNvPr id="154" name="Google Shape;154;p17"/>
          <p:cNvPicPr preferRelativeResize="0"/>
          <p:nvPr/>
        </p:nvPicPr>
        <p:blipFill>
          <a:blip r:embed="rId4">
            <a:alphaModFix/>
          </a:blip>
          <a:stretch>
            <a:fillRect/>
          </a:stretch>
        </p:blipFill>
        <p:spPr>
          <a:xfrm>
            <a:off x="4259475" y="2766400"/>
            <a:ext cx="4665875" cy="2135350"/>
          </a:xfrm>
          <a:prstGeom prst="rect">
            <a:avLst/>
          </a:prstGeom>
          <a:noFill/>
          <a:ln>
            <a:noFill/>
          </a:ln>
        </p:spPr>
      </p:pic>
      <p:sp>
        <p:nvSpPr>
          <p:cNvPr id="155" name="Google Shape;155;p17"/>
          <p:cNvSpPr txBox="1"/>
          <p:nvPr/>
        </p:nvSpPr>
        <p:spPr>
          <a:xfrm>
            <a:off x="4699000" y="1260225"/>
            <a:ext cx="3419100" cy="1457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374151"/>
              </a:buClr>
              <a:buSzPts val="1200"/>
              <a:buFont typeface="Roboto"/>
              <a:buChar char="●"/>
            </a:pPr>
            <a:r>
              <a:rPr lang="en" sz="1200" b="1">
                <a:solidFill>
                  <a:srgbClr val="374151"/>
                </a:solidFill>
                <a:latin typeface="Roboto"/>
                <a:ea typeface="Roboto"/>
                <a:cs typeface="Roboto"/>
                <a:sym typeface="Roboto"/>
              </a:rPr>
              <a:t>Brazil</a:t>
            </a:r>
            <a:r>
              <a:rPr lang="en" sz="1200">
                <a:solidFill>
                  <a:srgbClr val="374151"/>
                </a:solidFill>
                <a:latin typeface="Roboto"/>
                <a:ea typeface="Roboto"/>
                <a:cs typeface="Roboto"/>
                <a:sym typeface="Roboto"/>
              </a:rPr>
              <a:t> led  total cases until the end of 2021, after which Australia took the lead in total cases, followed by other countries.</a:t>
            </a:r>
            <a:endParaRPr sz="1200">
              <a:solidFill>
                <a:srgbClr val="374151"/>
              </a:solidFill>
              <a:latin typeface="Roboto"/>
              <a:ea typeface="Roboto"/>
              <a:cs typeface="Roboto"/>
              <a:sym typeface="Roboto"/>
            </a:endParaRPr>
          </a:p>
          <a:p>
            <a:pPr marL="457200" lvl="0" indent="0" algn="l" rtl="0">
              <a:spcBef>
                <a:spcPts val="0"/>
              </a:spcBef>
              <a:spcAft>
                <a:spcPts val="0"/>
              </a:spcAft>
              <a:buNone/>
            </a:pPr>
            <a:endParaRPr sz="1200">
              <a:solidFill>
                <a:srgbClr val="374151"/>
              </a:solidFill>
            </a:endParaRPr>
          </a:p>
        </p:txBody>
      </p:sp>
      <p:sp>
        <p:nvSpPr>
          <p:cNvPr id="156" name="Google Shape;156;p17"/>
          <p:cNvSpPr txBox="1"/>
          <p:nvPr/>
        </p:nvSpPr>
        <p:spPr>
          <a:xfrm>
            <a:off x="758750" y="3442025"/>
            <a:ext cx="3329700" cy="1421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rgbClr val="374151"/>
              </a:buClr>
              <a:buSzPts val="1200"/>
              <a:buChar char="●"/>
            </a:pPr>
            <a:r>
              <a:rPr lang="en" sz="1200" b="1">
                <a:solidFill>
                  <a:srgbClr val="374151"/>
                </a:solidFill>
              </a:rPr>
              <a:t>New_case_smoothed: Australia</a:t>
            </a:r>
            <a:r>
              <a:rPr lang="en" sz="1200">
                <a:solidFill>
                  <a:srgbClr val="374151"/>
                </a:solidFill>
              </a:rPr>
              <a:t> has the </a:t>
            </a:r>
            <a:r>
              <a:rPr lang="en" sz="1200" b="1">
                <a:solidFill>
                  <a:srgbClr val="374151"/>
                </a:solidFill>
              </a:rPr>
              <a:t>highest rate</a:t>
            </a:r>
            <a:r>
              <a:rPr lang="en" sz="1200">
                <a:solidFill>
                  <a:srgbClr val="374151"/>
                </a:solidFill>
              </a:rPr>
              <a:t>(3000), followed by Brazil, India, and Vietnam.</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2910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Total +New deaths_per_million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per_million</a:t>
            </a:r>
            <a:endParaRPr/>
          </a:p>
        </p:txBody>
      </p:sp>
      <p:pic>
        <p:nvPicPr>
          <p:cNvPr id="162" name="Google Shape;162;p18"/>
          <p:cNvPicPr preferRelativeResize="0"/>
          <p:nvPr/>
        </p:nvPicPr>
        <p:blipFill>
          <a:blip r:embed="rId3">
            <a:alphaModFix/>
          </a:blip>
          <a:stretch>
            <a:fillRect/>
          </a:stretch>
        </p:blipFill>
        <p:spPr>
          <a:xfrm>
            <a:off x="252275" y="897175"/>
            <a:ext cx="4425825" cy="2298125"/>
          </a:xfrm>
          <a:prstGeom prst="rect">
            <a:avLst/>
          </a:prstGeom>
          <a:noFill/>
          <a:ln>
            <a:noFill/>
          </a:ln>
        </p:spPr>
      </p:pic>
      <p:pic>
        <p:nvPicPr>
          <p:cNvPr id="163" name="Google Shape;163;p18"/>
          <p:cNvPicPr preferRelativeResize="0"/>
          <p:nvPr/>
        </p:nvPicPr>
        <p:blipFill>
          <a:blip r:embed="rId4">
            <a:alphaModFix/>
          </a:blip>
          <a:stretch>
            <a:fillRect/>
          </a:stretch>
        </p:blipFill>
        <p:spPr>
          <a:xfrm>
            <a:off x="4324250" y="2320550"/>
            <a:ext cx="4596275" cy="2613475"/>
          </a:xfrm>
          <a:prstGeom prst="rect">
            <a:avLst/>
          </a:prstGeom>
          <a:noFill/>
          <a:ln>
            <a:noFill/>
          </a:ln>
        </p:spPr>
      </p:pic>
      <p:sp>
        <p:nvSpPr>
          <p:cNvPr id="164" name="Google Shape;164;p18"/>
          <p:cNvSpPr txBox="1"/>
          <p:nvPr/>
        </p:nvSpPr>
        <p:spPr>
          <a:xfrm>
            <a:off x="4869950" y="1125100"/>
            <a:ext cx="3451800" cy="1229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374151"/>
              </a:buClr>
              <a:buSzPts val="1200"/>
              <a:buChar char="●"/>
            </a:pPr>
            <a:r>
              <a:rPr lang="en" sz="1200" b="1">
                <a:solidFill>
                  <a:srgbClr val="374151"/>
                </a:solidFill>
              </a:rPr>
              <a:t>Brazil</a:t>
            </a:r>
            <a:r>
              <a:rPr lang="en" sz="1200">
                <a:solidFill>
                  <a:srgbClr val="374151"/>
                </a:solidFill>
              </a:rPr>
              <a:t> highest rate,  Australia, India, and Vietnam follow. </a:t>
            </a:r>
            <a:endParaRPr sz="1300">
              <a:solidFill>
                <a:schemeClr val="dk2"/>
              </a:solidFill>
              <a:latin typeface="Calibri"/>
              <a:ea typeface="Calibri"/>
              <a:cs typeface="Calibri"/>
              <a:sym typeface="Calibri"/>
            </a:endParaRPr>
          </a:p>
        </p:txBody>
      </p:sp>
      <p:sp>
        <p:nvSpPr>
          <p:cNvPr id="165" name="Google Shape;165;p18"/>
          <p:cNvSpPr txBox="1"/>
          <p:nvPr/>
        </p:nvSpPr>
        <p:spPr>
          <a:xfrm>
            <a:off x="742450" y="3331300"/>
            <a:ext cx="3484500" cy="15483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rgbClr val="374151"/>
              </a:buClr>
              <a:buSzPts val="1200"/>
              <a:buChar char="●"/>
            </a:pPr>
            <a:r>
              <a:rPr lang="en" sz="1200" b="1">
                <a:solidFill>
                  <a:srgbClr val="374151"/>
                </a:solidFill>
              </a:rPr>
              <a:t>Brazil</a:t>
            </a:r>
            <a:r>
              <a:rPr lang="en" sz="1200">
                <a:solidFill>
                  <a:srgbClr val="374151"/>
                </a:solidFill>
              </a:rPr>
              <a:t> :led with the highest rate until the middle of 2022. </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 sz="1200" b="1">
                <a:solidFill>
                  <a:srgbClr val="374151"/>
                </a:solidFill>
              </a:rPr>
              <a:t>Australia </a:t>
            </a:r>
            <a:r>
              <a:rPr lang="en" sz="1200">
                <a:solidFill>
                  <a:srgbClr val="374151"/>
                </a:solidFill>
              </a:rPr>
              <a:t> took the lead among other countries, reaching 8 new deaths per million at the beginning of 2023. </a:t>
            </a:r>
            <a:endParaRPr sz="1200">
              <a:solidFill>
                <a:srgbClr val="37415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645150" y="160525"/>
            <a:ext cx="7505700" cy="61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Government Response Efficiency </a:t>
            </a:r>
            <a:endParaRPr/>
          </a:p>
        </p:txBody>
      </p:sp>
      <p:pic>
        <p:nvPicPr>
          <p:cNvPr id="171" name="Google Shape;171;p19"/>
          <p:cNvPicPr preferRelativeResize="0"/>
          <p:nvPr/>
        </p:nvPicPr>
        <p:blipFill>
          <a:blip r:embed="rId3">
            <a:alphaModFix/>
          </a:blip>
          <a:stretch>
            <a:fillRect/>
          </a:stretch>
        </p:blipFill>
        <p:spPr>
          <a:xfrm>
            <a:off x="154400" y="772525"/>
            <a:ext cx="6606150" cy="3963701"/>
          </a:xfrm>
          <a:prstGeom prst="rect">
            <a:avLst/>
          </a:prstGeom>
          <a:noFill/>
          <a:ln>
            <a:noFill/>
          </a:ln>
        </p:spPr>
      </p:pic>
      <p:sp>
        <p:nvSpPr>
          <p:cNvPr id="172" name="Google Shape;172;p19"/>
          <p:cNvSpPr txBox="1"/>
          <p:nvPr/>
        </p:nvSpPr>
        <p:spPr>
          <a:xfrm>
            <a:off x="4962950" y="2110400"/>
            <a:ext cx="3669300" cy="24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a:solidFill>
                  <a:srgbClr val="374151"/>
                </a:solidFill>
                <a:latin typeface="Roboto"/>
                <a:ea typeface="Roboto"/>
                <a:cs typeface="Roboto"/>
                <a:sym typeface="Roboto"/>
              </a:rPr>
              <a:t> </a:t>
            </a:r>
            <a:endParaRPr sz="1200">
              <a:solidFill>
                <a:srgbClr val="374151"/>
              </a:solidFill>
              <a:latin typeface="Roboto"/>
              <a:ea typeface="Roboto"/>
              <a:cs typeface="Roboto"/>
              <a:sym typeface="Roboto"/>
            </a:endParaRPr>
          </a:p>
          <a:p>
            <a:pPr marL="457200" lvl="0" indent="-317500" algn="l" rtl="0">
              <a:spcBef>
                <a:spcPts val="0"/>
              </a:spcBef>
              <a:spcAft>
                <a:spcPts val="0"/>
              </a:spcAft>
              <a:buSzPts val="1400"/>
              <a:buChar char="●"/>
            </a:pPr>
            <a:r>
              <a:rPr lang="en" sz="1200" b="1">
                <a:solidFill>
                  <a:srgbClr val="374151"/>
                </a:solidFill>
                <a:latin typeface="Roboto"/>
                <a:ea typeface="Roboto"/>
                <a:cs typeface="Roboto"/>
                <a:sym typeface="Roboto"/>
              </a:rPr>
              <a:t>India</a:t>
            </a:r>
            <a:r>
              <a:rPr lang="en" sz="1200">
                <a:solidFill>
                  <a:srgbClr val="374151"/>
                </a:solidFill>
                <a:latin typeface="Roboto"/>
                <a:ea typeface="Roboto"/>
                <a:cs typeface="Roboto"/>
                <a:sym typeface="Roboto"/>
              </a:rPr>
              <a:t> exhibited higher scores in all indices, indicating more substantial governmental efforts. </a:t>
            </a:r>
            <a:endParaRPr sz="1200">
              <a:solidFill>
                <a:srgbClr val="374151"/>
              </a:solidFill>
              <a:latin typeface="Roboto"/>
              <a:ea typeface="Roboto"/>
              <a:cs typeface="Roboto"/>
              <a:sym typeface="Roboto"/>
            </a:endParaRPr>
          </a:p>
          <a:p>
            <a:pPr marL="457200" lvl="0" indent="-317500" algn="l" rtl="0">
              <a:spcBef>
                <a:spcPts val="0"/>
              </a:spcBef>
              <a:spcAft>
                <a:spcPts val="0"/>
              </a:spcAft>
              <a:buSzPts val="1400"/>
              <a:buChar char="●"/>
            </a:pPr>
            <a:r>
              <a:rPr lang="en" sz="1200" b="1">
                <a:solidFill>
                  <a:srgbClr val="374151"/>
                </a:solidFill>
                <a:latin typeface="Roboto"/>
                <a:ea typeface="Roboto"/>
                <a:cs typeface="Roboto"/>
                <a:sym typeface="Roboto"/>
              </a:rPr>
              <a:t>Vietnam</a:t>
            </a:r>
            <a:r>
              <a:rPr lang="en" sz="1200">
                <a:solidFill>
                  <a:srgbClr val="374151"/>
                </a:solidFill>
                <a:latin typeface="Roboto"/>
                <a:ea typeface="Roboto"/>
                <a:cs typeface="Roboto"/>
                <a:sym typeface="Roboto"/>
              </a:rPr>
              <a:t> demonstrated a balance, with moderate values across the indices</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579900" y="130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Government Response Efficiency </a:t>
            </a:r>
            <a:endParaRPr/>
          </a:p>
        </p:txBody>
      </p:sp>
      <p:pic>
        <p:nvPicPr>
          <p:cNvPr id="178" name="Google Shape;178;p20"/>
          <p:cNvPicPr preferRelativeResize="0"/>
          <p:nvPr/>
        </p:nvPicPr>
        <p:blipFill>
          <a:blip r:embed="rId3">
            <a:alphaModFix/>
          </a:blip>
          <a:stretch>
            <a:fillRect/>
          </a:stretch>
        </p:blipFill>
        <p:spPr>
          <a:xfrm>
            <a:off x="332650" y="722125"/>
            <a:ext cx="4239351" cy="3059175"/>
          </a:xfrm>
          <a:prstGeom prst="rect">
            <a:avLst/>
          </a:prstGeom>
          <a:noFill/>
          <a:ln>
            <a:noFill/>
          </a:ln>
        </p:spPr>
      </p:pic>
      <p:pic>
        <p:nvPicPr>
          <p:cNvPr id="179" name="Google Shape;179;p20"/>
          <p:cNvPicPr preferRelativeResize="0"/>
          <p:nvPr/>
        </p:nvPicPr>
        <p:blipFill>
          <a:blip r:embed="rId4">
            <a:alphaModFix/>
          </a:blip>
          <a:stretch>
            <a:fillRect/>
          </a:stretch>
        </p:blipFill>
        <p:spPr>
          <a:xfrm>
            <a:off x="4383600" y="2285575"/>
            <a:ext cx="4585851" cy="2650450"/>
          </a:xfrm>
          <a:prstGeom prst="rect">
            <a:avLst/>
          </a:prstGeom>
          <a:noFill/>
          <a:ln>
            <a:noFill/>
          </a:ln>
        </p:spPr>
      </p:pic>
      <p:sp>
        <p:nvSpPr>
          <p:cNvPr id="180" name="Google Shape;180;p20"/>
          <p:cNvSpPr txBox="1"/>
          <p:nvPr/>
        </p:nvSpPr>
        <p:spPr>
          <a:xfrm>
            <a:off x="4615075" y="882925"/>
            <a:ext cx="3950700" cy="14028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Calibri"/>
              <a:buChar char="●"/>
            </a:pPr>
            <a:r>
              <a:rPr lang="en" sz="1200" b="1">
                <a:solidFill>
                  <a:srgbClr val="374151"/>
                </a:solidFill>
                <a:latin typeface="Roboto"/>
                <a:ea typeface="Roboto"/>
                <a:cs typeface="Roboto"/>
                <a:sym typeface="Roboto"/>
              </a:rPr>
              <a:t>New cases per million</a:t>
            </a:r>
            <a:r>
              <a:rPr lang="en" sz="1200">
                <a:solidFill>
                  <a:srgbClr val="374151"/>
                </a:solidFill>
                <a:latin typeface="Roboto"/>
                <a:ea typeface="Roboto"/>
                <a:cs typeface="Roboto"/>
                <a:sym typeface="Roboto"/>
              </a:rPr>
              <a:t> are inversely correlated with the </a:t>
            </a:r>
            <a:r>
              <a:rPr lang="en" sz="1200" b="1">
                <a:solidFill>
                  <a:srgbClr val="374151"/>
                </a:solidFill>
                <a:latin typeface="Roboto"/>
                <a:ea typeface="Roboto"/>
                <a:cs typeface="Roboto"/>
                <a:sym typeface="Roboto"/>
              </a:rPr>
              <a:t>Stringency Index</a:t>
            </a:r>
            <a:r>
              <a:rPr lang="en" sz="1200">
                <a:solidFill>
                  <a:srgbClr val="374151"/>
                </a:solidFill>
                <a:latin typeface="Roboto"/>
                <a:ea typeface="Roboto"/>
                <a:cs typeface="Roboto"/>
                <a:sym typeface="Roboto"/>
              </a:rPr>
              <a:t>, as stringency increased from mid-2021. </a:t>
            </a:r>
            <a:endParaRPr sz="1200">
              <a:solidFill>
                <a:srgbClr val="374151"/>
              </a:solidFill>
              <a:latin typeface="Roboto"/>
              <a:ea typeface="Roboto"/>
              <a:cs typeface="Roboto"/>
              <a:sym typeface="Roboto"/>
            </a:endParaRPr>
          </a:p>
          <a:p>
            <a:pPr marL="457200" lvl="0" indent="-311150" algn="l" rtl="0">
              <a:spcBef>
                <a:spcPts val="0"/>
              </a:spcBef>
              <a:spcAft>
                <a:spcPts val="0"/>
              </a:spcAft>
              <a:buClr>
                <a:schemeClr val="dk2"/>
              </a:buClr>
              <a:buSzPts val="1300"/>
              <a:buFont typeface="Calibri"/>
              <a:buChar char="●"/>
            </a:pPr>
            <a:r>
              <a:rPr lang="en" sz="1200">
                <a:solidFill>
                  <a:srgbClr val="374151"/>
                </a:solidFill>
                <a:latin typeface="Roboto"/>
                <a:ea typeface="Roboto"/>
                <a:cs typeface="Roboto"/>
                <a:sym typeface="Roboto"/>
              </a:rPr>
              <a:t>The higher the Stringency Index in </a:t>
            </a:r>
            <a:r>
              <a:rPr lang="en" sz="1200" b="1">
                <a:solidFill>
                  <a:srgbClr val="374151"/>
                </a:solidFill>
                <a:latin typeface="Roboto"/>
                <a:ea typeface="Roboto"/>
                <a:cs typeface="Roboto"/>
                <a:sym typeface="Roboto"/>
              </a:rPr>
              <a:t>Australia</a:t>
            </a:r>
            <a:r>
              <a:rPr lang="en" sz="1200">
                <a:solidFill>
                  <a:srgbClr val="374151"/>
                </a:solidFill>
                <a:latin typeface="Roboto"/>
                <a:ea typeface="Roboto"/>
                <a:cs typeface="Roboto"/>
                <a:sym typeface="Roboto"/>
              </a:rPr>
              <a:t>, the lower the number of new cases.</a:t>
            </a:r>
            <a:endParaRPr sz="1300">
              <a:solidFill>
                <a:schemeClr val="dk2"/>
              </a:solidFill>
              <a:latin typeface="Calibri"/>
              <a:ea typeface="Calibri"/>
              <a:cs typeface="Calibri"/>
              <a:sym typeface="Calibri"/>
            </a:endParaRPr>
          </a:p>
        </p:txBody>
      </p:sp>
      <p:sp>
        <p:nvSpPr>
          <p:cNvPr id="181" name="Google Shape;181;p20"/>
          <p:cNvSpPr txBox="1"/>
          <p:nvPr/>
        </p:nvSpPr>
        <p:spPr>
          <a:xfrm>
            <a:off x="747100" y="3844775"/>
            <a:ext cx="3321300" cy="106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a:t>
            </a:r>
            <a:r>
              <a:rPr lang="en" sz="1200" b="1">
                <a:solidFill>
                  <a:srgbClr val="374151"/>
                </a:solidFill>
                <a:latin typeface="Roboto"/>
                <a:ea typeface="Roboto"/>
                <a:cs typeface="Roboto"/>
                <a:sym typeface="Roboto"/>
              </a:rPr>
              <a:t> Brazil</a:t>
            </a:r>
            <a:r>
              <a:rPr lang="en" sz="1200">
                <a:solidFill>
                  <a:srgbClr val="374151"/>
                </a:solidFill>
                <a:latin typeface="Roboto"/>
                <a:ea typeface="Roboto"/>
                <a:cs typeface="Roboto"/>
                <a:sym typeface="Roboto"/>
              </a:rPr>
              <a:t>, with the strictest measures in place, the number of new cases per million easily </a:t>
            </a:r>
            <a:r>
              <a:rPr lang="en" sz="1200" b="1">
                <a:solidFill>
                  <a:srgbClr val="374151"/>
                </a:solidFill>
                <a:latin typeface="Roboto"/>
                <a:ea typeface="Roboto"/>
                <a:cs typeface="Roboto"/>
                <a:sym typeface="Roboto"/>
              </a:rPr>
              <a:t>dropped</a:t>
            </a:r>
            <a:r>
              <a:rPr lang="en" sz="1200">
                <a:solidFill>
                  <a:srgbClr val="374151"/>
                </a:solidFill>
                <a:latin typeface="Roboto"/>
                <a:ea typeface="Roboto"/>
                <a:cs typeface="Roboto"/>
                <a:sym typeface="Roboto"/>
              </a:rPr>
              <a:t> to &lt; 200 per million.</a:t>
            </a:r>
            <a:endParaRPr sz="1200">
              <a:solidFill>
                <a:srgbClr val="374151"/>
              </a:solidFill>
              <a:latin typeface="Roboto"/>
              <a:ea typeface="Roboto"/>
              <a:cs typeface="Roboto"/>
              <a:sym typeface="Roboto"/>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19150" y="717275"/>
            <a:ext cx="7505700" cy="50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Government Response Efficiency </a:t>
            </a:r>
            <a:endParaRPr/>
          </a:p>
        </p:txBody>
      </p:sp>
      <p:pic>
        <p:nvPicPr>
          <p:cNvPr id="187" name="Google Shape;187;p21"/>
          <p:cNvPicPr preferRelativeResize="0"/>
          <p:nvPr/>
        </p:nvPicPr>
        <p:blipFill>
          <a:blip r:embed="rId3">
            <a:alphaModFix/>
          </a:blip>
          <a:stretch>
            <a:fillRect/>
          </a:stretch>
        </p:blipFill>
        <p:spPr>
          <a:xfrm>
            <a:off x="547500" y="1151300"/>
            <a:ext cx="3951624" cy="3433400"/>
          </a:xfrm>
          <a:prstGeom prst="rect">
            <a:avLst/>
          </a:prstGeom>
          <a:noFill/>
          <a:ln>
            <a:noFill/>
          </a:ln>
        </p:spPr>
      </p:pic>
      <p:pic>
        <p:nvPicPr>
          <p:cNvPr id="188" name="Google Shape;188;p21"/>
          <p:cNvPicPr preferRelativeResize="0"/>
          <p:nvPr/>
        </p:nvPicPr>
        <p:blipFill>
          <a:blip r:embed="rId4">
            <a:alphaModFix/>
          </a:blip>
          <a:stretch>
            <a:fillRect/>
          </a:stretch>
        </p:blipFill>
        <p:spPr>
          <a:xfrm>
            <a:off x="4319825" y="2571750"/>
            <a:ext cx="4130100" cy="2293675"/>
          </a:xfrm>
          <a:prstGeom prst="rect">
            <a:avLst/>
          </a:prstGeom>
          <a:noFill/>
          <a:ln>
            <a:noFill/>
          </a:ln>
        </p:spPr>
      </p:pic>
      <p:sp>
        <p:nvSpPr>
          <p:cNvPr id="189" name="Google Shape;189;p21"/>
          <p:cNvSpPr txBox="1"/>
          <p:nvPr/>
        </p:nvSpPr>
        <p:spPr>
          <a:xfrm>
            <a:off x="2877450" y="3024425"/>
            <a:ext cx="5225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90" name="Google Shape;190;p21"/>
          <p:cNvSpPr txBox="1"/>
          <p:nvPr/>
        </p:nvSpPr>
        <p:spPr>
          <a:xfrm>
            <a:off x="4523025" y="1382475"/>
            <a:ext cx="3951600" cy="1189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374151"/>
              </a:buClr>
              <a:buSzPts val="1100"/>
              <a:buChar char="●"/>
            </a:pPr>
            <a:r>
              <a:rPr lang="en" sz="1200">
                <a:solidFill>
                  <a:srgbClr val="374151"/>
                </a:solidFill>
              </a:rPr>
              <a:t>India highest Stringency Index among the specified countries, indicates that India has implemented a more comprehensive set of stringent measures in response to the COVID-19 pandemic.</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1256</Words>
  <Application>Microsoft Office PowerPoint</Application>
  <PresentationFormat>On-screen Show (16:9)</PresentationFormat>
  <Paragraphs>120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vt:lpstr>
      <vt:lpstr>Roboto</vt:lpstr>
      <vt:lpstr>Calibri</vt:lpstr>
      <vt:lpstr>Shift</vt:lpstr>
      <vt:lpstr>Policy vs. Pandemic: A Comparative Analysis of Government Strategies and Covid-19 Outcomes in Australia, India, Brazil, and Vietnam</vt:lpstr>
      <vt:lpstr>Key research questions</vt:lpstr>
      <vt:lpstr>Data Summary - Sources</vt:lpstr>
      <vt:lpstr>Data Summary - Details</vt:lpstr>
      <vt:lpstr>Total +New cases_per million </vt:lpstr>
      <vt:lpstr>Total +New deaths_per_million    per_million</vt:lpstr>
      <vt:lpstr>Government Response Efficiency </vt:lpstr>
      <vt:lpstr>Government Response Efficiency </vt:lpstr>
      <vt:lpstr>Government Response Efficiency </vt:lpstr>
      <vt:lpstr>Containment and Closure Policies Efficiency</vt:lpstr>
      <vt:lpstr>Containment and Closure Policies Efficiency</vt:lpstr>
      <vt:lpstr>Containment and Closure Policies Efficiency</vt:lpstr>
      <vt:lpstr>Containment and Closure Policies Efficiency</vt:lpstr>
      <vt:lpstr>Health policies efficiency </vt:lpstr>
      <vt:lpstr>Health policies efficiency </vt:lpstr>
      <vt:lpstr>Vaccinations rollout </vt:lpstr>
      <vt:lpstr>Economic Assistance Impact </vt:lpstr>
      <vt:lpstr>Economic Assistance Impact </vt:lpstr>
      <vt:lpstr>Outcome: Vaccinations </vt:lpstr>
      <vt:lpstr>Key takeaways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vs. Pandemic: A Comparative Analysis of Government Strategies and Covid-19 Outcomes in Australia, India, Brazil, and Vietnam</dc:title>
  <dc:creator>Jeremy Hooper</dc:creator>
  <cp:lastModifiedBy>Jeremy Hooper</cp:lastModifiedBy>
  <cp:revision>1</cp:revision>
  <dcterms:modified xsi:type="dcterms:W3CDTF">2024-01-15T19:05:27Z</dcterms:modified>
</cp:coreProperties>
</file>