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77" r:id="rId22"/>
    <p:sldId id="280" r:id="rId23"/>
    <p:sldId id="281" r:id="rId24"/>
    <p:sldId id="282" r:id="rId25"/>
    <p:sldId id="284" r:id="rId26"/>
    <p:sldId id="289" r:id="rId27"/>
    <p:sldId id="290" r:id="rId28"/>
    <p:sldId id="283" r:id="rId29"/>
    <p:sldId id="292" r:id="rId30"/>
    <p:sldId id="293" r:id="rId31"/>
    <p:sldId id="291" r:id="rId32"/>
    <p:sldId id="294" r:id="rId33"/>
    <p:sldId id="295" r:id="rId34"/>
    <p:sldId id="285" r:id="rId35"/>
    <p:sldId id="296" r:id="rId36"/>
    <p:sldId id="297" r:id="rId37"/>
    <p:sldId id="286" r:id="rId38"/>
    <p:sldId id="298" r:id="rId39"/>
    <p:sldId id="287" r:id="rId40"/>
    <p:sldId id="288" r:id="rId41"/>
    <p:sldId id="300" r:id="rId42"/>
    <p:sldId id="257" r:id="rId43"/>
    <p:sldId id="299" r:id="rId44"/>
    <p:sldId id="301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465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29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26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56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32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14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53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88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7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1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6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52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09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qlserverbuilds.blogspot.mx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allproducts-allversion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win-celestino-garc%C3%ADa-alcocer-25155b130" TargetMode="External"/><Relationship Id="rId2" Type="http://schemas.openxmlformats.org/officeDocument/2006/relationships/hyperlink" Target="mailto:magnumf500@gmail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14789"/>
            <a:ext cx="9144000" cy="2387600"/>
          </a:xfrm>
        </p:spPr>
        <p:txBody>
          <a:bodyPr>
            <a:noAutofit/>
          </a:bodyPr>
          <a:lstStyle/>
          <a:p>
            <a:r>
              <a:rPr lang="es-MX" sz="19900" dirty="0" smtClean="0"/>
              <a:t>SQL</a:t>
            </a:r>
            <a:endParaRPr lang="es-MX" sz="19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94464"/>
            <a:ext cx="9144000" cy="480567"/>
          </a:xfrm>
        </p:spPr>
        <p:txBody>
          <a:bodyPr>
            <a:normAutofit/>
          </a:bodyPr>
          <a:lstStyle/>
          <a:p>
            <a:r>
              <a:rPr lang="es-MX" sz="2800" dirty="0" smtClean="0"/>
              <a:t>Lenguaje de Consulta Estructurado</a:t>
            </a:r>
            <a:endParaRPr lang="es-MX" sz="2800" dirty="0"/>
          </a:p>
        </p:txBody>
      </p:sp>
      <p:pic>
        <p:nvPicPr>
          <p:cNvPr id="1030" name="Picture 6" descr="Resultado de imagen para logo sagarpa sin fo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0" y="212111"/>
            <a:ext cx="3420300" cy="11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00" r="19575" b="30895"/>
          <a:stretch/>
        </p:blipFill>
        <p:spPr bwMode="auto">
          <a:xfrm>
            <a:off x="9383151" y="121307"/>
            <a:ext cx="2349304" cy="9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94" t="65283" r="18871" b="3949"/>
          <a:stretch/>
        </p:blipFill>
        <p:spPr bwMode="auto">
          <a:xfrm>
            <a:off x="9298450" y="1116280"/>
            <a:ext cx="2433711" cy="4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348872" y="4767106"/>
            <a:ext cx="1024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solidFill>
                  <a:srgbClr val="FFFF00"/>
                </a:solidFill>
              </a:rPr>
              <a:t>- La información es mas valiosa, que el medio en el que se transporta.</a:t>
            </a:r>
            <a:endParaRPr lang="es-MX" sz="2400" i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56275" y="5416966"/>
            <a:ext cx="8122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F8F8F8"/>
                </a:solidFill>
                <a:latin typeface="Helvetica Neue"/>
              </a:rPr>
              <a:t>Taller de Manejo de bases de datos con SQL Server, SQL </a:t>
            </a:r>
            <a:r>
              <a:rPr lang="es-MX" sz="2000" b="1" dirty="0" err="1">
                <a:solidFill>
                  <a:srgbClr val="F8F8F8"/>
                </a:solidFill>
                <a:latin typeface="Helvetica Neue"/>
              </a:rPr>
              <a:t>OpenSource</a:t>
            </a:r>
            <a:r>
              <a:rPr lang="es-MX" sz="2000" b="1" dirty="0">
                <a:solidFill>
                  <a:srgbClr val="F8F8F8"/>
                </a:solidFill>
                <a:latin typeface="Helvetica Neue"/>
              </a:rPr>
              <a:t>/Software Libre y </a:t>
            </a:r>
            <a:r>
              <a:rPr lang="es-MX" sz="2000" b="1" dirty="0" err="1">
                <a:solidFill>
                  <a:srgbClr val="F8F8F8"/>
                </a:solidFill>
                <a:latin typeface="Helvetica Neue"/>
              </a:rPr>
              <a:t>NoSQL</a:t>
            </a:r>
            <a:r>
              <a:rPr lang="es-MX" sz="2000" b="1" dirty="0">
                <a:solidFill>
                  <a:srgbClr val="F8F8F8"/>
                </a:solidFill>
                <a:latin typeface="Helvetica Neue"/>
              </a:rPr>
              <a:t>.</a:t>
            </a:r>
            <a:endParaRPr lang="es-MX" sz="2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6561" y="350723"/>
            <a:ext cx="5705639" cy="1083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>
                <a:latin typeface="+mn-lt"/>
              </a:rPr>
              <a:t>Limitaciones del SGBD</a:t>
            </a:r>
            <a:endParaRPr lang="es-MX" sz="4000" dirty="0">
              <a:latin typeface="+mn-lt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537971" y="1339654"/>
            <a:ext cx="9418320" cy="6313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>
                    <a:lumMod val="85000"/>
                  </a:schemeClr>
                </a:solidFill>
              </a:rPr>
              <a:t>SQL Server 2017 Express</a:t>
            </a:r>
            <a:endParaRPr lang="es-MX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6158" y="2081987"/>
            <a:ext cx="7374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Está limitada a trabajar con </a:t>
            </a:r>
            <a:r>
              <a:rPr lang="es-MX" sz="2400" b="1" dirty="0"/>
              <a:t>1 procesador, con 4 núcleos</a:t>
            </a:r>
            <a:r>
              <a:rPr lang="es-MX" sz="2400" dirty="0"/>
              <a:t> como máximo, sin importar su velocidad o rendimiento</a:t>
            </a:r>
            <a:r>
              <a:rPr lang="es-MX" sz="2400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Puede emplear como </a:t>
            </a:r>
            <a:r>
              <a:rPr lang="es-MX" sz="2400" b="1" dirty="0"/>
              <a:t>máximo 1 GB de memoria RAM</a:t>
            </a:r>
            <a:r>
              <a:rPr lang="es-MX" sz="2400" dirty="0"/>
              <a:t> para almacenar cachés de información, lo cual limita su rendimiento si manejamos conjuntos de datos muy grandes</a:t>
            </a:r>
            <a:r>
              <a:rPr lang="es-MX" sz="2400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El </a:t>
            </a:r>
            <a:r>
              <a:rPr lang="es-MX" sz="2400" b="1" dirty="0"/>
              <a:t>tamaño de cada base de datos</a:t>
            </a:r>
            <a:r>
              <a:rPr lang="es-MX" sz="2400" dirty="0"/>
              <a:t> que creemos puede ser de como </a:t>
            </a:r>
            <a:r>
              <a:rPr lang="es-MX" sz="2400" b="1" dirty="0"/>
              <a:t>máximo 10 GB</a:t>
            </a:r>
            <a:r>
              <a:rPr lang="es-MX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/>
          </a:p>
        </p:txBody>
      </p:sp>
      <p:pic>
        <p:nvPicPr>
          <p:cNvPr id="5" name="Picture 4" descr="Resultado de imagen para memoria ram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35" y="2431833"/>
            <a:ext cx="3450332" cy="2346227"/>
          </a:xfrm>
          <a:prstGeom prst="rect">
            <a:avLst/>
          </a:prstGeom>
          <a:noFill/>
          <a:effectLst>
            <a:glow rad="101600">
              <a:schemeClr val="bg2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disco duro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865" y="4636391"/>
            <a:ext cx="1944922" cy="209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procesador dibu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43" y="863189"/>
            <a:ext cx="1692758" cy="169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6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22" y="891348"/>
            <a:ext cx="7034084" cy="4406611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/>
          <a:srcRect l="22058" t="33285" r="23639"/>
          <a:stretch/>
        </p:blipFill>
        <p:spPr>
          <a:xfrm>
            <a:off x="7551361" y="891347"/>
            <a:ext cx="4088912" cy="440661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19819" y="5452232"/>
            <a:ext cx="85585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 smtClean="0"/>
              <a:t>SQL Server </a:t>
            </a:r>
            <a:r>
              <a:rPr lang="es-MX" sz="2400" b="1" dirty="0" err="1" smtClean="0"/>
              <a:t>Integration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Services</a:t>
            </a:r>
            <a:r>
              <a:rPr lang="es-MX" sz="2400" b="1" dirty="0" smtClean="0"/>
              <a:t>: Servicios de Integración.</a:t>
            </a:r>
          </a:p>
          <a:p>
            <a:pPr algn="ctr" fontAlgn="base"/>
            <a:r>
              <a:rPr lang="es-MX" sz="2400" b="1" dirty="0"/>
              <a:t>SQL Server </a:t>
            </a:r>
            <a:r>
              <a:rPr lang="es-MX" sz="2400" b="1" dirty="0" err="1"/>
              <a:t>Reporting</a:t>
            </a:r>
            <a:r>
              <a:rPr lang="es-MX" sz="2400" b="1" dirty="0"/>
              <a:t> </a:t>
            </a:r>
            <a:r>
              <a:rPr lang="es-MX" sz="2400" b="1" dirty="0" err="1" smtClean="0"/>
              <a:t>Services</a:t>
            </a:r>
            <a:r>
              <a:rPr lang="es-MX" sz="2400" b="1" dirty="0" smtClean="0"/>
              <a:t>: Servicios de Informes.</a:t>
            </a:r>
          </a:p>
          <a:p>
            <a:pPr algn="ctr" fontAlgn="base"/>
            <a:r>
              <a:rPr lang="es-MX" sz="2400" b="1" dirty="0" smtClean="0"/>
              <a:t>SQL </a:t>
            </a:r>
            <a:r>
              <a:rPr lang="es-MX" sz="2400" b="1" dirty="0"/>
              <a:t>Server </a:t>
            </a:r>
            <a:r>
              <a:rPr lang="es-MX" sz="2400" b="1" dirty="0" err="1"/>
              <a:t>Analysis</a:t>
            </a:r>
            <a:r>
              <a:rPr lang="es-MX" sz="2400" b="1" dirty="0"/>
              <a:t> </a:t>
            </a:r>
            <a:r>
              <a:rPr lang="es-MX" sz="2400" b="1" dirty="0" err="1" smtClean="0"/>
              <a:t>Services</a:t>
            </a:r>
            <a:r>
              <a:rPr lang="es-MX" sz="2400" b="1" dirty="0" smtClean="0"/>
              <a:t>: Servidor de análisis.</a:t>
            </a:r>
            <a:endParaRPr lang="es-MX" sz="24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3661" y="167425"/>
            <a:ext cx="9509736" cy="63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>
                <a:latin typeface="+mn-lt"/>
              </a:rPr>
              <a:t>Versiones y componentes del SGBD</a:t>
            </a:r>
            <a:endParaRPr lang="es-MX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654616" y="4952169"/>
            <a:ext cx="4318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sqlserverbuilds.blogspot.mx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296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0" y="900599"/>
            <a:ext cx="7321536" cy="5570538"/>
          </a:xfrm>
          <a:prstGeom prst="rect">
            <a:avLst/>
          </a:prstGeom>
        </p:spPr>
      </p:pic>
      <p:pic>
        <p:nvPicPr>
          <p:cNvPr id="3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5" y="2229807"/>
            <a:ext cx="499073" cy="5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para instancia sql server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413" y="988133"/>
            <a:ext cx="3315188" cy="2809167"/>
          </a:xfrm>
          <a:prstGeom prst="roundRect">
            <a:avLst>
              <a:gd name="adj" fmla="val 86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n para instancia sql serv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8868" r="2278" b="4254"/>
          <a:stretch/>
        </p:blipFill>
        <p:spPr bwMode="auto">
          <a:xfrm>
            <a:off x="7585780" y="3937975"/>
            <a:ext cx="4425280" cy="25331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49029" y="94382"/>
            <a:ext cx="6504088" cy="806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SQL Server Management</a:t>
            </a:r>
            <a:endParaRPr lang="es-MX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01073" y="3631858"/>
            <a:ext cx="2289064" cy="165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502673" y="4069748"/>
            <a:ext cx="2187464" cy="184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3502673" y="4297746"/>
            <a:ext cx="2187464" cy="184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angular 9"/>
          <p:cNvCxnSpPr>
            <a:stCxn id="7" idx="3"/>
          </p:cNvCxnSpPr>
          <p:nvPr/>
        </p:nvCxnSpPr>
        <p:spPr>
          <a:xfrm flipV="1">
            <a:off x="5690137" y="2390775"/>
            <a:ext cx="2435225" cy="1323804"/>
          </a:xfrm>
          <a:prstGeom prst="bentConnector3">
            <a:avLst>
              <a:gd name="adj1" fmla="val 108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7" idx="1"/>
            <a:endCxn id="5" idx="1"/>
          </p:cNvCxnSpPr>
          <p:nvPr/>
        </p:nvCxnSpPr>
        <p:spPr>
          <a:xfrm rot="10800000" flipH="1" flipV="1">
            <a:off x="3401072" y="3714578"/>
            <a:ext cx="4184707" cy="1489977"/>
          </a:xfrm>
          <a:prstGeom prst="bentConnector3">
            <a:avLst>
              <a:gd name="adj1" fmla="val -5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5" y="2801307"/>
            <a:ext cx="499073" cy="5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66" y="2863676"/>
            <a:ext cx="1074298" cy="1074298"/>
          </a:xfrm>
          <a:prstGeom prst="rect">
            <a:avLst/>
          </a:prstGeom>
        </p:spPr>
      </p:pic>
      <p:sp>
        <p:nvSpPr>
          <p:cNvPr id="14" name="Cerrar llave 13"/>
          <p:cNvSpPr/>
          <p:nvPr/>
        </p:nvSpPr>
        <p:spPr>
          <a:xfrm>
            <a:off x="5715537" y="4069748"/>
            <a:ext cx="203200" cy="41274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angular 14"/>
          <p:cNvCxnSpPr>
            <a:endCxn id="13" idx="2"/>
          </p:cNvCxnSpPr>
          <p:nvPr/>
        </p:nvCxnSpPr>
        <p:spPr>
          <a:xfrm flipV="1">
            <a:off x="6041161" y="3937974"/>
            <a:ext cx="1219654" cy="31652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2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5957" y="127018"/>
            <a:ext cx="6504088" cy="806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Archivo MDF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72024" y="5153749"/>
            <a:ext cx="108348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Cada archivo (sin importa del tipo que sea), tiene un nombre físico y </a:t>
            </a:r>
            <a:r>
              <a:rPr lang="es-MX" sz="2000" dirty="0" smtClean="0"/>
              <a:t>lógico: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Físico - SQL </a:t>
            </a:r>
            <a:r>
              <a:rPr lang="es-MX" sz="2000" dirty="0"/>
              <a:t>Server junto con la ruta de su ubicación “C:\</a:t>
            </a:r>
            <a:r>
              <a:rPr lang="es-MX" sz="2000" dirty="0" err="1"/>
              <a:t>Program</a:t>
            </a:r>
            <a:r>
              <a:rPr lang="es-MX" sz="2000" dirty="0"/>
              <a:t> Files\Microsoft </a:t>
            </a:r>
            <a:r>
              <a:rPr lang="es-MX" sz="2000" dirty="0" smtClean="0"/>
              <a:t>SQL Server\MSSQL11.MSSQLSERVER\MSSQL\DATA</a:t>
            </a:r>
            <a:r>
              <a:rPr lang="es-MX" sz="2000" dirty="0"/>
              <a:t>“. </a:t>
            </a:r>
            <a:endParaRPr lang="es-MX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Lógico – Nombre de referencia de la base de datos dentro del SGBD.</a:t>
            </a:r>
            <a:endParaRPr lang="es-MX" sz="2000" dirty="0"/>
          </a:p>
        </p:txBody>
      </p:sp>
      <p:sp>
        <p:nvSpPr>
          <p:cNvPr id="4" name="Rectángulo 3"/>
          <p:cNvSpPr/>
          <p:nvPr/>
        </p:nvSpPr>
        <p:spPr>
          <a:xfrm>
            <a:off x="295956" y="845949"/>
            <a:ext cx="949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400" dirty="0"/>
              <a:t>Archivos de datos primarios (</a:t>
            </a:r>
            <a:r>
              <a:rPr lang="es-MX" sz="2400" b="1" i="1" dirty="0" err="1">
                <a:solidFill>
                  <a:srgbClr val="FFC000"/>
                </a:solidFill>
              </a:rPr>
              <a:t>Primary</a:t>
            </a:r>
            <a:r>
              <a:rPr lang="es-MX" sz="2400" b="1" i="1" dirty="0">
                <a:solidFill>
                  <a:srgbClr val="FFC000"/>
                </a:solidFill>
              </a:rPr>
              <a:t> Data Files</a:t>
            </a:r>
            <a:r>
              <a:rPr lang="es-MX" sz="2400" dirty="0"/>
              <a:t>, extensión </a:t>
            </a:r>
            <a:r>
              <a:rPr lang="es-MX" sz="2400" b="1" dirty="0"/>
              <a:t>.</a:t>
            </a:r>
            <a:r>
              <a:rPr lang="es-MX" sz="2400" b="1" dirty="0" err="1"/>
              <a:t>mdf</a:t>
            </a:r>
            <a:r>
              <a:rPr lang="es-MX" sz="2400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235"/>
          <a:stretch/>
        </p:blipFill>
        <p:spPr>
          <a:xfrm>
            <a:off x="563368" y="1512016"/>
            <a:ext cx="6400800" cy="346367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467600" y="1859290"/>
            <a:ext cx="3704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/>
              <a:t>MASTER DATABASE FILE</a:t>
            </a:r>
            <a:endParaRPr lang="es-MX" sz="2800" b="1" dirty="0"/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5638800" y="2120900"/>
            <a:ext cx="1828800" cy="481624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63369" y="2384748"/>
            <a:ext cx="1370940" cy="663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70907" y="318900"/>
            <a:ext cx="6504088" cy="806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Archivo NDF y  LDF</a:t>
            </a:r>
            <a:endParaRPr lang="es-MX" dirty="0"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0907" y="1060792"/>
            <a:ext cx="8790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MX" sz="2400" dirty="0" smtClean="0"/>
              <a:t>Archivos </a:t>
            </a:r>
            <a:r>
              <a:rPr lang="es-MX" sz="2400" dirty="0"/>
              <a:t>de datos secundarios (</a:t>
            </a:r>
            <a:r>
              <a:rPr lang="es-MX" sz="2400" b="1" i="1" dirty="0" err="1">
                <a:solidFill>
                  <a:srgbClr val="FFC000"/>
                </a:solidFill>
              </a:rPr>
              <a:t>Secondary</a:t>
            </a:r>
            <a:r>
              <a:rPr lang="es-MX" sz="2400" b="1" i="1" dirty="0">
                <a:solidFill>
                  <a:srgbClr val="FFC000"/>
                </a:solidFill>
              </a:rPr>
              <a:t> Data Files</a:t>
            </a:r>
            <a:r>
              <a:rPr lang="es-MX" sz="2400" i="1" dirty="0">
                <a:solidFill>
                  <a:srgbClr val="FFC000"/>
                </a:solidFill>
              </a:rPr>
              <a:t>,</a:t>
            </a:r>
            <a:r>
              <a:rPr lang="es-MX" sz="2400" dirty="0"/>
              <a:t> extensión </a:t>
            </a:r>
            <a:r>
              <a:rPr lang="es-MX" sz="2400" b="1" dirty="0"/>
              <a:t>.</a:t>
            </a:r>
            <a:r>
              <a:rPr lang="es-MX" sz="2400" b="1" dirty="0" err="1"/>
              <a:t>ndf</a:t>
            </a:r>
            <a:r>
              <a:rPr lang="es-MX" sz="2400" dirty="0" smtClean="0"/>
              <a:t>)</a:t>
            </a:r>
          </a:p>
          <a:p>
            <a:pPr fontAlgn="base"/>
            <a:r>
              <a:rPr lang="es-MX" sz="2400" dirty="0"/>
              <a:t>Archivos de registro (</a:t>
            </a:r>
            <a:r>
              <a:rPr lang="es-MX" sz="2400" b="1" i="1" dirty="0">
                <a:solidFill>
                  <a:srgbClr val="FFC000"/>
                </a:solidFill>
              </a:rPr>
              <a:t>Log Files</a:t>
            </a:r>
            <a:r>
              <a:rPr lang="es-MX" sz="2400" dirty="0"/>
              <a:t>, extensión .</a:t>
            </a:r>
            <a:r>
              <a:rPr lang="es-MX" sz="2400" b="1" dirty="0" err="1"/>
              <a:t>ldf</a:t>
            </a:r>
            <a:r>
              <a:rPr lang="es-MX" sz="2400" dirty="0"/>
              <a:t>)</a:t>
            </a:r>
          </a:p>
          <a:p>
            <a:pPr fontAlgn="base"/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5"/>
          <a:stretch/>
        </p:blipFill>
        <p:spPr>
          <a:xfrm>
            <a:off x="661473" y="2196371"/>
            <a:ext cx="6400800" cy="34636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17302" y="2196371"/>
            <a:ext cx="3327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/>
              <a:t>LOG DATA FILE</a:t>
            </a:r>
            <a:endParaRPr lang="es-MX" sz="2800" b="1" dirty="0"/>
          </a:p>
        </p:txBody>
      </p:sp>
      <p:cxnSp>
        <p:nvCxnSpPr>
          <p:cNvPr id="6" name="Conector angular 5"/>
          <p:cNvCxnSpPr>
            <a:endCxn id="5" idx="1"/>
          </p:cNvCxnSpPr>
          <p:nvPr/>
        </p:nvCxnSpPr>
        <p:spPr>
          <a:xfrm flipV="1">
            <a:off x="5998516" y="2457981"/>
            <a:ext cx="2018786" cy="1140762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61473" y="3076209"/>
            <a:ext cx="1370940" cy="663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angular 7"/>
          <p:cNvCxnSpPr/>
          <p:nvPr/>
        </p:nvCxnSpPr>
        <p:spPr>
          <a:xfrm>
            <a:off x="6760516" y="3977847"/>
            <a:ext cx="1256786" cy="420996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867865" y="4120529"/>
            <a:ext cx="4109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/>
              <a:t> SECONDARY DATA FILE</a:t>
            </a:r>
            <a:endParaRPr lang="es-MX" sz="2800" b="1" dirty="0"/>
          </a:p>
        </p:txBody>
      </p:sp>
      <p:sp>
        <p:nvSpPr>
          <p:cNvPr id="10" name="Elipse 9"/>
          <p:cNvSpPr/>
          <p:nvPr/>
        </p:nvSpPr>
        <p:spPr>
          <a:xfrm>
            <a:off x="6620816" y="3852743"/>
            <a:ext cx="241300" cy="25508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664516" y="58288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archivos NDF solo se generan cuando la base crece fuera de las proporciones establecidas al inicio de su creación y configuración.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690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27325" y="708337"/>
            <a:ext cx="4288665" cy="588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45872" y="128789"/>
            <a:ext cx="2802128" cy="6312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smtClean="0">
                <a:latin typeface="+mn-lt"/>
              </a:rPr>
              <a:t>Cluster</a:t>
            </a:r>
            <a:endParaRPr lang="es-MX" sz="36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5872" y="656999"/>
            <a:ext cx="7410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Un clúster es simplemente una </a:t>
            </a:r>
            <a:r>
              <a:rPr lang="es-MX" sz="2400" b="1" dirty="0">
                <a:solidFill>
                  <a:srgbClr val="FFC000"/>
                </a:solidFill>
              </a:rPr>
              <a:t>colección de componentes </a:t>
            </a:r>
            <a:r>
              <a:rPr lang="es-MX" sz="2400" dirty="0"/>
              <a:t>que se unen y trabajan como un solo componente para proveer </a:t>
            </a:r>
            <a:r>
              <a:rPr lang="es-MX" sz="2400" b="1" dirty="0">
                <a:solidFill>
                  <a:srgbClr val="FFC000"/>
                </a:solidFill>
              </a:rPr>
              <a:t>alta disponibilidad</a:t>
            </a:r>
            <a:r>
              <a:rPr lang="es-MX" sz="2400" dirty="0"/>
              <a:t>. </a:t>
            </a:r>
          </a:p>
        </p:txBody>
      </p:sp>
      <p:pic>
        <p:nvPicPr>
          <p:cNvPr id="5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6" t="18732" r="36525" b="64542"/>
          <a:stretch/>
        </p:blipFill>
        <p:spPr bwMode="auto">
          <a:xfrm>
            <a:off x="8705152" y="1158584"/>
            <a:ext cx="2261696" cy="7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96191" y="1878702"/>
            <a:ext cx="739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Puede contener varias instancias.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Tiene una escalabilidad Horizontal.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Tiene una Sistema de alta disponibilidad.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Puede integrar un Sistema RAID.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Se caracteriza por su rapidez y carga de trabajo.</a:t>
            </a:r>
            <a:endParaRPr lang="es-MX" sz="2200" dirty="0"/>
          </a:p>
        </p:txBody>
      </p:sp>
      <p:pic>
        <p:nvPicPr>
          <p:cNvPr id="7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43796" r="69264" b="2498"/>
          <a:stretch/>
        </p:blipFill>
        <p:spPr bwMode="auto">
          <a:xfrm>
            <a:off x="8164239" y="2573789"/>
            <a:ext cx="1301736" cy="14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43796" r="69264" b="2498"/>
          <a:stretch/>
        </p:blipFill>
        <p:spPr bwMode="auto">
          <a:xfrm>
            <a:off x="10406132" y="3501668"/>
            <a:ext cx="1301736" cy="14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angular 8"/>
          <p:cNvCxnSpPr>
            <a:stCxn id="5" idx="2"/>
            <a:endCxn id="7" idx="0"/>
          </p:cNvCxnSpPr>
          <p:nvPr/>
        </p:nvCxnSpPr>
        <p:spPr>
          <a:xfrm rot="5400000">
            <a:off x="8989151" y="1726940"/>
            <a:ext cx="672806" cy="10208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endCxn id="8" idx="0"/>
          </p:cNvCxnSpPr>
          <p:nvPr/>
        </p:nvCxnSpPr>
        <p:spPr>
          <a:xfrm rot="16200000" flipH="1">
            <a:off x="10581910" y="3026578"/>
            <a:ext cx="518256" cy="43192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Nube 10"/>
          <p:cNvSpPr/>
          <p:nvPr/>
        </p:nvSpPr>
        <p:spPr>
          <a:xfrm>
            <a:off x="10032648" y="2235142"/>
            <a:ext cx="1184856" cy="82485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atin typeface="Bell MT" panose="02020503060305020303" pitchFamily="18" charset="0"/>
              </a:rPr>
              <a:t>I</a:t>
            </a:r>
            <a:endParaRPr lang="es-MX" sz="3200" b="1" dirty="0">
              <a:latin typeface="Bell MT" panose="02020503060305020303" pitchFamily="18" charset="0"/>
            </a:endParaRPr>
          </a:p>
        </p:txBody>
      </p:sp>
      <p:cxnSp>
        <p:nvCxnSpPr>
          <p:cNvPr id="12" name="Conector angular 11"/>
          <p:cNvCxnSpPr>
            <a:stCxn id="5" idx="3"/>
            <a:endCxn id="11" idx="0"/>
          </p:cNvCxnSpPr>
          <p:nvPr/>
        </p:nvCxnSpPr>
        <p:spPr>
          <a:xfrm>
            <a:off x="10966848" y="1529784"/>
            <a:ext cx="249669" cy="1117783"/>
          </a:xfrm>
          <a:prstGeom prst="bentConnector3">
            <a:avLst>
              <a:gd name="adj1" fmla="val 19195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8280193" y="4061335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CDMX</a:t>
            </a:r>
            <a:endParaRPr lang="es-MX" sz="2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731144" y="4974847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AGS</a:t>
            </a:r>
            <a:endParaRPr lang="es-MX" sz="2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584168" y="76067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C1</a:t>
            </a:r>
            <a:endParaRPr lang="es-MX" sz="2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34644" y="43442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NODO 1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499909" y="5288973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NODO 2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94694" y="3978189"/>
            <a:ext cx="7292970" cy="2615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3" t="44457" r="3666" b="1985"/>
          <a:stretch/>
        </p:blipFill>
        <p:spPr bwMode="auto">
          <a:xfrm>
            <a:off x="5958831" y="4994836"/>
            <a:ext cx="1437629" cy="1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43796" r="69264" b="2498"/>
          <a:stretch/>
        </p:blipFill>
        <p:spPr bwMode="auto">
          <a:xfrm>
            <a:off x="413760" y="4938483"/>
            <a:ext cx="1301736" cy="14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6" t="18732" r="36525" b="64542"/>
          <a:stretch/>
        </p:blipFill>
        <p:spPr bwMode="auto">
          <a:xfrm>
            <a:off x="2792806" y="4274231"/>
            <a:ext cx="2261696" cy="7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angular 21"/>
          <p:cNvCxnSpPr>
            <a:stCxn id="21" idx="1"/>
            <a:endCxn id="20" idx="0"/>
          </p:cNvCxnSpPr>
          <p:nvPr/>
        </p:nvCxnSpPr>
        <p:spPr>
          <a:xfrm rot="10800000" flipV="1">
            <a:off x="1064628" y="4645431"/>
            <a:ext cx="1728178" cy="2930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21" idx="3"/>
            <a:endCxn id="19" idx="0"/>
          </p:cNvCxnSpPr>
          <p:nvPr/>
        </p:nvCxnSpPr>
        <p:spPr>
          <a:xfrm>
            <a:off x="5054502" y="4645431"/>
            <a:ext cx="1623144" cy="3494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631439" y="3904947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C1</a:t>
            </a:r>
            <a:endParaRPr lang="es-MX" sz="24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93641" y="451191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C1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747465" y="4537884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C1R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4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8600" y="563012"/>
            <a:ext cx="2548842" cy="8236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Instancia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8600" y="1462846"/>
            <a:ext cx="65553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Una </a:t>
            </a:r>
            <a:r>
              <a:rPr lang="es-MX" sz="2400" b="1" dirty="0">
                <a:solidFill>
                  <a:srgbClr val="FFC000"/>
                </a:solidFill>
              </a:rPr>
              <a:t>Instancia de SQL Server es una instalación del motor de base de datos </a:t>
            </a:r>
            <a:r>
              <a:rPr lang="es-MX" sz="2400" dirty="0"/>
              <a:t>SQL Server, que se materializa en un Servicio de Windows que ejecuta un proceso sqlservr.exe con una configuración determinada, y sus propias bases de datos (las bases de datos del sistema, y la o las bases de datos de usuario). </a:t>
            </a:r>
            <a:r>
              <a:rPr lang="es-MX" sz="2400" b="1" dirty="0">
                <a:solidFill>
                  <a:srgbClr val="FFC000"/>
                </a:solidFill>
              </a:rPr>
              <a:t>En un mismo equipo, pueden instalarse y ejecutarse varias Instancias</a:t>
            </a:r>
            <a:r>
              <a:rPr lang="es-MX" sz="2400" dirty="0"/>
              <a:t> (distintos procesos sqlservr.exe, cada uno con su configuración y bases de datos).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6852767" y="1462846"/>
            <a:ext cx="5092576" cy="3881888"/>
            <a:chOff x="5938367" y="1011011"/>
            <a:chExt cx="5092576" cy="388188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367" y="1011011"/>
              <a:ext cx="5092576" cy="388188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7363539" y="4001036"/>
              <a:ext cx="1561520" cy="274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7376418" y="4351985"/>
              <a:ext cx="1316822" cy="3230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05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sql server 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12"/>
            <a:ext cx="12192000" cy="60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5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036"/>
            <a:ext cx="12192000" cy="610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3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Errores comunes en el SGBD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Conexión Remota, Usuarios, Servicios, Instancias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5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70498" y="3085440"/>
            <a:ext cx="773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i="1" dirty="0">
                <a:latin typeface="Helvetica Neue"/>
              </a:rPr>
              <a:t>Laboratorio Nacional de Modelaje y Sensores Remotos</a:t>
            </a:r>
            <a:endParaRPr lang="es-MX" sz="2400" b="0" i="1" dirty="0">
              <a:effectLst/>
              <a:latin typeface="Helvetica Neu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54248" y="2614391"/>
            <a:ext cx="1060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i="1" dirty="0" smtClean="0">
                <a:effectLst/>
                <a:latin typeface="Helvetica Neue"/>
              </a:rPr>
              <a:t>Instituto Nacional de Investigaciones Forestales Agrícolas y Pecuarias:</a:t>
            </a:r>
            <a:endParaRPr lang="es-MX" sz="2400" b="1" i="1" dirty="0">
              <a:effectLst/>
              <a:latin typeface="Helvetica Neue"/>
            </a:endParaRPr>
          </a:p>
        </p:txBody>
      </p:sp>
      <p:pic>
        <p:nvPicPr>
          <p:cNvPr id="9" name="Picture 6" descr="Resultado de imagen para logo sagarpa sin fo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0" y="212111"/>
            <a:ext cx="3420300" cy="11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00" r="19575" b="30895"/>
          <a:stretch/>
        </p:blipFill>
        <p:spPr bwMode="auto">
          <a:xfrm>
            <a:off x="9383151" y="121307"/>
            <a:ext cx="2349304" cy="9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94" t="65283" r="18871" b="3949"/>
          <a:stretch/>
        </p:blipFill>
        <p:spPr bwMode="auto">
          <a:xfrm>
            <a:off x="9298450" y="1116280"/>
            <a:ext cx="2433711" cy="4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161925" y="5366428"/>
            <a:ext cx="394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Helvetica Neue"/>
              </a:rPr>
              <a:t>Dr. Víctor Manuel Rodríguez Moreno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161925" y="5735760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Helvetica Neue"/>
              </a:rPr>
              <a:t>rodriguez.victor@inifap.gob.mx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164915" y="6105092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Neue"/>
              </a:rPr>
              <a:t>01 800 088 22 22 Ext. 82525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5273893" y="5366428"/>
            <a:ext cx="69181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latin typeface="Helvetica Neue"/>
              </a:rPr>
              <a:t>Km. 32.5 Carretera Panamericana Aguascalientes </a:t>
            </a:r>
            <a:r>
              <a:rPr lang="es-MX" sz="1600" dirty="0" smtClean="0">
                <a:latin typeface="Helvetica Neue"/>
              </a:rPr>
              <a:t>- Zacatecas</a:t>
            </a:r>
            <a:r>
              <a:rPr lang="es-MX" sz="1600" dirty="0">
                <a:latin typeface="Helvetica Neue"/>
              </a:rPr>
              <a:t/>
            </a:r>
            <a:br>
              <a:rPr lang="es-MX" sz="1600" dirty="0">
                <a:latin typeface="Helvetica Neue"/>
              </a:rPr>
            </a:br>
            <a:r>
              <a:rPr lang="es-MX" sz="1600" dirty="0">
                <a:latin typeface="Helvetica Neue"/>
              </a:rPr>
              <a:t>Pabellón de Arteaga, Aguascalientes, México</a:t>
            </a:r>
            <a:br>
              <a:rPr lang="es-MX" sz="1600" dirty="0">
                <a:latin typeface="Helvetica Neue"/>
              </a:rPr>
            </a:br>
            <a:r>
              <a:rPr lang="es-MX" sz="1600" dirty="0">
                <a:latin typeface="Helvetica Neue"/>
              </a:rPr>
              <a:t>Apartado Postal No. 20 // C.P. </a:t>
            </a:r>
            <a:r>
              <a:rPr lang="es-MX" sz="1600" dirty="0" smtClean="0">
                <a:latin typeface="Helvetica Neue"/>
              </a:rPr>
              <a:t>20670</a:t>
            </a:r>
          </a:p>
          <a:p>
            <a:pPr algn="r"/>
            <a:r>
              <a:rPr lang="es-MX" sz="1600" dirty="0"/>
              <a:t>solicitud.clima@inifap.gob.mx</a:t>
            </a:r>
            <a:r>
              <a:rPr lang="es-MX" sz="1600" dirty="0">
                <a:latin typeface="Helvetica Neue"/>
              </a:rPr>
              <a:t/>
            </a:r>
            <a:br>
              <a:rPr lang="es-MX" sz="1600" dirty="0">
                <a:latin typeface="Helvetica Neue"/>
              </a:rPr>
            </a:br>
            <a:r>
              <a:rPr lang="es-MX" sz="1600" dirty="0">
                <a:latin typeface="Helvetica Neue"/>
              </a:rPr>
              <a:t># 01 800 088 22 22 </a:t>
            </a:r>
            <a:r>
              <a:rPr lang="es-MX" sz="1600" dirty="0" err="1">
                <a:latin typeface="Helvetica Neue"/>
              </a:rPr>
              <a:t>ext</a:t>
            </a:r>
            <a:r>
              <a:rPr lang="es-MX" sz="1600" dirty="0">
                <a:latin typeface="Helvetica Neue"/>
              </a:rPr>
              <a:t> 82536.</a:t>
            </a:r>
            <a:endParaRPr lang="es-MX" sz="1600" b="0" i="0" dirty="0">
              <a:effectLst/>
              <a:latin typeface="Helvetica Neue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986198" y="3650866"/>
            <a:ext cx="7306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0" i="1" dirty="0" smtClean="0">
                <a:solidFill>
                  <a:srgbClr val="FFC000"/>
                </a:solidFill>
                <a:effectLst/>
                <a:latin typeface="Helvetica Neue"/>
              </a:rPr>
              <a:t>Presentador del Curso. ITI. Edwin C. García Alcocer</a:t>
            </a:r>
            <a:endParaRPr lang="es-MX" sz="2400" b="0" i="1" dirty="0">
              <a:solidFill>
                <a:srgbClr val="FFC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77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/>
          <p:cNvSpPr txBox="1">
            <a:spLocks/>
          </p:cNvSpPr>
          <p:nvPr/>
        </p:nvSpPr>
        <p:spPr>
          <a:xfrm>
            <a:off x="379773" y="547566"/>
            <a:ext cx="10799092" cy="80595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>
                <a:latin typeface="+mn-lt"/>
              </a:rPr>
              <a:t>Situaciones comunes que nos pueden llevar a un error…</a:t>
            </a:r>
            <a:endParaRPr lang="es-MX" dirty="0">
              <a:latin typeface="+mn-lt"/>
            </a:endParaRPr>
          </a:p>
        </p:txBody>
      </p:sp>
      <p:sp>
        <p:nvSpPr>
          <p:cNvPr id="3" name="Marcador de texto 5"/>
          <p:cNvSpPr txBox="1">
            <a:spLocks/>
          </p:cNvSpPr>
          <p:nvPr/>
        </p:nvSpPr>
        <p:spPr>
          <a:xfrm>
            <a:off x="405526" y="1515601"/>
            <a:ext cx="4480560" cy="731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smtClean="0"/>
              <a:t>Descripción:</a:t>
            </a:r>
            <a:endParaRPr lang="es-MX" sz="2400" b="1" dirty="0"/>
          </a:p>
        </p:txBody>
      </p:sp>
      <p:sp>
        <p:nvSpPr>
          <p:cNvPr id="4" name="Marcador de contenido 6"/>
          <p:cNvSpPr txBox="1">
            <a:spLocks/>
          </p:cNvSpPr>
          <p:nvPr/>
        </p:nvSpPr>
        <p:spPr>
          <a:xfrm>
            <a:off x="405527" y="1955999"/>
            <a:ext cx="7785435" cy="47410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 smtClean="0"/>
              <a:t>La instancia o clúster que se proporciona no es el correcto</a:t>
            </a:r>
            <a:r>
              <a:rPr lang="es-MX" sz="2400" b="1" dirty="0" smtClean="0"/>
              <a:t>.</a:t>
            </a:r>
          </a:p>
          <a:p>
            <a:pPr algn="just"/>
            <a:r>
              <a:rPr lang="es-MX" sz="2400" dirty="0" smtClean="0"/>
              <a:t>El servicio no inicia en automático con el sistema operativo.</a:t>
            </a:r>
          </a:p>
          <a:p>
            <a:pPr algn="just"/>
            <a:r>
              <a:rPr lang="es-MX" sz="2400" dirty="0" smtClean="0"/>
              <a:t>La contraseña del usuario no es adecuada.</a:t>
            </a:r>
          </a:p>
          <a:p>
            <a:pPr algn="just"/>
            <a:r>
              <a:rPr lang="es-MX" sz="2400" dirty="0" smtClean="0"/>
              <a:t>La instalación no fue la adecuada.</a:t>
            </a:r>
          </a:p>
          <a:p>
            <a:pPr algn="just"/>
            <a:r>
              <a:rPr lang="es-MX" sz="2400" dirty="0" smtClean="0"/>
              <a:t>No se instalaron los componentes necesarios.</a:t>
            </a:r>
          </a:p>
          <a:p>
            <a:pPr algn="just"/>
            <a:r>
              <a:rPr lang="es-MX" sz="2400" dirty="0" smtClean="0"/>
              <a:t>Algún componente dificulta su inicio (</a:t>
            </a:r>
            <a:r>
              <a:rPr lang="es-MX" sz="2400" dirty="0" err="1" smtClean="0"/>
              <a:t>MySQL</a:t>
            </a:r>
            <a:r>
              <a:rPr lang="es-MX" sz="2400" dirty="0" smtClean="0"/>
              <a:t>, </a:t>
            </a:r>
            <a:r>
              <a:rPr lang="es-MX" sz="2400" dirty="0" err="1" smtClean="0"/>
              <a:t>PostgresSQL</a:t>
            </a:r>
            <a:r>
              <a:rPr lang="es-MX" sz="2400" dirty="0" smtClean="0"/>
              <a:t>).</a:t>
            </a:r>
          </a:p>
          <a:p>
            <a:pPr algn="just"/>
            <a:r>
              <a:rPr lang="es-MX" sz="2400" dirty="0" smtClean="0"/>
              <a:t>El componente se borro del sistema o se retiro voluntariamente el componente y se requiere instalar  nuevamente.</a:t>
            </a:r>
          </a:p>
        </p:txBody>
      </p:sp>
      <p:sp>
        <p:nvSpPr>
          <p:cNvPr id="5" name="Elipse 4"/>
          <p:cNvSpPr/>
          <p:nvPr/>
        </p:nvSpPr>
        <p:spPr>
          <a:xfrm>
            <a:off x="8422787" y="2247120"/>
            <a:ext cx="3400022" cy="340121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8577332" y="2399520"/>
            <a:ext cx="3129567" cy="30801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ruz 6"/>
          <p:cNvSpPr/>
          <p:nvPr/>
        </p:nvSpPr>
        <p:spPr>
          <a:xfrm rot="2412010">
            <a:off x="8922758" y="2777092"/>
            <a:ext cx="2421229" cy="2369713"/>
          </a:xfrm>
          <a:prstGeom prst="plus">
            <a:avLst>
              <a:gd name="adj" fmla="val 391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52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Entorno del SGBD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Entorno del Sistema Gestor de Bases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Tipos de datos en el SGBD.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Creación de base de datos, tabla, usuario y conexión remota.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335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1167" y="275351"/>
            <a:ext cx="11724669" cy="907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Tipos de datos en el Motor de Base de Datos</a:t>
            </a:r>
            <a:endParaRPr lang="es-MX" dirty="0">
              <a:latin typeface="+mn-lt"/>
            </a:endParaRPr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303492" y="1812536"/>
            <a:ext cx="5144154" cy="731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solidFill>
                  <a:srgbClr val="FFC000"/>
                </a:solidFill>
              </a:rPr>
              <a:t>Numéricos Enteros y de Punto flotante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3"/>
          <p:cNvSpPr txBox="1">
            <a:spLocks/>
          </p:cNvSpPr>
          <p:nvPr/>
        </p:nvSpPr>
        <p:spPr>
          <a:xfrm>
            <a:off x="357341" y="2714132"/>
            <a:ext cx="4480560" cy="18031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err="1" smtClean="0"/>
              <a:t>Int</a:t>
            </a:r>
            <a:r>
              <a:rPr lang="es-MX" sz="2000" dirty="0" smtClean="0"/>
              <a:t> – </a:t>
            </a:r>
            <a:r>
              <a:rPr lang="es-MX" sz="2000" dirty="0" err="1" smtClean="0"/>
              <a:t>Integer</a:t>
            </a:r>
            <a:r>
              <a:rPr lang="es-MX" sz="2000" dirty="0" smtClean="0"/>
              <a:t> : 1, 20, 300, 4000,20576</a:t>
            </a:r>
          </a:p>
          <a:p>
            <a:r>
              <a:rPr lang="es-MX" sz="2000" dirty="0" smtClean="0"/>
              <a:t>decimal : 1.2, 1.03, 3.1416</a:t>
            </a:r>
          </a:p>
          <a:p>
            <a:r>
              <a:rPr lang="es-MX" sz="2000" dirty="0" smtClean="0"/>
              <a:t>Bit : 1 o 0, </a:t>
            </a:r>
            <a:r>
              <a:rPr lang="es-MX" sz="2000" dirty="0" err="1" smtClean="0"/>
              <a:t>Null</a:t>
            </a:r>
            <a:endParaRPr lang="es-MX" sz="2000" dirty="0" smtClean="0"/>
          </a:p>
          <a:p>
            <a:r>
              <a:rPr lang="es-MX" sz="2000" dirty="0" err="1" smtClean="0"/>
              <a:t>money</a:t>
            </a:r>
            <a:r>
              <a:rPr lang="es-MX" sz="2000" dirty="0" smtClean="0"/>
              <a:t> : 1.23, 8.45, 5.34</a:t>
            </a:r>
          </a:p>
          <a:p>
            <a:endParaRPr lang="es-MX" sz="2000" dirty="0"/>
          </a:p>
        </p:txBody>
      </p:sp>
      <p:sp>
        <p:nvSpPr>
          <p:cNvPr id="5" name="Marcador de texto 4"/>
          <p:cNvSpPr txBox="1">
            <a:spLocks/>
          </p:cNvSpPr>
          <p:nvPr/>
        </p:nvSpPr>
        <p:spPr>
          <a:xfrm>
            <a:off x="5462160" y="3578685"/>
            <a:ext cx="4480560" cy="731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solidFill>
                  <a:srgbClr val="FFC000"/>
                </a:solidFill>
              </a:rPr>
              <a:t>Cadenas de caracteres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5750403" y="4092896"/>
            <a:ext cx="4480560" cy="813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err="1" smtClean="0"/>
              <a:t>varchar</a:t>
            </a:r>
            <a:r>
              <a:rPr lang="es-MX" sz="2000" dirty="0" smtClean="0"/>
              <a:t>(15) : texto123#%</a:t>
            </a:r>
          </a:p>
          <a:p>
            <a:r>
              <a:rPr lang="es-MX" sz="2000" dirty="0" err="1" smtClean="0"/>
              <a:t>char</a:t>
            </a:r>
            <a:r>
              <a:rPr lang="es-MX" sz="2000" dirty="0" smtClean="0"/>
              <a:t> : M, F</a:t>
            </a:r>
          </a:p>
          <a:p>
            <a:endParaRPr lang="es-MX" sz="2000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5481727" y="1246775"/>
            <a:ext cx="1502519" cy="524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 smtClean="0">
                <a:solidFill>
                  <a:srgbClr val="FFC000"/>
                </a:solidFill>
              </a:rPr>
              <a:t>Fecha</a:t>
            </a:r>
            <a:endParaRPr lang="es-MX" sz="2800" b="1" dirty="0">
              <a:solidFill>
                <a:srgbClr val="FFC000"/>
              </a:solidFill>
            </a:endParaRPr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5496093" y="1893503"/>
            <a:ext cx="5516734" cy="180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Date : YYYY-MM-DD</a:t>
            </a:r>
          </a:p>
          <a:p>
            <a:r>
              <a:rPr lang="es-MX" sz="2000" dirty="0" err="1" smtClean="0"/>
              <a:t>Datetime</a:t>
            </a:r>
            <a:r>
              <a:rPr lang="es-MX" sz="2000" dirty="0" smtClean="0"/>
              <a:t> : </a:t>
            </a:r>
            <a:r>
              <a:rPr lang="es-MX" sz="2000" dirty="0" err="1"/>
              <a:t>YYYY-MM-DDThh:mm:ss</a:t>
            </a:r>
            <a:r>
              <a:rPr lang="es-MX" sz="2000" dirty="0"/>
              <a:t>[.mmm]</a:t>
            </a:r>
            <a:endParaRPr lang="es-MX" sz="2000" dirty="0" smtClean="0"/>
          </a:p>
          <a:p>
            <a:r>
              <a:rPr lang="es-MX" sz="2000" dirty="0" smtClean="0"/>
              <a:t>Time </a:t>
            </a:r>
            <a:r>
              <a:rPr lang="es-MX" sz="2000" dirty="0"/>
              <a:t>: </a:t>
            </a:r>
            <a:r>
              <a:rPr lang="es-MX" sz="2000" dirty="0" err="1"/>
              <a:t>hh:mm:ss</a:t>
            </a:r>
            <a:r>
              <a:rPr lang="es-MX" sz="2000" dirty="0"/>
              <a:t>[.</a:t>
            </a:r>
            <a:r>
              <a:rPr lang="es-MX" sz="2000" dirty="0" err="1"/>
              <a:t>nnnnnnn</a:t>
            </a:r>
            <a:r>
              <a:rPr lang="es-MX" sz="2000" dirty="0"/>
              <a:t>]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35504" y="5505572"/>
            <a:ext cx="9798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hlinkClick r:id="rId2"/>
              </a:rPr>
              <a:t>https://</a:t>
            </a:r>
            <a:r>
              <a:rPr lang="es-MX" sz="2400" dirty="0" smtClean="0">
                <a:hlinkClick r:id="rId2"/>
              </a:rPr>
              <a:t>docs.microsoft.com/en-us/sql/t-sql/data-types/data-types-transact-sql?view=sqlallproducts-allversions</a:t>
            </a:r>
            <a:endParaRPr lang="es-MX" sz="2400" dirty="0" smtClean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5131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8474" y="405024"/>
            <a:ext cx="10246748" cy="751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Creación de Tabla, Registro y Consulta</a:t>
            </a:r>
            <a:endParaRPr lang="es-MX" dirty="0">
              <a:latin typeface="+mn-lt"/>
            </a:endParaRPr>
          </a:p>
        </p:txBody>
      </p:sp>
      <p:sp>
        <p:nvSpPr>
          <p:cNvPr id="3" name="Marcador de contenido 3"/>
          <p:cNvSpPr txBox="1">
            <a:spLocks/>
          </p:cNvSpPr>
          <p:nvPr/>
        </p:nvSpPr>
        <p:spPr>
          <a:xfrm>
            <a:off x="709591" y="1609388"/>
            <a:ext cx="4480560" cy="15364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Nom_campo1 </a:t>
            </a:r>
            <a:r>
              <a:rPr lang="es-MX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Nom_campo2 </a:t>
            </a:r>
            <a:r>
              <a:rPr lang="es-MX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(50),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Nom_campo3 </a:t>
            </a:r>
            <a:r>
              <a:rPr lang="es-MX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MX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contenido 3"/>
          <p:cNvSpPr txBox="1">
            <a:spLocks/>
          </p:cNvSpPr>
          <p:nvPr/>
        </p:nvSpPr>
        <p:spPr>
          <a:xfrm>
            <a:off x="5713668" y="1521756"/>
            <a:ext cx="6478332" cy="163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MX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(Nom_campo1,Nom_campo2,Nom_campo3)     </a:t>
            </a:r>
            <a:r>
              <a:rPr lang="es-MX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MX" sz="2400" dirty="0"/>
              <a:t> </a:t>
            </a:r>
            <a:r>
              <a:rPr lang="es-MX" sz="2400" dirty="0" smtClean="0">
                <a:solidFill>
                  <a:srgbClr val="FFC000"/>
                </a:solidFill>
              </a:rPr>
              <a:t>'ejemplo'</a:t>
            </a:r>
            <a:r>
              <a:rPr lang="es-MX" sz="2400" dirty="0" smtClean="0"/>
              <a:t>, </a:t>
            </a:r>
            <a:r>
              <a:rPr lang="es-MX" sz="2400" dirty="0" smtClean="0">
                <a:solidFill>
                  <a:srgbClr val="92D050"/>
                </a:solidFill>
              </a:rPr>
              <a:t>3.1416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MX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5893440" y="3003402"/>
            <a:ext cx="4349453" cy="82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MX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548981" y="3827763"/>
            <a:ext cx="5164687" cy="82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Nom_campo1, Nom_campo3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MX" sz="24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5893439" y="3702841"/>
            <a:ext cx="4529225" cy="82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MX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MX" sz="24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MX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Nom_campo1 = 1</a:t>
            </a:r>
            <a:endParaRPr lang="es-MX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594290" y="5088199"/>
            <a:ext cx="2355581" cy="167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--comentario</a:t>
            </a:r>
          </a:p>
          <a:p>
            <a:pPr marL="0" indent="0">
              <a:buNone/>
            </a:pP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/*</a:t>
            </a:r>
            <a:r>
              <a:rPr lang="es-MX" sz="2400" dirty="0" err="1">
                <a:solidFill>
                  <a:schemeClr val="accent2">
                    <a:lumMod val="75000"/>
                  </a:schemeClr>
                </a:solidFill>
              </a:rPr>
              <a:t>comenario</a:t>
            </a:r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accent2">
                    <a:lumMod val="75000"/>
                  </a:schemeClr>
                </a:solidFill>
              </a:rPr>
              <a:t>multi-linea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*/</a:t>
            </a:r>
          </a:p>
        </p:txBody>
      </p:sp>
      <p:sp>
        <p:nvSpPr>
          <p:cNvPr id="9" name="Marcador de contenido 3"/>
          <p:cNvSpPr txBox="1">
            <a:spLocks/>
          </p:cNvSpPr>
          <p:nvPr/>
        </p:nvSpPr>
        <p:spPr>
          <a:xfrm>
            <a:off x="5893439" y="4989286"/>
            <a:ext cx="5587939" cy="1868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MX"/>
            </a:defPPr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400" b="1" spc="1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s-MX" b="0" dirty="0" err="1">
                <a:solidFill>
                  <a:srgbClr val="00B0F0"/>
                </a:solidFill>
              </a:rPr>
              <a:t>create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 err="1">
                <a:solidFill>
                  <a:srgbClr val="00B0F0"/>
                </a:solidFill>
              </a:rPr>
              <a:t>database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/>
              <a:t>nombre base</a:t>
            </a:r>
          </a:p>
          <a:p>
            <a:r>
              <a:rPr lang="it-IT" b="0" dirty="0" smtClean="0">
                <a:solidFill>
                  <a:srgbClr val="00B0F0"/>
                </a:solidFill>
              </a:rPr>
              <a:t>create </a:t>
            </a:r>
            <a:r>
              <a:rPr lang="it-IT" b="0" dirty="0">
                <a:solidFill>
                  <a:srgbClr val="00B0F0"/>
                </a:solidFill>
              </a:rPr>
              <a:t>database </a:t>
            </a:r>
            <a:r>
              <a:rPr lang="it-IT" b="0" dirty="0"/>
              <a:t>[nombre base ñ]</a:t>
            </a:r>
          </a:p>
          <a:p>
            <a:r>
              <a:rPr lang="es-MX" b="0" dirty="0" err="1">
                <a:solidFill>
                  <a:srgbClr val="00B0F0"/>
                </a:solidFill>
              </a:rPr>
              <a:t>create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 err="1">
                <a:solidFill>
                  <a:srgbClr val="00B0F0"/>
                </a:solidFill>
              </a:rPr>
              <a:t>database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 err="1"/>
              <a:t>nombre_base</a:t>
            </a:r>
            <a:endParaRPr lang="es-MX" b="0" dirty="0"/>
          </a:p>
        </p:txBody>
      </p:sp>
    </p:spTree>
    <p:extLst>
      <p:ext uri="{BB962C8B-B14F-4D97-AF65-F5344CB8AC3E}">
        <p14:creationId xmlns:p14="http://schemas.microsoft.com/office/powerpoint/2010/main" val="403295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9856"/>
              </p:ext>
            </p:extLst>
          </p:nvPr>
        </p:nvGraphicFramePr>
        <p:xfrm>
          <a:off x="1174022" y="803548"/>
          <a:ext cx="9260115" cy="56811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Campo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Tipo de dato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Primary</a:t>
                      </a:r>
                      <a:r>
                        <a:rPr lang="es-MX" sz="2800" baseline="0" dirty="0" smtClean="0"/>
                        <a:t> Key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id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Int</a:t>
                      </a:r>
                      <a:r>
                        <a:rPr lang="es-MX" sz="2800" dirty="0" smtClean="0"/>
                        <a:t> (</a:t>
                      </a:r>
                      <a:r>
                        <a:rPr lang="es-MX" sz="2800" dirty="0" err="1" smtClean="0"/>
                        <a:t>integer</a:t>
                      </a:r>
                      <a:r>
                        <a:rPr lang="es-MX" sz="2800" dirty="0" smtClean="0"/>
                        <a:t>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Si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nombre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apellido_paterno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dirty="0" err="1" smtClean="0"/>
                        <a:t>apellido_materno</a:t>
                      </a:r>
                      <a:endParaRPr lang="es-MX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edad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Int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sexo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char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email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(100)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Candidata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Instituto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(150)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fecha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date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75735" y="200055"/>
            <a:ext cx="34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[</a:t>
            </a:r>
            <a:r>
              <a:rPr lang="es-MX" sz="3200" b="1" dirty="0" err="1" smtClean="0"/>
              <a:t>lista_asistencia</a:t>
            </a:r>
            <a:r>
              <a:rPr lang="es-MX" sz="3200" b="1" dirty="0"/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676586" y="92332"/>
            <a:ext cx="1240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DDL, DML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45658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Básicas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INSERT, SELECT, UPDATE ,DELETE</a:t>
            </a:r>
          </a:p>
          <a:p>
            <a:r>
              <a:rPr lang="es-MX" dirty="0"/>
              <a:t>COUNT, SUM, AVG, WHERE, LIKE, AND, OR, &lt; &gt;, =, !</a:t>
            </a:r>
          </a:p>
          <a:p>
            <a:pPr algn="just"/>
            <a:r>
              <a:rPr lang="es-MX" dirty="0" smtClean="0"/>
              <a:t>- Inmuebles -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4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92684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1732793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b="1" dirty="0" smtClean="0"/>
              <a:t>Insertar remotamente su propio registro de asistencia. (Si la conexión no se logra, en su propia instancia ingrese 10 registros)</a:t>
            </a:r>
          </a:p>
          <a:p>
            <a:pPr algn="just"/>
            <a:r>
              <a:rPr lang="es-MX" sz="2000" dirty="0" smtClean="0"/>
              <a:t>Seleccionar el nombre y la edad de las personas mayores a 19 años.</a:t>
            </a:r>
          </a:p>
          <a:p>
            <a:pPr algn="just"/>
            <a:r>
              <a:rPr lang="es-MX" sz="2000" dirty="0" smtClean="0"/>
              <a:t>Contar todos los registros existentes en la tabla.</a:t>
            </a:r>
          </a:p>
          <a:p>
            <a:pPr algn="just"/>
            <a:r>
              <a:rPr lang="es-MX" sz="2000" dirty="0" smtClean="0"/>
              <a:t>Seleccionar el promedio de todas las edades.</a:t>
            </a:r>
          </a:p>
          <a:p>
            <a:pPr algn="just"/>
            <a:r>
              <a:rPr lang="es-MX" sz="2000" dirty="0" smtClean="0"/>
              <a:t>Seleccionar todas las personas donde su nombre comience con A.</a:t>
            </a:r>
          </a:p>
          <a:p>
            <a:pPr algn="just"/>
            <a:r>
              <a:rPr lang="es-MX" sz="2000" dirty="0" smtClean="0"/>
              <a:t>Seleccionar el nombre y correo de las personas del sexo femenino.</a:t>
            </a:r>
          </a:p>
          <a:p>
            <a:pPr algn="just"/>
            <a:r>
              <a:rPr lang="es-MX" sz="2000" dirty="0" smtClean="0"/>
              <a:t>Seleccionar todas las personas donde el nombre de dominio del correo sea “gmail.com” y actualizarlo por “hotmail.com”  (se puede utilizar mas de una consulta).</a:t>
            </a:r>
          </a:p>
          <a:p>
            <a:pPr algn="just"/>
            <a:endParaRPr lang="es-MX" sz="2000" dirty="0" smtClean="0"/>
          </a:p>
          <a:p>
            <a:pPr algn="just"/>
            <a:endParaRPr lang="es-MX" sz="2000" dirty="0"/>
          </a:p>
        </p:txBody>
      </p:sp>
      <p:pic>
        <p:nvPicPr>
          <p:cNvPr id="2054" name="Picture 6" descr="Resultado de imagen para icono tab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90" y="2022434"/>
            <a:ext cx="3375008" cy="3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295495"/>
            <a:ext cx="4480560" cy="43486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9" y="1780162"/>
            <a:ext cx="689679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Crear la tabla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lista_asistencia</a:t>
            </a:r>
            <a:r>
              <a:rPr lang="es-MX" sz="2000" b="1" dirty="0" smtClean="0"/>
              <a:t> </a:t>
            </a:r>
            <a:r>
              <a:rPr lang="es-MX" sz="2000" dirty="0" smtClean="0"/>
              <a:t>dentro de su instancia.</a:t>
            </a:r>
            <a:endParaRPr lang="es-MX" sz="2000" b="1" dirty="0" smtClean="0"/>
          </a:p>
          <a:p>
            <a:pPr algn="just"/>
            <a:r>
              <a:rPr lang="es-MX" sz="2000" b="1" dirty="0" smtClean="0"/>
              <a:t>Insertar 5 registros </a:t>
            </a:r>
            <a:r>
              <a:rPr lang="es-MX" sz="2000" dirty="0" smtClean="0"/>
              <a:t>mediante un </a:t>
            </a:r>
            <a:r>
              <a:rPr lang="es-MX" sz="2000" b="1" dirty="0" smtClean="0"/>
              <a:t>Script.</a:t>
            </a:r>
          </a:p>
          <a:p>
            <a:pPr algn="just"/>
            <a:r>
              <a:rPr lang="es-MX" sz="2000" b="1" dirty="0" smtClean="0"/>
              <a:t>Insertar 10 registros </a:t>
            </a:r>
            <a:r>
              <a:rPr lang="es-MX" sz="2000" dirty="0" smtClean="0"/>
              <a:t>mediante el entorno del </a:t>
            </a:r>
            <a:r>
              <a:rPr lang="es-MX" sz="2000" b="1" dirty="0" smtClean="0"/>
              <a:t>SGBD.</a:t>
            </a:r>
          </a:p>
          <a:p>
            <a:pPr algn="just"/>
            <a:r>
              <a:rPr lang="es-MX" sz="2000" b="1" dirty="0" smtClean="0"/>
              <a:t>Modificar el campo nombre de 2 registros </a:t>
            </a:r>
            <a:r>
              <a:rPr lang="es-MX" sz="2000" dirty="0" smtClean="0"/>
              <a:t>mediante un </a:t>
            </a:r>
            <a:r>
              <a:rPr lang="es-MX" sz="2000" b="1" dirty="0"/>
              <a:t>s</a:t>
            </a:r>
            <a:r>
              <a:rPr lang="es-MX" sz="2000" b="1" dirty="0" smtClean="0"/>
              <a:t>cript.</a:t>
            </a:r>
          </a:p>
          <a:p>
            <a:pPr algn="just"/>
            <a:r>
              <a:rPr lang="es-MX" sz="2000" b="1" dirty="0"/>
              <a:t>Modificar el campo nombre de </a:t>
            </a:r>
            <a:r>
              <a:rPr lang="es-MX" sz="2000" b="1" dirty="0" smtClean="0"/>
              <a:t>5 </a:t>
            </a:r>
            <a:r>
              <a:rPr lang="es-MX" sz="2000" b="1" dirty="0"/>
              <a:t>registros </a:t>
            </a:r>
            <a:r>
              <a:rPr lang="es-MX" sz="2000" dirty="0"/>
              <a:t>mediante un </a:t>
            </a:r>
            <a:r>
              <a:rPr lang="es-MX" sz="2000" b="1" dirty="0"/>
              <a:t>script.</a:t>
            </a:r>
          </a:p>
          <a:p>
            <a:pPr algn="just"/>
            <a:r>
              <a:rPr lang="es-MX" sz="2000" dirty="0" smtClean="0"/>
              <a:t>Contar todos los registros existentes en la tabla.</a:t>
            </a:r>
          </a:p>
          <a:p>
            <a:pPr algn="just"/>
            <a:r>
              <a:rPr lang="es-MX" sz="2000" dirty="0" smtClean="0"/>
              <a:t>Seleccionar el promedio de todas las edades de las personas del sexo femenino.</a:t>
            </a:r>
          </a:p>
          <a:p>
            <a:pPr algn="just"/>
            <a:r>
              <a:rPr lang="es-MX" sz="2000" dirty="0" smtClean="0"/>
              <a:t>Seleccionar el nombre y correo de las personas del sexo masculino.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algn="just"/>
            <a:endParaRPr lang="es-MX" sz="20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146050"/>
            <a:ext cx="3683779" cy="368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3" y="2161976"/>
            <a:ext cx="3149600" cy="3149600"/>
          </a:xfrm>
          <a:prstGeom prst="rect">
            <a:avLst/>
          </a:prstGeom>
        </p:spPr>
      </p:pic>
      <p:sp>
        <p:nvSpPr>
          <p:cNvPr id="3" name="Marcador de texto 8"/>
          <p:cNvSpPr txBox="1">
            <a:spLocks/>
          </p:cNvSpPr>
          <p:nvPr/>
        </p:nvSpPr>
        <p:spPr>
          <a:xfrm>
            <a:off x="1512062" y="1005453"/>
            <a:ext cx="8411110" cy="7315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Importar datos desde archivo .CSV y otras fuentes.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969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92684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1732793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todas las tablas que existen dentro de la base de datos.</a:t>
            </a:r>
          </a:p>
          <a:p>
            <a:pPr algn="just"/>
            <a:r>
              <a:rPr lang="es-MX" sz="2000" dirty="0" smtClean="0"/>
              <a:t>Seleccionar todas las columnas de cualquiera de las tablas.</a:t>
            </a:r>
          </a:p>
          <a:p>
            <a:pPr algn="just"/>
            <a:r>
              <a:rPr lang="es-MX" sz="2000" dirty="0"/>
              <a:t>S</a:t>
            </a:r>
            <a:r>
              <a:rPr lang="es-MX" sz="2000" dirty="0" smtClean="0"/>
              <a:t>eleccionar todos los registros de la tabla [ nombre tabla].</a:t>
            </a:r>
          </a:p>
          <a:p>
            <a:pPr algn="just"/>
            <a:r>
              <a:rPr lang="es-MX" sz="2000" dirty="0" smtClean="0"/>
              <a:t>Seleccionar columnas especificas de una tabla.</a:t>
            </a:r>
          </a:p>
          <a:p>
            <a:pPr algn="just"/>
            <a:r>
              <a:rPr lang="es-MX" sz="2000" dirty="0" smtClean="0"/>
              <a:t>Seleccionar registros por medio de condicionales.</a:t>
            </a:r>
          </a:p>
          <a:p>
            <a:pPr algn="just"/>
            <a:r>
              <a:rPr lang="es-MX" sz="2000" dirty="0" smtClean="0"/>
              <a:t>Generar tres operaciones básicas sobre las columnas (</a:t>
            </a:r>
            <a:r>
              <a:rPr lang="es-MX" sz="2000" dirty="0" err="1" smtClean="0"/>
              <a:t>cont</a:t>
            </a:r>
            <a:r>
              <a:rPr lang="es-MX" sz="2000" dirty="0" smtClean="0"/>
              <a:t>, sum, </a:t>
            </a:r>
            <a:r>
              <a:rPr lang="es-MX" sz="2000" dirty="0" err="1" smtClean="0"/>
              <a:t>avg</a:t>
            </a:r>
            <a:r>
              <a:rPr lang="es-MX" sz="2000" dirty="0" smtClean="0"/>
              <a:t>).</a:t>
            </a:r>
          </a:p>
          <a:p>
            <a:pPr algn="just"/>
            <a:r>
              <a:rPr lang="es-MX" sz="2000" dirty="0" smtClean="0"/>
              <a:t>Seleccionar los diferentes registros sobre una columna.</a:t>
            </a:r>
            <a:endParaRPr lang="es-MX" sz="2000" dirty="0"/>
          </a:p>
        </p:txBody>
      </p:sp>
      <p:pic>
        <p:nvPicPr>
          <p:cNvPr id="2054" name="Picture 6" descr="Resultado de imagen para icono tab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90" y="2022434"/>
            <a:ext cx="3375008" cy="3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74500" y="405183"/>
            <a:ext cx="10255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err="1" smtClean="0"/>
              <a:t>Structured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Query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Language</a:t>
            </a:r>
            <a:r>
              <a:rPr lang="es-MX" sz="2400" dirty="0" smtClean="0"/>
              <a:t>; en español Lenguaje de Consulta Estructurada. Es un lenguaje especifico que da acceso a un sistema gestor de bases de datos relacionales.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74500" y="2227349"/>
            <a:ext cx="3867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C000"/>
                </a:solidFill>
              </a:rPr>
              <a:t>Definición de datos (DDL).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4500" y="3014634"/>
            <a:ext cx="4426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FF00"/>
                </a:solidFill>
              </a:rPr>
              <a:t>Manipulación de datos (DML).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74500" y="3801919"/>
            <a:ext cx="5709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C000"/>
                </a:solidFill>
              </a:rPr>
              <a:t>Lenguaje de control de datos (DCL). 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74500" y="4589204"/>
            <a:ext cx="4572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FF00"/>
                </a:solidFill>
              </a:rPr>
              <a:t>Control de transacción (TCL).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15200" y="5380202"/>
            <a:ext cx="4481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FF00"/>
                </a:solidFill>
              </a:rPr>
              <a:t>Edgar Frank </a:t>
            </a:r>
            <a:r>
              <a:rPr lang="es-MX" sz="2400" dirty="0" err="1" smtClean="0">
                <a:solidFill>
                  <a:srgbClr val="FFFF00"/>
                </a:solidFill>
              </a:rPr>
              <a:t>Codd</a:t>
            </a:r>
            <a:r>
              <a:rPr lang="es-MX" sz="2400" dirty="0" smtClean="0">
                <a:solidFill>
                  <a:srgbClr val="FFFF00"/>
                </a:solidFill>
              </a:rPr>
              <a:t> (1923-2003).</a:t>
            </a:r>
            <a:endParaRPr lang="es-MX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s://users.dcc.uchile.cl/~rbaeza/inf/edg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93" y="1653723"/>
            <a:ext cx="3044142" cy="37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7717774" y="5841867"/>
            <a:ext cx="3676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 smtClean="0">
                <a:solidFill>
                  <a:srgbClr val="FFFF00"/>
                </a:solidFill>
              </a:rPr>
              <a:t>IBM,1970, Sistema Relacional. </a:t>
            </a:r>
            <a:endParaRPr lang="es-MX" sz="2000" dirty="0">
              <a:solidFill>
                <a:srgbClr val="FFFF00"/>
              </a:solidFill>
            </a:endParaRPr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6677874" y="6303532"/>
            <a:ext cx="5592367" cy="419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 err="1" smtClean="0"/>
              <a:t>Structured</a:t>
            </a:r>
            <a:r>
              <a:rPr lang="es-MX" sz="2000" b="1" dirty="0" smtClean="0"/>
              <a:t> English </a:t>
            </a:r>
            <a:r>
              <a:rPr lang="es-MX" sz="2000" b="1" dirty="0" err="1" smtClean="0"/>
              <a:t>Query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Language</a:t>
            </a:r>
            <a:r>
              <a:rPr lang="es-MX" sz="2000" dirty="0" smtClean="0"/>
              <a:t>(</a:t>
            </a:r>
            <a:r>
              <a:rPr lang="es-MX" sz="2000" b="1" dirty="0" smtClean="0"/>
              <a:t>SEQUEL</a:t>
            </a:r>
            <a:r>
              <a:rPr lang="es-MX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30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295495"/>
            <a:ext cx="4480560" cy="43486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9" y="1780162"/>
            <a:ext cx="689679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de la tabla [nombre tabla] la cantidad de todas las ventas realizadas por Carmen.</a:t>
            </a:r>
          </a:p>
          <a:p>
            <a:pPr algn="just"/>
            <a:r>
              <a:rPr lang="es-MX" sz="2000" dirty="0" smtClean="0"/>
              <a:t>Seleccionar </a:t>
            </a:r>
            <a:r>
              <a:rPr lang="es-MX" sz="2000" dirty="0"/>
              <a:t>de la tabla [nombre tabla</a:t>
            </a:r>
            <a:r>
              <a:rPr lang="es-MX" sz="2000" dirty="0" smtClean="0"/>
              <a:t>] las ventas del año 2004.</a:t>
            </a:r>
          </a:p>
          <a:p>
            <a:pPr algn="just"/>
            <a:r>
              <a:rPr lang="es-MX" sz="2000" dirty="0" smtClean="0"/>
              <a:t>Seleccionar el promedio de la superficie de los inmuebles vendidos cuando la superficie supere los 170mts²</a:t>
            </a:r>
          </a:p>
          <a:p>
            <a:pPr algn="just"/>
            <a:r>
              <a:rPr lang="es-MX" sz="2000" dirty="0" smtClean="0"/>
              <a:t>Seleccionar los diferentes tipos de inmueble y la cantidad de ventas que tiene cada uno de ellos, cuando el vendedor haya sido Carmen.</a:t>
            </a:r>
          </a:p>
          <a:p>
            <a:pPr algn="just"/>
            <a:r>
              <a:rPr lang="es-MX" sz="2000" dirty="0" smtClean="0"/>
              <a:t>--Explicar DATEPART</a:t>
            </a:r>
          </a:p>
          <a:p>
            <a:pPr algn="just"/>
            <a:endParaRPr lang="es-MX" sz="20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146050"/>
            <a:ext cx="3683779" cy="368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Intermedias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MAX,MIN,ALTER,DISTINCT, BETWEEN, BEGIN TRANSACTION, DROP/TRUNCATE, GRANT/REVOKE, GROUP BY, ORDER BY </a:t>
            </a:r>
            <a:r>
              <a:rPr lang="es-MX" dirty="0" smtClean="0"/>
              <a:t>ASC/DESC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0720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92684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1732793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la cantidad de modelos de cada marca.</a:t>
            </a:r>
          </a:p>
          <a:p>
            <a:pPr algn="just"/>
            <a:r>
              <a:rPr lang="es-MX" sz="2000" dirty="0" smtClean="0"/>
              <a:t>Seleccionar la marca con mayor cantidad de modelos.</a:t>
            </a:r>
          </a:p>
          <a:p>
            <a:pPr algn="just"/>
            <a:r>
              <a:rPr lang="es-MX" sz="2000" dirty="0" smtClean="0"/>
              <a:t>Seleccionar la marca con menor cantidad de modelos.</a:t>
            </a:r>
          </a:p>
          <a:p>
            <a:pPr algn="just"/>
            <a:r>
              <a:rPr lang="es-MX" sz="2000" dirty="0" smtClean="0"/>
              <a:t>Seleccionar marca / modelo y ordenar alfabéticamente.</a:t>
            </a:r>
          </a:p>
          <a:p>
            <a:pPr algn="just"/>
            <a:r>
              <a:rPr lang="es-MX" sz="2000" dirty="0" smtClean="0"/>
              <a:t>Agregar una nueva columna de tipo entero a la tabla. </a:t>
            </a:r>
          </a:p>
          <a:p>
            <a:pPr algn="just"/>
            <a:r>
              <a:rPr lang="es-MX" sz="2000" dirty="0" smtClean="0"/>
              <a:t>Utilizar la clausula Begin </a:t>
            </a:r>
            <a:r>
              <a:rPr lang="es-MX" sz="2000" dirty="0" err="1" smtClean="0"/>
              <a:t>Transaction</a:t>
            </a:r>
            <a:r>
              <a:rPr lang="es-MX" sz="2000" dirty="0" smtClean="0"/>
              <a:t>.</a:t>
            </a:r>
          </a:p>
          <a:p>
            <a:pPr algn="just"/>
            <a:r>
              <a:rPr lang="es-MX" sz="2000" dirty="0" smtClean="0"/>
              <a:t>Modificar la columna </a:t>
            </a:r>
            <a:r>
              <a:rPr lang="es-MX" sz="2000" dirty="0" err="1" smtClean="0"/>
              <a:t>num_mod</a:t>
            </a:r>
            <a:r>
              <a:rPr lang="es-MX" sz="2000" dirty="0" smtClean="0"/>
              <a:t> y agregar a cualquier marca la cantidad de modelos que tiene.</a:t>
            </a:r>
          </a:p>
          <a:p>
            <a:pPr algn="just"/>
            <a:r>
              <a:rPr lang="es-MX" sz="2000" dirty="0" smtClean="0"/>
              <a:t>Utilizar la clausula </a:t>
            </a:r>
            <a:r>
              <a:rPr lang="es-MX" sz="2000" dirty="0" err="1" smtClean="0"/>
              <a:t>commit</a:t>
            </a:r>
            <a:r>
              <a:rPr lang="es-MX" sz="2000" dirty="0" smtClean="0"/>
              <a:t> para confirmar, o </a:t>
            </a:r>
            <a:r>
              <a:rPr lang="es-MX" sz="2000" dirty="0" err="1" smtClean="0"/>
              <a:t>rollback</a:t>
            </a:r>
            <a:r>
              <a:rPr lang="es-MX" sz="2000" dirty="0" smtClean="0"/>
              <a:t> para revertir los cambios.</a:t>
            </a:r>
          </a:p>
          <a:p>
            <a:pPr algn="just"/>
            <a:r>
              <a:rPr lang="es-MX" sz="2000" dirty="0" smtClean="0"/>
              <a:t>--Explicar </a:t>
            </a:r>
            <a:r>
              <a:rPr lang="es-MX" sz="2000" dirty="0" err="1" smtClean="0"/>
              <a:t>Drop</a:t>
            </a:r>
            <a:r>
              <a:rPr lang="es-MX" sz="2000" dirty="0" smtClean="0"/>
              <a:t> y </a:t>
            </a:r>
            <a:r>
              <a:rPr lang="es-MX" sz="2000" dirty="0" err="1" smtClean="0"/>
              <a:t>Truncate</a:t>
            </a:r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</p:txBody>
      </p:sp>
      <p:pic>
        <p:nvPicPr>
          <p:cNvPr id="8" name="Picture 2" descr="Resultado de imagen para x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84" y="1832512"/>
            <a:ext cx="2638443" cy="263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2042759"/>
            <a:ext cx="4480560" cy="43486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9" y="2809207"/>
            <a:ext cx="6896792" cy="1800165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las nombre de marca y cada modelo, ordenar por marca.</a:t>
            </a:r>
          </a:p>
          <a:p>
            <a:pPr algn="just"/>
            <a:r>
              <a:rPr lang="es-MX" sz="2000" dirty="0" smtClean="0"/>
              <a:t>Utilice </a:t>
            </a:r>
            <a:r>
              <a:rPr lang="es-MX" sz="2000" dirty="0" err="1" smtClean="0"/>
              <a:t>begin</a:t>
            </a:r>
            <a:r>
              <a:rPr lang="es-MX" sz="2000" dirty="0" smtClean="0"/>
              <a:t> </a:t>
            </a:r>
            <a:r>
              <a:rPr lang="es-MX" sz="2000" dirty="0" err="1" smtClean="0"/>
              <a:t>transaction</a:t>
            </a:r>
            <a:r>
              <a:rPr lang="es-MX" sz="2000" dirty="0" smtClean="0"/>
              <a:t> para </a:t>
            </a:r>
            <a:r>
              <a:rPr lang="es-MX" sz="2000" dirty="0" err="1" smtClean="0"/>
              <a:t>relizar</a:t>
            </a:r>
            <a:r>
              <a:rPr lang="es-MX" sz="2000" dirty="0" smtClean="0"/>
              <a:t> pruebas con la clausula DROP y TRUNCATE.</a:t>
            </a:r>
          </a:p>
          <a:p>
            <a:pPr algn="just"/>
            <a:r>
              <a:rPr lang="es-MX" sz="2000" dirty="0" smtClean="0"/>
              <a:t>--Explicar GRANT/REVOKE</a:t>
            </a:r>
          </a:p>
          <a:p>
            <a:pPr algn="just"/>
            <a:endParaRPr lang="es-MX" sz="20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146050"/>
            <a:ext cx="3683779" cy="368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Avanzadas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INDEX, VIEW, STORE PROCEDURE, TRIGGER, JOBS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3793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9" y="1067207"/>
            <a:ext cx="11517332" cy="3982006"/>
          </a:xfrm>
          <a:prstGeom prst="rect">
            <a:avLst/>
          </a:prstGeom>
        </p:spPr>
      </p:pic>
      <p:sp>
        <p:nvSpPr>
          <p:cNvPr id="3" name="Título 4"/>
          <p:cNvSpPr txBox="1">
            <a:spLocks/>
          </p:cNvSpPr>
          <p:nvPr/>
        </p:nvSpPr>
        <p:spPr>
          <a:xfrm>
            <a:off x="405529" y="261256"/>
            <a:ext cx="7533785" cy="805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Index</a:t>
            </a:r>
            <a:r>
              <a:rPr lang="es-MX" dirty="0" smtClean="0"/>
              <a:t> </a:t>
            </a:r>
            <a:r>
              <a:rPr lang="es-MX" dirty="0" err="1" smtClean="0"/>
              <a:t>Arbol</a:t>
            </a:r>
            <a:r>
              <a:rPr lang="es-MX" dirty="0" smtClean="0"/>
              <a:t>-B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05529" y="5254999"/>
            <a:ext cx="11352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Si una columna es </a:t>
            </a:r>
            <a:r>
              <a:rPr lang="es-MX" sz="2400" dirty="0" smtClean="0"/>
              <a:t>índice </a:t>
            </a:r>
            <a:r>
              <a:rPr lang="es-MX" sz="2400" dirty="0"/>
              <a:t>iremos directamente contra el dato sin tener que buscarlo fila por fila, lo cual esto es mucho mas optimo en el ahorro de recursos y tiempo de procesamiento</a:t>
            </a:r>
            <a:r>
              <a:rPr lang="es-MX" sz="2400" dirty="0" smtClean="0"/>
              <a:t>. Se coloca en columnas que constantemente se involucran en clausulas de búsqueda.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35827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9485446" cy="80595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Generar las siguientes consultas (Inmuebles):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1488838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2343851"/>
            <a:ext cx="8223317" cy="366465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Crear un índice sobre la columna [nombre columna].</a:t>
            </a:r>
          </a:p>
          <a:p>
            <a:pPr algn="just"/>
            <a:r>
              <a:rPr lang="es-MX" sz="2400" dirty="0" smtClean="0"/>
              <a:t>Crear una Vista.</a:t>
            </a:r>
          </a:p>
          <a:p>
            <a:pPr algn="just"/>
            <a:r>
              <a:rPr lang="es-MX" sz="2400" dirty="0" smtClean="0"/>
              <a:t>Crear un Procedimiento Almacenado.</a:t>
            </a:r>
          </a:p>
          <a:p>
            <a:pPr algn="just"/>
            <a:r>
              <a:rPr lang="es-MX" sz="2400" dirty="0" smtClean="0"/>
              <a:t>Crear </a:t>
            </a:r>
            <a:r>
              <a:rPr lang="es-MX" sz="2400" dirty="0" err="1" smtClean="0"/>
              <a:t>Trigger</a:t>
            </a:r>
            <a:endParaRPr lang="es-MX" sz="2400" dirty="0"/>
          </a:p>
        </p:txBody>
      </p:sp>
      <p:pic>
        <p:nvPicPr>
          <p:cNvPr id="2054" name="Picture 6" descr="Resultado de imagen para icono tab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471" y="1854598"/>
            <a:ext cx="3375008" cy="3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Adicionales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Exportar Datos, Separar e Integrar una BD, Generar un Script.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225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50369" y="347015"/>
            <a:ext cx="8558166" cy="805951"/>
          </a:xfrm>
        </p:spPr>
        <p:txBody>
          <a:bodyPr>
            <a:normAutofit/>
          </a:bodyPr>
          <a:lstStyle/>
          <a:p>
            <a:r>
              <a:rPr lang="es-MX" dirty="0" smtClean="0"/>
              <a:t>Herramientas que le pueden ser útiles: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82047" y="138483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882047" y="2348218"/>
            <a:ext cx="5944037" cy="2169552"/>
          </a:xfrm>
        </p:spPr>
        <p:txBody>
          <a:bodyPr>
            <a:noAutofit/>
          </a:bodyPr>
          <a:lstStyle/>
          <a:p>
            <a:pPr algn="just"/>
            <a:r>
              <a:rPr lang="es-MX" sz="2400" b="1" dirty="0" smtClean="0"/>
              <a:t>Exportar datos.</a:t>
            </a:r>
          </a:p>
          <a:p>
            <a:pPr algn="just"/>
            <a:r>
              <a:rPr lang="es-MX" sz="2400" b="1" dirty="0" smtClean="0"/>
              <a:t>Generar Scripts.</a:t>
            </a:r>
          </a:p>
          <a:p>
            <a:pPr algn="just"/>
            <a:r>
              <a:rPr lang="es-MX" sz="2400" b="1" dirty="0" smtClean="0"/>
              <a:t>Agregar o Quitar una base de datos.</a:t>
            </a:r>
          </a:p>
          <a:p>
            <a:pPr algn="just"/>
            <a:r>
              <a:rPr lang="es-MX" sz="2400" b="1" dirty="0" smtClean="0"/>
              <a:t>Agente de SQL Server.</a:t>
            </a:r>
          </a:p>
          <a:p>
            <a:pPr algn="just"/>
            <a:r>
              <a:rPr lang="es-MX" sz="2400" b="1" dirty="0" smtClean="0"/>
              <a:t>Jobs (Trabajos en Agente SQL Server)</a:t>
            </a:r>
            <a:endParaRPr lang="es-MX" sz="2400" b="1" dirty="0"/>
          </a:p>
        </p:txBody>
      </p:sp>
      <p:pic>
        <p:nvPicPr>
          <p:cNvPr id="11266" name="Picture 2" descr="Resultado de imagen para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3509" y="1152966"/>
            <a:ext cx="3992170" cy="391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 </a:t>
            </a:r>
            <a:r>
              <a:rPr lang="es-MX" dirty="0" err="1" smtClean="0"/>
              <a:t>OpenSource</a:t>
            </a:r>
            <a:r>
              <a:rPr lang="es-MX" dirty="0" smtClean="0"/>
              <a:t>/Software Libre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FirebirdBD</a:t>
            </a:r>
            <a:r>
              <a:rPr lang="es-MX" dirty="0" smtClean="0"/>
              <a:t> &amp; </a:t>
            </a:r>
            <a:r>
              <a:rPr lang="es-MX" dirty="0" err="1" smtClean="0"/>
              <a:t>FlameRobin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182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41137" y="182646"/>
            <a:ext cx="736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Dicho lenguaje se utiliza actualmente para la gestión de bases de datos</a:t>
            </a:r>
            <a:r>
              <a:rPr lang="es-MX" sz="2400" dirty="0"/>
              <a:t> </a:t>
            </a:r>
            <a:r>
              <a:rPr lang="es-MX" sz="2400" dirty="0" smtClean="0"/>
              <a:t>en distintos entornos: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50002" y="179888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Aplicaciones Móviles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3878752" y="1798888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Sistemas de Escritorio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979572" y="3786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7034566" y="1798888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Aplicaciones Web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9790344" y="179888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Otros</a:t>
            </a:r>
            <a:endParaRPr lang="es-MX" dirty="0"/>
          </a:p>
        </p:txBody>
      </p:sp>
      <p:sp>
        <p:nvSpPr>
          <p:cNvPr id="4" name="Disco magnético 3"/>
          <p:cNvSpPr/>
          <p:nvPr/>
        </p:nvSpPr>
        <p:spPr>
          <a:xfrm>
            <a:off x="5007915" y="4765182"/>
            <a:ext cx="1322149" cy="1592825"/>
          </a:xfrm>
          <a:prstGeom prst="flowChartMagneticDisk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/>
              <a:t>BD</a:t>
            </a:r>
            <a:endParaRPr lang="es-MX" sz="4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155563" y="2391108"/>
            <a:ext cx="1766313" cy="64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SERVICIO WEB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111549" y="2365350"/>
            <a:ext cx="1766313" cy="6483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API REST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059058" y="2386746"/>
            <a:ext cx="2108813" cy="6483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ODBC/JDBC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644889" y="3545846"/>
            <a:ext cx="1997612" cy="6483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DATAWAREHOUSE</a:t>
            </a:r>
            <a:endParaRPr lang="es-MX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9629862" y="2873998"/>
            <a:ext cx="1997612" cy="648306"/>
          </a:xfrm>
          <a:prstGeom prst="roundRect">
            <a:avLst/>
          </a:prstGeom>
          <a:solidFill>
            <a:srgbClr val="4658B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CUBOS DATOS</a:t>
            </a:r>
            <a:endParaRPr lang="es-MX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9614835" y="2202151"/>
            <a:ext cx="1997612" cy="64830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MIGRACIÓN</a:t>
            </a:r>
            <a:endParaRPr lang="es-MX" dirty="0"/>
          </a:p>
        </p:txBody>
      </p:sp>
      <p:cxnSp>
        <p:nvCxnSpPr>
          <p:cNvPr id="18" name="Conector angular 17"/>
          <p:cNvCxnSpPr>
            <a:endCxn id="4" idx="2"/>
          </p:cNvCxnSpPr>
          <p:nvPr/>
        </p:nvCxnSpPr>
        <p:spPr>
          <a:xfrm>
            <a:off x="2021983" y="3035052"/>
            <a:ext cx="2985932" cy="2526543"/>
          </a:xfrm>
          <a:prstGeom prst="bentConnector3">
            <a:avLst>
              <a:gd name="adj1" fmla="val -3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3" idx="2"/>
          </p:cNvCxnSpPr>
          <p:nvPr/>
        </p:nvCxnSpPr>
        <p:spPr>
          <a:xfrm rot="16200000" flipH="1">
            <a:off x="4364417" y="3784100"/>
            <a:ext cx="1730130" cy="232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angular 22"/>
          <p:cNvCxnSpPr/>
          <p:nvPr/>
        </p:nvCxnSpPr>
        <p:spPr>
          <a:xfrm rot="5400000">
            <a:off x="6222790" y="2717433"/>
            <a:ext cx="1725768" cy="2369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2"/>
            <a:endCxn id="4" idx="4"/>
          </p:cNvCxnSpPr>
          <p:nvPr/>
        </p:nvCxnSpPr>
        <p:spPr>
          <a:xfrm rot="5400000">
            <a:off x="7803159" y="2721058"/>
            <a:ext cx="1367443" cy="43136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110" y="469503"/>
            <a:ext cx="10515600" cy="1325563"/>
          </a:xfrm>
        </p:spPr>
        <p:txBody>
          <a:bodyPr/>
          <a:lstStyle/>
          <a:p>
            <a:r>
              <a:rPr lang="es-MX" dirty="0" smtClean="0">
                <a:latin typeface="+mn-lt"/>
              </a:rPr>
              <a:t>LISTA OPENSOURSE &amp; SOFTWARELIBRE</a:t>
            </a:r>
            <a:endParaRPr lang="es-MX" dirty="0">
              <a:latin typeface="+mn-lt"/>
            </a:endParaRPr>
          </a:p>
        </p:txBody>
      </p:sp>
      <p:pic>
        <p:nvPicPr>
          <p:cNvPr id="1026" name="Picture 2" descr="Resultado de imagen para logo sin fondo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3069882"/>
            <a:ext cx="2861945" cy="14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in fondo firebird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95" y="2642381"/>
            <a:ext cx="23336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sin fondo postg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53" y="2429088"/>
            <a:ext cx="2482848" cy="27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457566" y="552246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222.3 MB</a:t>
            </a:r>
            <a:endParaRPr lang="es-MX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4968" y="555836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64 MB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585946" y="5516374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9</a:t>
            </a:r>
            <a:r>
              <a:rPr lang="es-MX" sz="3200" dirty="0" smtClean="0"/>
              <a:t> MB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932813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Completar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381100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805452" y="2112620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Instalar </a:t>
            </a:r>
            <a:r>
              <a:rPr lang="es-MX" sz="2400" dirty="0" err="1" smtClean="0"/>
              <a:t>Firebird</a:t>
            </a:r>
            <a:r>
              <a:rPr lang="es-MX" sz="2400" dirty="0" smtClean="0"/>
              <a:t> e </a:t>
            </a:r>
            <a:r>
              <a:rPr lang="es-MX" sz="2400" dirty="0" err="1" smtClean="0"/>
              <a:t>IBExpert</a:t>
            </a:r>
            <a:endParaRPr lang="es-MX" sz="2400" dirty="0" smtClean="0"/>
          </a:p>
          <a:p>
            <a:pPr algn="just"/>
            <a:r>
              <a:rPr lang="es-MX" sz="2400" dirty="0" smtClean="0"/>
              <a:t>Crear una base de datos.</a:t>
            </a:r>
          </a:p>
          <a:p>
            <a:pPr algn="just"/>
            <a:r>
              <a:rPr lang="es-MX" sz="2400" dirty="0" smtClean="0"/>
              <a:t>Crear una tabla.</a:t>
            </a:r>
          </a:p>
          <a:p>
            <a:pPr algn="just"/>
            <a:r>
              <a:rPr lang="es-MX" sz="2400" dirty="0" smtClean="0"/>
              <a:t>Insertar un registro.</a:t>
            </a:r>
          </a:p>
          <a:p>
            <a:pPr algn="just"/>
            <a:r>
              <a:rPr lang="es-MX" sz="2400" dirty="0" smtClean="0"/>
              <a:t>Generar una simple consulta.</a:t>
            </a:r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78" y="1673429"/>
            <a:ext cx="3601955" cy="36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NoSQL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MongoDB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549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Completar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381100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805452" y="2112620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Instalar </a:t>
            </a:r>
            <a:r>
              <a:rPr lang="es-MX" sz="2400" dirty="0" err="1" smtClean="0"/>
              <a:t>MongoDB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 smtClean="0"/>
              <a:t>Configurar Variables de entorno.</a:t>
            </a:r>
          </a:p>
          <a:p>
            <a:pPr algn="just"/>
            <a:r>
              <a:rPr lang="es-MX" sz="2400" dirty="0" smtClean="0"/>
              <a:t>Crear una base de datos.</a:t>
            </a:r>
          </a:p>
          <a:p>
            <a:pPr algn="just"/>
            <a:r>
              <a:rPr lang="es-MX" sz="2400" dirty="0" smtClean="0"/>
              <a:t>Crear una Colección.</a:t>
            </a:r>
          </a:p>
          <a:p>
            <a:pPr algn="just"/>
            <a:r>
              <a:rPr lang="es-MX" sz="2400" dirty="0" smtClean="0"/>
              <a:t>Crear un documento.</a:t>
            </a:r>
          </a:p>
          <a:p>
            <a:pPr algn="just"/>
            <a:r>
              <a:rPr lang="es-MX" sz="2400" dirty="0" smtClean="0"/>
              <a:t>Generar una simple consulta.</a:t>
            </a:r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60" y="1559888"/>
            <a:ext cx="3889492" cy="38894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820001"/>
            <a:ext cx="10515600" cy="2852737"/>
          </a:xfrm>
        </p:spPr>
        <p:txBody>
          <a:bodyPr/>
          <a:lstStyle/>
          <a:p>
            <a:pPr algn="ctr"/>
            <a:r>
              <a:rPr lang="es-MX" dirty="0" smtClean="0"/>
              <a:t>Dudas y Aclaraciones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95301" y="195375"/>
            <a:ext cx="4919730" cy="124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 smtClean="0"/>
              <a:t>ITI. Edwin C. García Alcocer</a:t>
            </a:r>
          </a:p>
          <a:p>
            <a:pPr algn="l"/>
            <a:r>
              <a:rPr lang="es-MX" sz="1800" dirty="0" smtClean="0">
                <a:hlinkClick r:id="rId2"/>
              </a:rPr>
              <a:t>magnumf500@gmail.com</a:t>
            </a:r>
            <a:endParaRPr lang="es-MX" sz="1800" dirty="0" smtClean="0"/>
          </a:p>
          <a:p>
            <a:pPr algn="l"/>
            <a:r>
              <a:rPr lang="es-MX" sz="1800" dirty="0" smtClean="0"/>
              <a:t>Cel. 449 425 8255</a:t>
            </a:r>
            <a:endParaRPr lang="es-MX" sz="1800" dirty="0"/>
          </a:p>
        </p:txBody>
      </p:sp>
      <p:sp>
        <p:nvSpPr>
          <p:cNvPr id="6" name="Rectángulo 5"/>
          <p:cNvSpPr/>
          <p:nvPr/>
        </p:nvSpPr>
        <p:spPr>
          <a:xfrm>
            <a:off x="2867478" y="5019320"/>
            <a:ext cx="644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linkedin.com/in/edwin-celestino-garcía-alcocer-25155b130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277295" y="5836672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https://github.com/MASTERF500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77295" y="4582664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MX" dirty="0">
                <a:solidFill>
                  <a:srgbClr val="0084BF"/>
                </a:solidFill>
                <a:latin typeface="-apple-system"/>
              </a:rPr>
              <a:t>magnumf500@hotmail.com (Skype)</a:t>
            </a:r>
            <a:endParaRPr lang="es-MX" b="1" i="0" dirty="0">
              <a:solidFill>
                <a:srgbClr val="0084BF"/>
              </a:solidFill>
              <a:effectLst/>
              <a:latin typeface="-apple-system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679" y="5454361"/>
            <a:ext cx="7029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https://www.youtube.com/channel/UCzJPGxINNK1X_kd4UtqcvuA</a:t>
            </a:r>
          </a:p>
        </p:txBody>
      </p:sp>
    </p:spTree>
    <p:extLst>
      <p:ext uri="{BB962C8B-B14F-4D97-AF65-F5344CB8AC3E}">
        <p14:creationId xmlns:p14="http://schemas.microsoft.com/office/powerpoint/2010/main" val="11133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+mn-lt"/>
              </a:rPr>
              <a:t>DDL (DATA DEFINITION LANGUAGE )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35392" y="1534868"/>
            <a:ext cx="1058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crear y modificar la estructura de una </a:t>
            </a:r>
            <a:r>
              <a:rPr lang="es-MX" sz="2800" b="1" dirty="0"/>
              <a:t>base de datos.</a:t>
            </a:r>
            <a:endParaRPr lang="es-MX" sz="2800" dirty="0"/>
          </a:p>
        </p:txBody>
      </p:sp>
      <p:sp>
        <p:nvSpPr>
          <p:cNvPr id="4" name="Rectángulo 3"/>
          <p:cNvSpPr/>
          <p:nvPr/>
        </p:nvSpPr>
        <p:spPr>
          <a:xfrm>
            <a:off x="735393" y="2186869"/>
            <a:ext cx="56654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crear nuevas 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 de datos, tablas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campos e índices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ALTER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modificar las tablas agregando campos o cambiando la definición de los campos.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DROP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Empleado para eliminar tablas e índices.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TRUNCATE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Empleado para eliminar todos los registros de una tabla.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agregar comentarios al diccionario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RENAME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Tal como su nombre lo indica es utilizado para renombrar objetos.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2963"/>
          <a:stretch/>
        </p:blipFill>
        <p:spPr>
          <a:xfrm>
            <a:off x="7111490" y="2617003"/>
            <a:ext cx="4067371" cy="5872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-1" r="52963"/>
          <a:stretch/>
        </p:blipFill>
        <p:spPr>
          <a:xfrm>
            <a:off x="7111490" y="3247240"/>
            <a:ext cx="4067371" cy="23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+mn-lt"/>
              </a:rPr>
              <a:t>DML (DATA MANIPULATION LANGUAGE )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56732" y="1377688"/>
            <a:ext cx="10671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recuperar, almacenar, modificar, eliminar, insertar y actualizar datos de una </a:t>
            </a:r>
            <a:r>
              <a:rPr lang="es-MX" sz="2800" b="1" dirty="0"/>
              <a:t>base de datos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sp>
        <p:nvSpPr>
          <p:cNvPr id="4" name="Rectángulo 3"/>
          <p:cNvSpPr/>
          <p:nvPr/>
        </p:nvSpPr>
        <p:spPr>
          <a:xfrm>
            <a:off x="856733" y="2319095"/>
            <a:ext cx="103736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consultar registros de la base de datos que satisfagan un criterio 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determinado (DQL).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cargar de datos en la base de datos en una única operación.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UPDATE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modificar los valores de los campos y registros especificados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eliminar registros de una tabla de una base de datos.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4863"/>
          <a:stretch/>
        </p:blipFill>
        <p:spPr>
          <a:xfrm>
            <a:off x="1673788" y="4173886"/>
            <a:ext cx="8307343" cy="10366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14731"/>
          <a:stretch/>
        </p:blipFill>
        <p:spPr>
          <a:xfrm>
            <a:off x="1673789" y="5405785"/>
            <a:ext cx="8320222" cy="10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+mn-lt"/>
              </a:rPr>
              <a:t>DCL (DATA CONTROL LANGUAGE)</a:t>
            </a:r>
            <a:endParaRPr lang="es-MX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4222" y="1370587"/>
            <a:ext cx="11029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crear roles, permisos e integridad referencial, así como el control al acceso a la </a:t>
            </a:r>
            <a:r>
              <a:rPr lang="es-MX" sz="2800" b="1" dirty="0"/>
              <a:t>base de datos</a:t>
            </a:r>
            <a:r>
              <a:rPr lang="es-MX" sz="2800" dirty="0"/>
              <a:t>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38200" y="2346116"/>
            <a:ext cx="9905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GRANT: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Usado para otorgar privilegios de acceso de usuario a la </a:t>
            </a: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 de datos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REVOKE: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Utilizado para retirar privilegios de acceso otorgados con el comando GRANT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96379" y="5022397"/>
            <a:ext cx="4084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GRANT privileges ON object TO user;</a:t>
            </a:r>
            <a:endParaRPr lang="es-MX" sz="2000" b="1" dirty="0">
              <a:solidFill>
                <a:srgbClr val="FFC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63349" y="5642591"/>
            <a:ext cx="7857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GRANT SELECT, INSERT, UPDATE, DELETE ON </a:t>
            </a:r>
            <a:r>
              <a:rPr lang="en-US" sz="2000" b="1" dirty="0" err="1" smtClean="0"/>
              <a:t>empleados</a:t>
            </a:r>
            <a:r>
              <a:rPr lang="en-US" sz="2000" b="1" dirty="0" smtClean="0"/>
              <a:t> </a:t>
            </a:r>
            <a:r>
              <a:rPr lang="en-US" sz="2000" b="1" dirty="0"/>
              <a:t>TO </a:t>
            </a:r>
            <a:r>
              <a:rPr lang="en-US" sz="2000" b="1" dirty="0" err="1" smtClean="0"/>
              <a:t>usuario</a:t>
            </a:r>
            <a:r>
              <a:rPr lang="en-US" sz="2000" b="1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REVOKE ALL ON </a:t>
            </a:r>
            <a:r>
              <a:rPr lang="en-US" sz="2000" b="1" dirty="0" err="1" smtClean="0"/>
              <a:t>empleados</a:t>
            </a:r>
            <a:r>
              <a:rPr lang="en-US" sz="2000" b="1" dirty="0" smtClean="0"/>
              <a:t> </a:t>
            </a:r>
            <a:r>
              <a:rPr lang="en-US" sz="2000" b="1" dirty="0"/>
              <a:t>FROM </a:t>
            </a:r>
            <a:r>
              <a:rPr lang="en-US" sz="2000" b="1" dirty="0" err="1" smtClean="0"/>
              <a:t>usuario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sp>
        <p:nvSpPr>
          <p:cNvPr id="11" name="Rectángulo 10"/>
          <p:cNvSpPr/>
          <p:nvPr/>
        </p:nvSpPr>
        <p:spPr>
          <a:xfrm>
            <a:off x="6104819" y="5064349"/>
            <a:ext cx="4603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b="1" dirty="0">
                <a:solidFill>
                  <a:srgbClr val="FFFF00"/>
                </a:solidFill>
              </a:rPr>
              <a:t>REVOKE </a:t>
            </a:r>
            <a:r>
              <a:rPr lang="es-MX" sz="2000" b="1" dirty="0" err="1">
                <a:solidFill>
                  <a:srgbClr val="FFFF00"/>
                </a:solidFill>
              </a:rPr>
              <a:t>privileges</a:t>
            </a:r>
            <a:r>
              <a:rPr lang="es-MX" sz="2000" b="1" dirty="0">
                <a:solidFill>
                  <a:srgbClr val="FFFF00"/>
                </a:solidFill>
              </a:rPr>
              <a:t> ON </a:t>
            </a:r>
            <a:r>
              <a:rPr lang="es-MX" sz="2000" b="1" dirty="0" err="1">
                <a:solidFill>
                  <a:srgbClr val="FFFF00"/>
                </a:solidFill>
              </a:rPr>
              <a:t>object</a:t>
            </a:r>
            <a:r>
              <a:rPr lang="es-MX" sz="2000" b="1" dirty="0">
                <a:solidFill>
                  <a:srgbClr val="FFFF00"/>
                </a:solidFill>
              </a:rPr>
              <a:t> FROM </a:t>
            </a:r>
            <a:r>
              <a:rPr lang="es-MX" sz="2000" b="1" dirty="0" err="1">
                <a:solidFill>
                  <a:srgbClr val="FFFF00"/>
                </a:solidFill>
              </a:rPr>
              <a:t>user</a:t>
            </a:r>
            <a:r>
              <a:rPr lang="es-MX" sz="2000" b="1" dirty="0">
                <a:solidFill>
                  <a:srgbClr val="FFFF00"/>
                </a:solidFill>
              </a:rPr>
              <a:t>; </a:t>
            </a:r>
            <a:endParaRPr lang="es-MX" sz="3600" b="1" dirty="0">
              <a:solidFill>
                <a:srgbClr val="FFFF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r="10002"/>
          <a:stretch/>
        </p:blipFill>
        <p:spPr>
          <a:xfrm>
            <a:off x="5614696" y="3361569"/>
            <a:ext cx="5959476" cy="15817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r="15024"/>
          <a:stretch/>
        </p:blipFill>
        <p:spPr>
          <a:xfrm>
            <a:off x="816795" y="3359447"/>
            <a:ext cx="4565650" cy="15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36" y="365125"/>
            <a:ext cx="12658859" cy="1325563"/>
          </a:xfrm>
        </p:spPr>
        <p:txBody>
          <a:bodyPr/>
          <a:lstStyle/>
          <a:p>
            <a:r>
              <a:rPr lang="es-MX" b="1" dirty="0">
                <a:latin typeface="+mn-lt"/>
              </a:rPr>
              <a:t>TCL (TRANSACTIONAL CONTROL LANGUAGE)</a:t>
            </a:r>
            <a:endParaRPr lang="es-MX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8485" y="1404546"/>
            <a:ext cx="10960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administrar diferentes transacciones que ocurren dentro de una </a:t>
            </a:r>
            <a:r>
              <a:rPr lang="es-MX" sz="2800" b="1" dirty="0"/>
              <a:t>base de datos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75410" y="2358653"/>
            <a:ext cx="1046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COMMIT: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Empleado para guardar el trabajo hecho.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ROLLBACK: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Utilizado para deshacer la modificación que hice desde el último COMMIT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8589" b="55730"/>
          <a:stretch/>
        </p:blipFill>
        <p:spPr>
          <a:xfrm>
            <a:off x="2420354" y="3360032"/>
            <a:ext cx="6487438" cy="14720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7155" r="45915" b="29253"/>
          <a:stretch/>
        </p:blipFill>
        <p:spPr>
          <a:xfrm>
            <a:off x="7442101" y="5595129"/>
            <a:ext cx="4146563" cy="8474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2683" r="69147" b="3303"/>
          <a:stretch/>
        </p:blipFill>
        <p:spPr>
          <a:xfrm>
            <a:off x="1434210" y="5595129"/>
            <a:ext cx="2323837" cy="847448"/>
          </a:xfrm>
          <a:prstGeom prst="rect">
            <a:avLst/>
          </a:prstGeom>
        </p:spPr>
      </p:pic>
      <p:cxnSp>
        <p:nvCxnSpPr>
          <p:cNvPr id="12" name="Conector angular 11"/>
          <p:cNvCxnSpPr>
            <a:stCxn id="9" idx="1"/>
          </p:cNvCxnSpPr>
          <p:nvPr/>
        </p:nvCxnSpPr>
        <p:spPr>
          <a:xfrm rot="10800000" flipV="1">
            <a:off x="2089066" y="4096061"/>
            <a:ext cx="331289" cy="14990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9" idx="3"/>
            <a:endCxn id="10" idx="0"/>
          </p:cNvCxnSpPr>
          <p:nvPr/>
        </p:nvCxnSpPr>
        <p:spPr>
          <a:xfrm>
            <a:off x="8907792" y="4096062"/>
            <a:ext cx="607591" cy="14990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747904" y="42608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309109" y="42874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6606862" y="4507604"/>
            <a:ext cx="209925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 del SGDB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SQL Server </a:t>
            </a:r>
            <a:r>
              <a:rPr lang="pt-BR" dirty="0" smtClean="0"/>
              <a:t>2017 </a:t>
            </a:r>
            <a:r>
              <a:rPr lang="pt-BR" dirty="0"/>
              <a:t>Express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37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1864</Words>
  <Application>Microsoft Office PowerPoint</Application>
  <PresentationFormat>Panorámica</PresentationFormat>
  <Paragraphs>292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3" baseType="lpstr">
      <vt:lpstr>-apple-system</vt:lpstr>
      <vt:lpstr>Arial</vt:lpstr>
      <vt:lpstr>Arial Unicode MS</vt:lpstr>
      <vt:lpstr>Bell MT</vt:lpstr>
      <vt:lpstr>Consolas</vt:lpstr>
      <vt:lpstr>Garamond</vt:lpstr>
      <vt:lpstr>Helvetica Neue</vt:lpstr>
      <vt:lpstr>Trebuchet MS</vt:lpstr>
      <vt:lpstr>Office Theme</vt:lpstr>
      <vt:lpstr>SQL</vt:lpstr>
      <vt:lpstr>Presentación de PowerPoint</vt:lpstr>
      <vt:lpstr>Presentación de PowerPoint</vt:lpstr>
      <vt:lpstr>Presentación de PowerPoint</vt:lpstr>
      <vt:lpstr>DDL (DATA DEFINITION LANGUAGE )</vt:lpstr>
      <vt:lpstr>DML (DATA MANIPULATION LANGUAGE )</vt:lpstr>
      <vt:lpstr>DCL (DATA CONTROL LANGUAGE)</vt:lpstr>
      <vt:lpstr>TCL (TRANSACTIONAL CONTROL LANGUAGE)</vt:lpstr>
      <vt:lpstr>Componentes del SGDB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Errores comunes en el SGBD</vt:lpstr>
      <vt:lpstr>Presentación de PowerPoint</vt:lpstr>
      <vt:lpstr>Entorno del SGBD</vt:lpstr>
      <vt:lpstr>Presentación de PowerPoint</vt:lpstr>
      <vt:lpstr>Presentación de PowerPoint</vt:lpstr>
      <vt:lpstr>Presentación de PowerPoint</vt:lpstr>
      <vt:lpstr>Consultas Básicas</vt:lpstr>
      <vt:lpstr>Generar las siguientes consultas:</vt:lpstr>
      <vt:lpstr>Generar las siguientes consultas:</vt:lpstr>
      <vt:lpstr>Presentación de PowerPoint</vt:lpstr>
      <vt:lpstr>Generar las siguientes consultas:</vt:lpstr>
      <vt:lpstr>Generar las siguientes consultas:</vt:lpstr>
      <vt:lpstr>Consultas Intermedias</vt:lpstr>
      <vt:lpstr>Generar las siguientes consultas:</vt:lpstr>
      <vt:lpstr>Generar las siguientes consultas:</vt:lpstr>
      <vt:lpstr>Consultas Avanzadas</vt:lpstr>
      <vt:lpstr>Presentación de PowerPoint</vt:lpstr>
      <vt:lpstr>Generar las siguientes consultas (Inmuebles):</vt:lpstr>
      <vt:lpstr>Herramientas Adicionales</vt:lpstr>
      <vt:lpstr>Herramientas que le pueden ser útiles:</vt:lpstr>
      <vt:lpstr>SQL OpenSource/Software Libre</vt:lpstr>
      <vt:lpstr>LISTA OPENSOURSE &amp; SOFTWARELIBRE</vt:lpstr>
      <vt:lpstr>Completar</vt:lpstr>
      <vt:lpstr>NoSQL</vt:lpstr>
      <vt:lpstr>Completar</vt:lpstr>
      <vt:lpstr>Dudas y Aclaraciones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Edwiz C. García Alcocer</dc:creator>
  <cp:lastModifiedBy>INIFAP-LENOVO</cp:lastModifiedBy>
  <cp:revision>120</cp:revision>
  <dcterms:created xsi:type="dcterms:W3CDTF">2018-08-05T01:00:23Z</dcterms:created>
  <dcterms:modified xsi:type="dcterms:W3CDTF">2018-08-13T15:00:50Z</dcterms:modified>
</cp:coreProperties>
</file>