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cd25cb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cd25cb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54d5275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54d5275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cd25cb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cd25cb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0822de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0822de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54d5275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54d5275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cd25cb4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cd25cb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b0f7a3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b0f7a3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b0f7a3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b0f7a3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b0f7a37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b0f7a37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b0f7a3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b0f7a3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a979c92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a979c92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b0f7a37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b0f7a37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b0f7a37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4b0f7a3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b0f7a37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4b0f7a37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c04dad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c04da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628be2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f628be2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628be2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f628be2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4cd25cb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4cd25cb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cd25cb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cd25cb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f628be2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f628be2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4cd25cb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4cd25cb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a979c92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a979c92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fa3e39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4fa3e39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50822de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50822de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50822de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50822de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0822de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50822de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173802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173802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5173802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517380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173802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173802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5173802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5173802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52335e8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52335e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52335e8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52335e8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a979c9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a979c9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52335e8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52335e8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52a22d5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52a22d5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f70869c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f70869c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44519a5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44519a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f7b286a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f7b286a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f7b286a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f7b286a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52335e8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52335e8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a979c92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a979c92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Enfocado al análisis de datos con escalabilidad: Integra modelos de Machine learning &amp; Deep Learning.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macOS, GNU/Linux.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15 millones de usuarios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a979c92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a979c92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a979c92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a979c92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a979c92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a979c92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a979c92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a979c92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bitbucket.org" TargetMode="External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google.com/spreadsheets/d/1kb1D4wv8iMol5wDtFOSdp7wWIZPp8v237gEvo1spCXw/edit?usp=sharing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hyperlink" Target="mailto:edwin.c.garcia.alcocer@gmail.com" TargetMode="External"/><Relationship Id="rId4" Type="http://schemas.openxmlformats.org/officeDocument/2006/relationships/hyperlink" Target="https://clima.inifap.gob.mx/lnmys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31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latin typeface="Lato"/>
                <a:ea typeface="Lato"/>
                <a:cs typeface="Lato"/>
                <a:sym typeface="Lato"/>
              </a:rPr>
              <a:t>Python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47500" y="3025775"/>
            <a:ext cx="721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Curso de introducción</a:t>
            </a:r>
            <a:r>
              <a:rPr lang="es" sz="2400">
                <a:latin typeface="Lato"/>
                <a:ea typeface="Lato"/>
                <a:cs typeface="Lato"/>
                <a:sym typeface="Lato"/>
              </a:rPr>
              <a:t> al lenguaje de programación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925" y="1854425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CMD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Command prompt</a:t>
            </a:r>
            <a:endParaRPr sz="3000"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(GUI, Graphical User Interface) (CLI, Command Line Interpreter)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641100" y="180925"/>
            <a:ext cx="4413900" cy="4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00FF00"/>
                </a:solidFill>
              </a:rPr>
              <a:t>cd</a:t>
            </a:r>
            <a:r>
              <a:rPr b="1" lang="es"/>
              <a:t> </a:t>
            </a:r>
            <a:r>
              <a:rPr lang="es"/>
              <a:t>: Ruta Actual.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00FF00"/>
                </a:solidFill>
              </a:rPr>
              <a:t>cd</a:t>
            </a:r>
            <a:r>
              <a:rPr b="1" lang="es"/>
              <a:t>..</a:t>
            </a:r>
            <a:r>
              <a:rPr lang="es"/>
              <a:t> : Retroceder un nivel.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00FF00"/>
                </a:solidFill>
              </a:rPr>
              <a:t>cd </a:t>
            </a:r>
            <a:r>
              <a:rPr b="1" lang="es"/>
              <a:t>/</a:t>
            </a:r>
            <a:r>
              <a:rPr lang="es"/>
              <a:t> : Retroceder a </a:t>
            </a:r>
            <a:r>
              <a:rPr lang="es"/>
              <a:t>raíz.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00FF00"/>
                </a:solidFill>
              </a:rPr>
              <a:t>cd</a:t>
            </a:r>
            <a:r>
              <a:rPr b="1" lang="es"/>
              <a:t> [DIR] </a:t>
            </a:r>
            <a:r>
              <a:rPr lang="es"/>
              <a:t>: Entrar a carpeta(nivel).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00FFFF"/>
                </a:solidFill>
              </a:rPr>
              <a:t>dir</a:t>
            </a:r>
            <a:r>
              <a:rPr b="1" lang="es"/>
              <a:t> </a:t>
            </a:r>
            <a:r>
              <a:rPr lang="es"/>
              <a:t>: Muestra Directorios y el contenido del directorio actual.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00FFFF"/>
                </a:solidFill>
              </a:rPr>
              <a:t>mkdir</a:t>
            </a:r>
            <a:r>
              <a:rPr b="1" lang="es"/>
              <a:t> [Nombre]</a:t>
            </a:r>
            <a:r>
              <a:rPr lang="es"/>
              <a:t>, </a:t>
            </a:r>
            <a:r>
              <a:rPr b="1" lang="es">
                <a:solidFill>
                  <a:srgbClr val="00FFFF"/>
                </a:solidFill>
              </a:rPr>
              <a:t>md</a:t>
            </a:r>
            <a:r>
              <a:rPr b="1" lang="es"/>
              <a:t> [Nombre]</a:t>
            </a:r>
            <a:r>
              <a:rPr lang="es"/>
              <a:t> : crea un directorio.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00FFFF"/>
                </a:solidFill>
              </a:rPr>
              <a:t>rmdir</a:t>
            </a:r>
            <a:r>
              <a:rPr b="1" lang="es"/>
              <a:t> [DIR]</a:t>
            </a:r>
            <a:r>
              <a:rPr lang="es"/>
              <a:t>, </a:t>
            </a:r>
            <a:r>
              <a:rPr b="1" lang="es">
                <a:solidFill>
                  <a:srgbClr val="00FFFF"/>
                </a:solidFill>
              </a:rPr>
              <a:t>rd </a:t>
            </a:r>
            <a:r>
              <a:rPr b="1" lang="es"/>
              <a:t>[DIR]</a:t>
            </a:r>
            <a:r>
              <a:rPr lang="es"/>
              <a:t> : Borra un directorio.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FFFF00"/>
                </a:solidFill>
              </a:rPr>
              <a:t>del </a:t>
            </a:r>
            <a:r>
              <a:rPr b="1" lang="es"/>
              <a:t>[Archivo]</a:t>
            </a:r>
            <a:r>
              <a:rPr lang="es"/>
              <a:t>,</a:t>
            </a:r>
            <a:r>
              <a:rPr b="1" lang="es"/>
              <a:t> </a:t>
            </a:r>
            <a:r>
              <a:rPr b="1" lang="es">
                <a:solidFill>
                  <a:srgbClr val="FFFF00"/>
                </a:solidFill>
              </a:rPr>
              <a:t>erase</a:t>
            </a:r>
            <a:r>
              <a:rPr b="1" lang="es"/>
              <a:t> [Archivo] </a:t>
            </a:r>
            <a:r>
              <a:rPr lang="es"/>
              <a:t>: Borra un archivo.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FF9900"/>
                </a:solidFill>
              </a:rPr>
              <a:t>cls</a:t>
            </a:r>
            <a:r>
              <a:rPr b="1" lang="es"/>
              <a:t> </a:t>
            </a:r>
            <a:r>
              <a:rPr lang="es"/>
              <a:t>: Limpia la consola.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FF00FF"/>
                </a:solidFill>
              </a:rPr>
              <a:t>ipconfig</a:t>
            </a:r>
            <a:r>
              <a:rPr lang="es">
                <a:solidFill>
                  <a:srgbClr val="FF00FF"/>
                </a:solidFill>
              </a:rPr>
              <a:t> </a:t>
            </a:r>
            <a:r>
              <a:rPr lang="es"/>
              <a:t>: Estado general de la red.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11181" r="12905" t="9673"/>
          <a:stretch/>
        </p:blipFill>
        <p:spPr>
          <a:xfrm>
            <a:off x="169825" y="206100"/>
            <a:ext cx="6810501" cy="46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idx="4294967295" type="body"/>
          </p:nvPr>
        </p:nvSpPr>
        <p:spPr>
          <a:xfrm>
            <a:off x="6927100" y="333325"/>
            <a:ext cx="2272800" cy="4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cd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cd..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cd /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cd [DIR]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dir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mkdir [Nombre]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md [Nombre]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rmdir [DIR]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rd [DIR]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del [Archivo]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erase [Archivo]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cls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>
                <a:solidFill>
                  <a:srgbClr val="FFFFFF"/>
                </a:solidFill>
              </a:rPr>
              <a:t>ipconfig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-304800" y="1233175"/>
            <a:ext cx="5220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Lato"/>
                <a:ea typeface="Lato"/>
                <a:cs typeface="Lato"/>
                <a:sym typeface="Lato"/>
              </a:rPr>
              <a:t>IP</a:t>
            </a:r>
            <a:r>
              <a:rPr lang="es" sz="3600">
                <a:latin typeface="Lato"/>
                <a:ea typeface="Lato"/>
                <a:cs typeface="Lato"/>
                <a:sym typeface="Lato"/>
              </a:rPr>
              <a:t>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(Protocolo de internet)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265500" y="2803075"/>
            <a:ext cx="40452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IPv4</a:t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484400" y="152400"/>
            <a:ext cx="4659600" cy="49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1 / 0 = bit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4 octetos de bits = 32 bits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rgbClr val="00FF00"/>
                </a:solidFill>
              </a:rPr>
              <a:t>11111111</a:t>
            </a:r>
            <a:r>
              <a:rPr lang="es" sz="1400"/>
              <a:t>.</a:t>
            </a:r>
            <a:r>
              <a:rPr lang="es" sz="1400">
                <a:solidFill>
                  <a:srgbClr val="FFFF00"/>
                </a:solidFill>
              </a:rPr>
              <a:t>00000000</a:t>
            </a:r>
            <a:r>
              <a:rPr lang="es" sz="1400"/>
              <a:t>.</a:t>
            </a:r>
            <a:r>
              <a:rPr lang="es" sz="1400">
                <a:solidFill>
                  <a:srgbClr val="00FFFF"/>
                </a:solidFill>
              </a:rPr>
              <a:t>11111111</a:t>
            </a:r>
            <a:r>
              <a:rPr lang="es" sz="1400"/>
              <a:t>.</a:t>
            </a:r>
            <a:r>
              <a:rPr lang="es" sz="1400">
                <a:solidFill>
                  <a:srgbClr val="FF00FF"/>
                </a:solidFill>
              </a:rPr>
              <a:t>00000000</a:t>
            </a:r>
            <a:endParaRPr sz="1400">
              <a:solidFill>
                <a:srgbClr val="FF00F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1+2+4+8+16+32+64+128 = 255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255.255.255.255 = 4 228 250 625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192.168.1.[254]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FFFF00"/>
                </a:solidFill>
              </a:rPr>
              <a:t>Clase A</a:t>
            </a:r>
            <a:r>
              <a:rPr b="1" lang="es"/>
              <a:t>:</a:t>
            </a:r>
            <a:r>
              <a:rPr lang="es"/>
              <a:t> 10.0.0.0 Empresas Grandes.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00FF00"/>
                </a:solidFill>
              </a:rPr>
              <a:t>Clase B</a:t>
            </a:r>
            <a:r>
              <a:rPr lang="es"/>
              <a:t>: 172.16.0.0  Empresas locales, escuela o universidad.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00FFFF"/>
                </a:solidFill>
              </a:rPr>
              <a:t>Clase C</a:t>
            </a:r>
            <a:r>
              <a:rPr lang="es"/>
              <a:t>: 192.168.0.0 Redes domésticas.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ISP : Internet service provider.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Servicios: </a:t>
            </a:r>
            <a:r>
              <a:rPr lang="es" sz="3600"/>
              <a:t>Puertos</a:t>
            </a:r>
            <a:endParaRPr sz="3600"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HTTP(S)  WEB, FTP, GIT, </a:t>
            </a:r>
            <a:r>
              <a:rPr lang="es"/>
              <a:t>Conexión</a:t>
            </a:r>
            <a:r>
              <a:rPr lang="es"/>
              <a:t> Remota, SSH, Correo</a:t>
            </a:r>
            <a:endParaRPr/>
          </a:p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4558500" y="92025"/>
            <a:ext cx="4585500" cy="51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computadora conectada a la red se convierte en un </a:t>
            </a:r>
            <a:r>
              <a:rPr b="1" lang="es"/>
              <a:t>HOST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</a:t>
            </a:r>
            <a:r>
              <a:rPr lang="es"/>
              <a:t>HOST tiene una </a:t>
            </a:r>
            <a:r>
              <a:rPr b="1" lang="es"/>
              <a:t>IP</a:t>
            </a:r>
            <a:r>
              <a:rPr lang="es"/>
              <a:t>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</a:t>
            </a:r>
            <a:r>
              <a:rPr b="1" lang="es"/>
              <a:t>IP</a:t>
            </a:r>
            <a:r>
              <a:rPr lang="es"/>
              <a:t> almacena servicios mediante </a:t>
            </a:r>
            <a:r>
              <a:rPr b="1" lang="es"/>
              <a:t>Puertos</a:t>
            </a:r>
            <a:r>
              <a:rPr lang="es"/>
              <a:t>. </a:t>
            </a:r>
            <a:r>
              <a:rPr lang="es">
                <a:solidFill>
                  <a:srgbClr val="00FF00"/>
                </a:solidFill>
              </a:rPr>
              <a:t>172.16.1.</a:t>
            </a:r>
            <a:r>
              <a:rPr lang="es">
                <a:solidFill>
                  <a:srgbClr val="FF9900"/>
                </a:solidFill>
              </a:rPr>
              <a:t>[1-254]</a:t>
            </a:r>
            <a:r>
              <a:rPr b="1" lang="es">
                <a:solidFill>
                  <a:srgbClr val="00FFFF"/>
                </a:solidFill>
              </a:rPr>
              <a:t>:</a:t>
            </a:r>
            <a:r>
              <a:rPr lang="es">
                <a:solidFill>
                  <a:srgbClr val="FF00FF"/>
                </a:solidFill>
              </a:rPr>
              <a:t>[1-65000]</a:t>
            </a:r>
            <a:endParaRPr>
              <a:solidFill>
                <a:srgbClr val="FF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>
                <a:solidFill>
                  <a:srgbClr val="FFFF00"/>
                </a:solidFill>
              </a:rPr>
              <a:t>HTTP</a:t>
            </a:r>
            <a:r>
              <a:rPr lang="es"/>
              <a:t> - :80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>
                <a:solidFill>
                  <a:srgbClr val="00FF00"/>
                </a:solidFill>
              </a:rPr>
              <a:t>HTTPS</a:t>
            </a:r>
            <a:r>
              <a:rPr lang="es"/>
              <a:t> - :443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>
                <a:solidFill>
                  <a:srgbClr val="FF9900"/>
                </a:solidFill>
              </a:rPr>
              <a:t>FTP</a:t>
            </a:r>
            <a:r>
              <a:rPr lang="es"/>
              <a:t> - :21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Errores comunes en la </a:t>
            </a:r>
            <a:r>
              <a:rPr lang="es"/>
              <a:t>ejecución</a:t>
            </a:r>
            <a:r>
              <a:rPr lang="es"/>
              <a:t> de servicios: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Firewall ha bloqueado el puerto.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Puerto es duplicado por </a:t>
            </a:r>
            <a:r>
              <a:rPr lang="es"/>
              <a:t>algún</a:t>
            </a:r>
            <a:r>
              <a:rPr lang="es"/>
              <a:t> otro servicio.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Puerto no es </a:t>
            </a:r>
            <a:r>
              <a:rPr lang="es"/>
              <a:t>válido</a:t>
            </a:r>
            <a:r>
              <a:rPr lang="es"/>
              <a:t> para el servicio que se desea presentar.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GitHub Plataforma de Versionamiento de </a:t>
            </a:r>
            <a:r>
              <a:rPr lang="es"/>
              <a:t>código</a:t>
            </a:r>
            <a:r>
              <a:rPr lang="es"/>
              <a:t>.</a:t>
            </a:r>
            <a:endParaRPr/>
          </a:p>
        </p:txBody>
      </p:sp>
      <p:sp>
        <p:nvSpPr>
          <p:cNvPr id="153" name="Google Shape;153;p26"/>
          <p:cNvSpPr txBox="1"/>
          <p:nvPr>
            <p:ph idx="2" type="body"/>
          </p:nvPr>
        </p:nvSpPr>
        <p:spPr>
          <a:xfrm>
            <a:off x="4572000" y="0"/>
            <a:ext cx="43002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GitHub es una forja para alojar proyectos utilizando el sistema de control de versiones Git.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Seguimiento de proyectos.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versiones se alojan de manera </a:t>
            </a:r>
            <a:r>
              <a:rPr lang="es"/>
              <a:t>pública en 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versiones se alojan de manera privada en :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https://bitbucket.org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Totalmente Gratuito.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638" y="1420875"/>
            <a:ext cx="35147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Jupyter Notebook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620550" y="2715475"/>
            <a:ext cx="333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Entorno de Desarrollo Integrado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7"/>
          <p:cNvSpPr txBox="1"/>
          <p:nvPr>
            <p:ph idx="2" type="body"/>
          </p:nvPr>
        </p:nvSpPr>
        <p:spPr>
          <a:xfrm>
            <a:off x="4712225" y="180925"/>
            <a:ext cx="4366800" cy="48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Mi Host tiene la siguiente configuración: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IP: </a:t>
            </a:r>
            <a:r>
              <a:rPr b="1"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[IPv4]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Servicio: </a:t>
            </a:r>
            <a:r>
              <a:rPr b="1"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[IPv4]:[Puerto]</a:t>
            </a:r>
            <a:endParaRPr b="1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Tipo: </a:t>
            </a:r>
            <a:r>
              <a:rPr b="1"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[WEB/FTP/CORREO]</a:t>
            </a:r>
            <a:endParaRPr b="1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Descripción: </a:t>
            </a:r>
            <a:r>
              <a:rPr b="1"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[Info.]</a:t>
            </a:r>
            <a:endParaRPr b="1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---------------------------</a:t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localhost:8888  </a:t>
            </a:r>
            <a:r>
              <a:rPr b="1"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&lt;--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172.16.1.[0-254]:8888  </a:t>
            </a:r>
            <a:r>
              <a:rPr b="1"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&lt;--</a:t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Key: </a:t>
            </a:r>
            <a:r>
              <a:rPr b="1"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http://</a:t>
            </a:r>
            <a:r>
              <a:rPr b="1"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:8888</a:t>
            </a: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/tree?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token=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265500" y="1320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Sintaxis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Básica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Python: Comentarios, Cadenas de Texto, Print.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8"/>
          <p:cNvSpPr txBox="1"/>
          <p:nvPr>
            <p:ph idx="2" type="body"/>
          </p:nvPr>
        </p:nvSpPr>
        <p:spPr>
          <a:xfrm>
            <a:off x="4509775" y="0"/>
            <a:ext cx="4634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Indentación: </a:t>
            </a:r>
            <a:r>
              <a:rPr b="1" lang="es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[Tabulación]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No se utilizan Llaves: </a:t>
            </a:r>
            <a:r>
              <a:rPr b="1" lang="es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{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No es necesario utilizar punto y coma: </a:t>
            </a:r>
            <a:r>
              <a:rPr b="1" lang="es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Comentarios: </a:t>
            </a:r>
            <a:r>
              <a:rPr b="1" lang="es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Comillas simples: </a:t>
            </a:r>
            <a:r>
              <a:rPr b="1" lang="es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' '</a:t>
            </a:r>
            <a:endParaRPr b="1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Comillas Dobles: </a:t>
            </a:r>
            <a:r>
              <a:rPr b="1" lang="es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" "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Tres comillas Dobles (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\n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): </a:t>
            </a:r>
            <a:r>
              <a:rPr b="1" lang="es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""" """</a:t>
            </a:r>
            <a:endParaRPr b="1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(E/S) Imprimir en pantalla (Consola/Terminal) Palabra reservada: </a:t>
            </a:r>
            <a:r>
              <a:rPr b="1" lang="es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print( )</a:t>
            </a:r>
            <a:endParaRPr b="1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Sintaxis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Básica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Visual Studio Code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#-------------------#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[Nombre] [Email]  #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#-------------------#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Mi primer código: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Se utiliza la función print()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para poder mostrar un mensaje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en pantalla.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s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r>
              <a:rPr b="1" lang="e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Variables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30"/>
          <p:cNvSpPr txBox="1"/>
          <p:nvPr>
            <p:ph idx="1" type="subTitle"/>
          </p:nvPr>
        </p:nvSpPr>
        <p:spPr>
          <a:xfrm>
            <a:off x="265500" y="2803075"/>
            <a:ext cx="4045200" cy="2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Son espacios reservados de memoria, que puede tomar distintos valores dependiendo el algoritmo.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30"/>
          <p:cNvSpPr txBox="1"/>
          <p:nvPr>
            <p:ph idx="2" type="body"/>
          </p:nvPr>
        </p:nvSpPr>
        <p:spPr>
          <a:xfrm>
            <a:off x="4939500" y="278750"/>
            <a:ext cx="3837000" cy="48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Nombre: A - Z, 0-9, _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Tipos: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Entera, Real, Cadena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Alfanumérica,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Booleana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Fuertemente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tipada: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Entera + Booleana = Error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Dinámicamente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tipada: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Paso 1&gt; Entera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Paso 2&gt;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Booleana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Declaración: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x=</a:t>
            </a:r>
            <a:r>
              <a:rPr lang="es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z=</a:t>
            </a:r>
            <a:r>
              <a:rPr lang="es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'Hola'</a:t>
            </a:r>
            <a:endParaRPr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w=</a:t>
            </a:r>
            <a:r>
              <a:rPr lang="es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3.1416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y=</a:t>
            </a:r>
            <a:r>
              <a:rPr lang="es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Sensible a Mayúsculas (sensitive):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Variables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Ejemplos detallados.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1"/>
          <p:cNvSpPr txBox="1"/>
          <p:nvPr>
            <p:ph idx="2" type="body"/>
          </p:nvPr>
        </p:nvSpPr>
        <p:spPr>
          <a:xfrm>
            <a:off x="4572000" y="75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#Variables: Entera, Real, #Cadena,Booleana</a:t>
            </a:r>
            <a:endParaRPr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Declarar Variables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x=</a:t>
            </a:r>
            <a:r>
              <a:rPr lang="e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endParaRPr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z=</a:t>
            </a:r>
            <a:r>
              <a:rPr lang="es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'Hola Mundo'</a:t>
            </a:r>
            <a:endParaRPr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w=</a:t>
            </a:r>
            <a:r>
              <a:rPr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3.1416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y=</a:t>
            </a:r>
            <a:r>
              <a:rPr lang="e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Funciones Print() y Type()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type(x)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177875" y="-6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Contenido </a:t>
            </a:r>
            <a:r>
              <a:rPr b="1" lang="e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Teórico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297500" y="430350"/>
            <a:ext cx="70389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Introducción: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Descripción General.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Instalación y configuración de paquetería.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Temas</a:t>
            </a: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oftware libre &amp; Open Source.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Historia de Python.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CMD/Terminal/Consola/IDE.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IPv4, Puertos, Servicios.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Git/GitHub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Operadores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 Asignación y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Aritméticos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2"/>
          <p:cNvSpPr txBox="1"/>
          <p:nvPr>
            <p:ph idx="2" type="body"/>
          </p:nvPr>
        </p:nvSpPr>
        <p:spPr>
          <a:xfrm>
            <a:off x="4572000" y="7630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#Operadores de Asignación.</a:t>
            </a:r>
            <a:endParaRPr b="1" sz="1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 sz="1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Asignar un valor, incrementar, desagregar...</a:t>
            </a:r>
            <a:endParaRPr b="1" sz="1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 sz="1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_x=</a:t>
            </a:r>
            <a:r>
              <a:rPr b="1"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_x+=</a:t>
            </a:r>
            <a:r>
              <a:rPr b="1"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_x-=</a:t>
            </a:r>
            <a:r>
              <a:rPr b="1"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_x*=</a:t>
            </a:r>
            <a:r>
              <a:rPr b="1"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1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Courier New"/>
                <a:ea typeface="Courier New"/>
                <a:cs typeface="Courier New"/>
                <a:sym typeface="Courier New"/>
              </a:rPr>
              <a:t>_x/=</a:t>
            </a:r>
            <a:r>
              <a:rPr b="1"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#Operadores Aritméticos.</a:t>
            </a:r>
            <a:endParaRPr b="1" sz="1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 sz="1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Sumar, Restar, Multiplicar, Dividir...</a:t>
            </a:r>
            <a:endParaRPr b="1" sz="1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 sz="1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x=</a:t>
            </a:r>
            <a:r>
              <a:rPr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y=</a:t>
            </a:r>
            <a:r>
              <a:rPr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 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x + y</a:t>
            </a:r>
            <a:r>
              <a:rPr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 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x - y</a:t>
            </a:r>
            <a:r>
              <a:rPr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 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x * y</a:t>
            </a:r>
            <a:r>
              <a:rPr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 </a:t>
            </a:r>
            <a:r>
              <a:rPr lang="es" sz="1400">
                <a:latin typeface="Courier New"/>
                <a:ea typeface="Courier New"/>
                <a:cs typeface="Courier New"/>
                <a:sym typeface="Courier New"/>
              </a:rPr>
              <a:t>x / y</a:t>
            </a:r>
            <a:r>
              <a:rPr lang="es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Concatenar cadenas y variables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String +String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String + str(Integer)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3"/>
          <p:cNvSpPr txBox="1"/>
          <p:nvPr>
            <p:ph idx="2" type="body"/>
          </p:nvPr>
        </p:nvSpPr>
        <p:spPr>
          <a:xfrm>
            <a:off x="4644000" y="136900"/>
            <a:ext cx="4500000" cy="48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#Concatenar: función format().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a=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'Mundo'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n=3000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'+'Mundo'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'+a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'''Hola'''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+a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{}{}'</a:t>
            </a:r>
            <a:r>
              <a:rPr b="1" lang="es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.format(a,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'!'</a:t>
            </a:r>
            <a:r>
              <a:rPr b="1" lang="es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{0}{1}'</a:t>
            </a:r>
            <a:r>
              <a:rPr b="1" lang="es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.format(a,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'!'</a:t>
            </a:r>
            <a:r>
              <a:rPr b="1" lang="es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{A}{B}'</a:t>
            </a:r>
            <a:r>
              <a:rPr b="1" lang="es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.format(A=a,B=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'!'</a:t>
            </a:r>
            <a:r>
              <a:rPr b="1" lang="es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'+a</a:t>
            </a:r>
            <a:r>
              <a:rPr b="1" lang="e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'Hola',a</a:t>
            </a:r>
            <a:r>
              <a:rPr b="1" lang="e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'$'+</a:t>
            </a: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str(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Comentarios,Variables y </a:t>
            </a:r>
            <a:r>
              <a:rPr lang="es" sz="3000">
                <a:latin typeface="Lato"/>
                <a:ea typeface="Lato"/>
                <a:cs typeface="Lato"/>
                <a:sym typeface="Lato"/>
              </a:rPr>
              <a:t>Operadores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4"/>
          <p:cNvSpPr txBox="1"/>
          <p:nvPr>
            <p:ph idx="2" type="body"/>
          </p:nvPr>
        </p:nvSpPr>
        <p:spPr>
          <a:xfrm>
            <a:off x="4572000" y="102100"/>
            <a:ext cx="4486500" cy="49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#Comentarios, Variables y Operadores</a:t>
            </a:r>
            <a:endParaRPr b="1" sz="1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Concatenar operaciones </a:t>
            </a:r>
            <a:r>
              <a:rPr b="1" lang="es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Aritméticas</a:t>
            </a:r>
            <a:endParaRPr b="1"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x=</a:t>
            </a: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y=</a:t>
            </a: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"Resultado: ",</a:t>
            </a: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x + y</a:t>
            </a: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Concatenar variables</a:t>
            </a:r>
            <a:endParaRPr b="1" sz="16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x=</a:t>
            </a: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y=</a:t>
            </a: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=x+y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rst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=x-y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"suma:{A}"</a:t>
            </a:r>
            <a:r>
              <a:rPr lang="es" sz="16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.format(A=sum)</a:t>
            </a: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Nivel 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5"/>
          <p:cNvSpPr txBox="1"/>
          <p:nvPr>
            <p:ph idx="1" type="subTitle"/>
          </p:nvPr>
        </p:nvSpPr>
        <p:spPr>
          <a:xfrm>
            <a:off x="265500" y="2803075"/>
            <a:ext cx="40452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Imprimir en pantalla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5"/>
          <p:cNvSpPr txBox="1"/>
          <p:nvPr>
            <p:ph idx="2" type="body"/>
          </p:nvPr>
        </p:nvSpPr>
        <p:spPr>
          <a:xfrm>
            <a:off x="4572000" y="245725"/>
            <a:ext cx="4572000" cy="46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Variables:</a:t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Entera: 33293 &lt;class 'int'&gt;</a:t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Cadena: Hola Mundo &lt;class 'str'&gt;</a:t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Real: 3.1416 &lt;class 'float'&gt;</a:t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Booleana: True &lt;class 'bool'&gt;</a:t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Operadores:</a:t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nsolas"/>
              <a:buAutoNum type="alphaUcPeriod"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50x30= 1500</a:t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nsolas"/>
              <a:buAutoNum type="alphaUcPeriod"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50/30= 1.6666</a:t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nsolas"/>
              <a:buAutoNum type="alphaUcPeriod"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50-30= 20</a:t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nsolas"/>
              <a:buAutoNum type="alphaUcPeriod"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50+30= 80</a:t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nsolas"/>
              <a:buAutoNum type="alphaUcPeriod"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5**3= 125</a:t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R= A:1500,B:1.66…,C:20,D:80 y E:125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Archivos .py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Ejecutar archivos con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extensión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6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Abrir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Visual Studio Code.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Crear un nuevo archivo con terminación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.py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Trasladar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el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código de la práctica anterior al espacio de trabajo en el archivo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.py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Guardar cambios en el archivo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.py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Abrir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Anaconda Prompt.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Ubicar el archivo mediante los comandos de consola CMD disponibles.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Escribir en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consola de Anaconda Prompt: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[Nombre_Script]</a:t>
            </a: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.py</a:t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Condicionales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7"/>
          <p:cNvSpPr txBox="1"/>
          <p:nvPr>
            <p:ph idx="1" type="subTitle"/>
          </p:nvPr>
        </p:nvSpPr>
        <p:spPr>
          <a:xfrm>
            <a:off x="205675" y="28150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IF, ELSE, Operadores Relacionales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toma de decisiones en un programa/algoritmo son importantes para el resultado/propósito de este mismo: Filtrado de información.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Primer Forma: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if [xyz] 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[contenido]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Segunda Forma: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if [xyz] 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[contenidoA]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[contenidoB]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Tercera Forma: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if [xyz] 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[contenidoA]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if [wzs]: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[contenidoC]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Condicionales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8"/>
          <p:cNvSpPr txBox="1"/>
          <p:nvPr>
            <p:ph idx="1" type="subTitle"/>
          </p:nvPr>
        </p:nvSpPr>
        <p:spPr>
          <a:xfrm>
            <a:off x="205675" y="28150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IF, ELSE, Operadores Relacionales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8"/>
          <p:cNvSpPr txBox="1"/>
          <p:nvPr>
            <p:ph idx="2" type="body"/>
          </p:nvPr>
        </p:nvSpPr>
        <p:spPr>
          <a:xfrm>
            <a:off x="4572000" y="126775"/>
            <a:ext cx="4648200" cy="50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#Condicionales</a:t>
            </a:r>
            <a:endParaRPr b="1"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,!=</a:t>
            </a:r>
            <a:endParaRPr b="1"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A=30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B=20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C=40.5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A&gt;B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print(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'{} es mayor que {}'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.format(A,B)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#---------------- IF ELSE ------------------</a:t>
            </a:r>
            <a:endParaRPr b="1"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if B&gt;A: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print(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'{} es mayor que {}'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.format(B,A)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r=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'{1} no es mayor que {0}'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.format(B,A)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print(r)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#--------------- Anidado -------------------</a:t>
            </a:r>
            <a:endParaRPr b="1"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if A&gt;=B: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r=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'{1} es mayor que {0}'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.format(A,B)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print(r)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if C&gt;A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print(c,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'es mayor que'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,a)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print(c,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'Tipo:'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,type(c))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Condicionales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Práctica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9"/>
          <p:cNvSpPr txBox="1"/>
          <p:nvPr>
            <p:ph idx="2" type="body"/>
          </p:nvPr>
        </p:nvSpPr>
        <p:spPr>
          <a:xfrm>
            <a:off x="4572000" y="245725"/>
            <a:ext cx="4572000" cy="46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#Condicionales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Operadores en condicionales: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onsolas"/>
              <a:buAutoNum type="alphaUcPeriod"/>
            </a:pP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50&lt;30: No es menor 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onsolas"/>
              <a:buAutoNum type="alphaUcPeriod"/>
            </a:pP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50&gt;30: Si es mayor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onsolas"/>
              <a:buAutoNum type="alphaUcPeriod"/>
            </a:pP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50==30: No es igual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onsolas"/>
              <a:buAutoNum type="alphaUcPeriod"/>
            </a:pP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50!=30: Son diferentes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onsolas"/>
              <a:buAutoNum type="alphaUcPeriod"/>
            </a:pP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50&gt;=30: Si es mayor ó igual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onsolas"/>
              <a:buAutoNum type="alphaUcPeriod"/>
            </a:pP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30&lt;=50: Si es menor ó igual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Ciclos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40"/>
          <p:cNvSpPr txBox="1"/>
          <p:nvPr>
            <p:ph idx="1" type="subTitle"/>
          </p:nvPr>
        </p:nvSpPr>
        <p:spPr>
          <a:xfrm>
            <a:off x="205675" y="28150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While (Mientras) &amp; For (Para)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4572000" y="250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 ciclos o bucles son generalmente utilizados para entrar en procesos de rutinas: Lectura de estructuras de datos. (Mientras y Para).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for [contador] in [estructura]: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[contenido_ciclado]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 [condicion]: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[contenido_ciclado]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Forma Integrada: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for [contador] in [estructura]: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if [xyz] 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[contenidoA]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[contenidoB]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Ciclos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41"/>
          <p:cNvSpPr txBox="1"/>
          <p:nvPr>
            <p:ph idx="1" type="subTitle"/>
          </p:nvPr>
        </p:nvSpPr>
        <p:spPr>
          <a:xfrm>
            <a:off x="205675" y="28150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While (Mientras) &amp; For (Para)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41"/>
          <p:cNvSpPr txBox="1"/>
          <p:nvPr>
            <p:ph idx="2" type="body"/>
          </p:nvPr>
        </p:nvSpPr>
        <p:spPr>
          <a:xfrm>
            <a:off x="4572000" y="126775"/>
            <a:ext cx="4648200" cy="50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#Ciclos: While &amp; For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cadena=</a:t>
            </a:r>
            <a:r>
              <a:rPr b="1"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'Hola_Mundo!'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for iterator in cadena: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print(</a:t>
            </a:r>
            <a:r>
              <a:rPr b="1"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'Lugar: '</a:t>
            </a:r>
            <a:r>
              <a:rPr b="1" lang="es" sz="16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.format(iterator)</a:t>
            </a: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</a:t>
            </a:r>
            <a:endParaRPr b="1" sz="16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a=0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flag=True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while(True):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a+=1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print(</a:t>
            </a:r>
            <a:r>
              <a:rPr b="1"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'Número: {}'</a:t>
            </a:r>
            <a:r>
              <a:rPr b="1" lang="es" sz="16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.format(a)</a:t>
            </a: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if a==100: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flag=False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#Ciclo For con Range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_rg1=range(1,101)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for i in _rg1: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print(</a:t>
            </a:r>
            <a:r>
              <a:rPr b="1"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'Lugar: '</a:t>
            </a:r>
            <a:r>
              <a:rPr b="1" lang="es" sz="16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.format(i)</a:t>
            </a:r>
            <a:r>
              <a:rPr b="1"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145100" y="2413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Sesi</a:t>
            </a:r>
            <a:r>
              <a:rPr b="1" lang="e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ón</a:t>
            </a:r>
            <a:r>
              <a:rPr b="1" lang="e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Práctica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87625" y="1155450"/>
            <a:ext cx="39162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Fundamentos: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Sintaxis </a:t>
            </a: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Básica.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Comentarios</a:t>
            </a: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Operadores.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Condiciones.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b="1" lang="es" sz="24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Ciclos</a:t>
            </a:r>
            <a:r>
              <a:rPr lang="e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375200" y="1155450"/>
            <a:ext cx="352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Estructuras de Datos: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Cadenas.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Listas.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b="1" lang="es" sz="24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Diccionarios</a:t>
            </a: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Tuplas.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b="1" lang="es" sz="24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Funciones</a:t>
            </a: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Clases</a:t>
            </a: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575600" y="1155450"/>
            <a:ext cx="250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Demostración</a:t>
            </a:r>
            <a:r>
              <a:rPr b="1"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FTP.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b="1" lang="es" sz="24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Pandas</a:t>
            </a: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Matplotlib.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Nivel II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Condicionales y Ciclos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42"/>
          <p:cNvSpPr txBox="1"/>
          <p:nvPr>
            <p:ph idx="2" type="body"/>
          </p:nvPr>
        </p:nvSpPr>
        <p:spPr>
          <a:xfrm>
            <a:off x="4572000" y="0"/>
            <a:ext cx="4572000" cy="52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Contar del 1 al 100: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Inicio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1.1,1.2,1.3,1.4… 1.9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2.1,2.2,2.3,2.4… 2.9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Intermedio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50.1,50.2,50.3,50.4… 50.9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99.1,99.2,99.3,99.4… 99.9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100  </a:t>
            </a:r>
            <a:endParaRPr b="1" sz="2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Cadenas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Alfanuméricas y sus funciones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43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Son e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lementos (Caracteres) alfanuméricos encerrados en comillas simples o dobles. INMUTABLES.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len( </a:t>
            </a:r>
            <a:r>
              <a:rPr b="1" lang="es" sz="1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var</a:t>
            </a:r>
            <a:r>
              <a:rPr b="1" lang="es" sz="1600">
                <a:latin typeface="Lato"/>
                <a:ea typeface="Lato"/>
                <a:cs typeface="Lato"/>
                <a:sym typeface="Lato"/>
              </a:rPr>
              <a:t> ) : 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Función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 que entrega el tamaño de la cadena.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var</a:t>
            </a:r>
            <a:r>
              <a:rPr b="1" lang="es" sz="1600">
                <a:latin typeface="Lato"/>
                <a:ea typeface="Lato"/>
                <a:cs typeface="Lato"/>
                <a:sym typeface="Lato"/>
              </a:rPr>
              <a:t>.split(</a:t>
            </a:r>
            <a:r>
              <a:rPr b="1" lang="es" sz="16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' '</a:t>
            </a:r>
            <a:r>
              <a:rPr b="1" lang="es" sz="1600">
                <a:latin typeface="Lato"/>
                <a:ea typeface="Lato"/>
                <a:cs typeface="Lato"/>
                <a:sym typeface="Lato"/>
              </a:rPr>
              <a:t>) : 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Función que separa la cadena.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Índice: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 Indica la posición de un caracter dentro de la cadena.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a=</a:t>
            </a:r>
            <a:r>
              <a:rPr b="1"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'Hola_Mundo!'</a:t>
            </a:r>
            <a:endParaRPr b="1" sz="16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a[0] ---&gt; </a:t>
            </a:r>
            <a:r>
              <a:rPr b="1"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'H'</a:t>
            </a:r>
            <a:endParaRPr b="1" sz="16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a[-1] ---&gt; </a:t>
            </a:r>
            <a:r>
              <a:rPr b="1"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'!'</a:t>
            </a:r>
            <a:endParaRPr b="1" sz="16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a[0:4] ---&gt; </a:t>
            </a:r>
            <a:r>
              <a:rPr b="1"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'Hola'</a:t>
            </a:r>
            <a:endParaRPr b="1" sz="16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a[5:] ---&gt; </a:t>
            </a:r>
            <a:r>
              <a:rPr b="1"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'Mundo!'</a:t>
            </a:r>
            <a:endParaRPr b="1" sz="16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a[0]*3 ---&gt; </a:t>
            </a:r>
            <a:r>
              <a:rPr b="1"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'HHH'</a:t>
            </a:r>
            <a:endParaRPr b="1" sz="16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a[0]=P xxx&gt; </a:t>
            </a:r>
            <a:r>
              <a:rPr b="1"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cadena</a:t>
            </a:r>
            <a:r>
              <a:rPr lang="es" sz="360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3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funcion()</a:t>
            </a:r>
            <a:endParaRPr sz="36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Otras funciones aplicadas a una variable o cadena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alfanumérica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44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a=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mundo!'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b=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'LNMYSR'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a.upper() ---&gt; 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MUNDO!'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b.lower() ---&gt; 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'lnmysr'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a.count(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) ---&gt; 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a.replace(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'a','u'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) -&gt;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'holu mundo!'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a.title() ---&gt; 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mundo!'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mundo!'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.title()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Listas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Funciones 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selección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búsqueda, integración, reemplazo. [Lista][0:N]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45"/>
          <p:cNvSpPr txBox="1"/>
          <p:nvPr>
            <p:ph idx="2" type="body"/>
          </p:nvPr>
        </p:nvSpPr>
        <p:spPr>
          <a:xfrm>
            <a:off x="4572000" y="152400"/>
            <a:ext cx="4572000" cy="48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Son colecciones de datos los cuales pueden ser de cualquier tipo. MUTABLES.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lst=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,3.141,</a:t>
            </a: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mundo!'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lstN=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68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lstD=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,[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1,2,3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.append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.count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len(</a:t>
            </a:r>
            <a:r>
              <a:rPr lang="e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lang="es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.insert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lstN</a:t>
            </a: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.sort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lstN</a:t>
            </a: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.reverse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lstN</a:t>
            </a: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.pop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Null/indice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lstN</a:t>
            </a: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lstN</a:t>
            </a: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.clear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lstN2=lstN</a:t>
            </a: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.copy</a:t>
            </a: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Listas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Práctica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46"/>
          <p:cNvSpPr txBox="1"/>
          <p:nvPr>
            <p:ph idx="2" type="body"/>
          </p:nvPr>
        </p:nvSpPr>
        <p:spPr>
          <a:xfrm>
            <a:off x="4572000" y="228600"/>
            <a:ext cx="4572000" cy="50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latin typeface="Consolas"/>
                <a:ea typeface="Consolas"/>
                <a:cs typeface="Consolas"/>
                <a:sym typeface="Consolas"/>
              </a:rPr>
              <a:t>lista=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5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'M','X','Z','A'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latin typeface="Consolas"/>
                <a:ea typeface="Consolas"/>
                <a:cs typeface="Consolas"/>
                <a:sym typeface="Consolas"/>
              </a:rPr>
              <a:t>listaDat=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68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latin typeface="Consolas"/>
                <a:ea typeface="Consolas"/>
                <a:cs typeface="Consolas"/>
                <a:sym typeface="Consolas"/>
              </a:rPr>
              <a:t>listaAnid=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68,45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,[</a:t>
            </a:r>
            <a:r>
              <a:rPr lang="es" sz="145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1,2,3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1. lista: ordenar con sort y reverse.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2. listaDat: [13,4.5342,True,</a:t>
            </a:r>
            <a:r>
              <a:rPr b="1" lang="es" sz="145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'holamundo'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3. listaAnid: eliminar valores índice 5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uno a uno y agregar los siguientes: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valores 4,5,6.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68,45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,[</a:t>
            </a:r>
            <a:r>
              <a:rPr lang="es" sz="145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4,5,6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4. Anidar lista en listaDat.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5. Anidar listaDat en listaAnid.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6. Eliminar </a:t>
            </a:r>
            <a:r>
              <a:rPr b="1" lang="es" sz="145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'X' 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y agregar </a:t>
            </a:r>
            <a:r>
              <a:rPr b="1" lang="es" sz="145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en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[</a:t>
            </a:r>
            <a:r>
              <a:rPr b="1" lang="es" sz="145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'M','X','Z','A'</a:t>
            </a: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 dentro de listaAnid.</a:t>
            </a:r>
            <a:endParaRPr b="1"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7. imprimir listaAnid.</a:t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[13, 33, 45, 68, 45, [4, 5, 6], [13, 4.5342, True, 'hola mundo', ['Z', 'M', 'A', 'H']]]</a:t>
            </a:r>
            <a:endParaRPr sz="145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Listas &amp; Ciclos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Iteración de lista ciclo for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47"/>
          <p:cNvSpPr txBox="1"/>
          <p:nvPr>
            <p:ph idx="2" type="body"/>
          </p:nvPr>
        </p:nvSpPr>
        <p:spPr>
          <a:xfrm>
            <a:off x="4572000" y="304800"/>
            <a:ext cx="4572000" cy="50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list, int, real, bool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lista=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,3.141,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'Hola mundo!'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listaDatos=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68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listaAnid=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[13, 33, 45, 68, 45, </a:t>
            </a:r>
            <a:r>
              <a:rPr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[4, 5, 6]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[13, 4.5342, True, 'hola mundo',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['Z', 'M', 'A', 'H']</a:t>
            </a:r>
            <a:r>
              <a:rPr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i in </a:t>
            </a:r>
            <a:r>
              <a:rPr b="1"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listaDatos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'{} {}'.format(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i,type(i)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i in </a:t>
            </a:r>
            <a:r>
              <a:rPr b="1"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listaDatos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print(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'{} {}'.format(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i**2,type(i)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1. Imprimir en pantalla todos los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elementos de 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listaDatos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2. Imprimir en pantalla todos los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elementos Booleanos dentro de </a:t>
            </a: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lista.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3. Imprimir en pantalla todos los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elementos de </a:t>
            </a: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listaAnid 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sin formatos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 de estructuras de datos.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Tuplas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48"/>
          <p:cNvSpPr txBox="1"/>
          <p:nvPr>
            <p:ph idx="1" type="subTitle"/>
          </p:nvPr>
        </p:nvSpPr>
        <p:spPr>
          <a:xfrm>
            <a:off x="0" y="2803075"/>
            <a:ext cx="4572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[estructura] = ([valor1],... [valorN])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48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conformada por elementos que pueden ser de cualquier tipo. INMUTABLES.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t = (12345, 54321, 'hola!')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t[0]</a:t>
            </a:r>
            <a:endParaRPr sz="14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12345</a:t>
            </a:r>
            <a:endParaRPr sz="14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4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(12345, 54321, 'hola!')</a:t>
            </a:r>
            <a:endParaRPr sz="14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 Las tuplas pueden anidarse: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u = t, (1, 2, 3, 4, 5)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4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((12345, 54321, 'hola!'), (1, 2, 3, 4, 5))</a:t>
            </a:r>
            <a:endParaRPr sz="14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 Las tuplas son inmutables: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t[0] = 88888 ---&gt; </a:t>
            </a:r>
            <a:r>
              <a:rPr b="1" lang="e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endParaRPr b="1"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# pero pueden contener objetos mutables:</a:t>
            </a:r>
            <a:endParaRPr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v = ([1, 2, 3], [3, 2, 1])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4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([1, 2, 3], [3, 2, 1])</a:t>
            </a:r>
            <a:endParaRPr sz="14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Diccionarios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</a:t>
            </a:r>
            <a:r>
              <a:rPr lang="es">
                <a:solidFill>
                  <a:srgbClr val="FFFF00"/>
                </a:solidFill>
              </a:rPr>
              <a:t>estructura</a:t>
            </a:r>
            <a:r>
              <a:rPr lang="es"/>
              <a:t>] = { [</a:t>
            </a:r>
            <a:r>
              <a:rPr lang="es">
                <a:solidFill>
                  <a:srgbClr val="00FFFF"/>
                </a:solidFill>
              </a:rPr>
              <a:t>key</a:t>
            </a:r>
            <a:r>
              <a:rPr lang="es"/>
              <a:t>] : [</a:t>
            </a:r>
            <a:r>
              <a:rPr lang="es">
                <a:solidFill>
                  <a:srgbClr val="FF00FF"/>
                </a:solidFill>
              </a:rPr>
              <a:t>val</a:t>
            </a:r>
            <a:r>
              <a:rPr lang="es"/>
              <a:t>] }</a:t>
            </a:r>
            <a:endParaRPr/>
          </a:p>
        </p:txBody>
      </p:sp>
      <p:sp>
        <p:nvSpPr>
          <p:cNvPr id="314" name="Google Shape;314;p49"/>
          <p:cNvSpPr txBox="1"/>
          <p:nvPr>
            <p:ph idx="2" type="body"/>
          </p:nvPr>
        </p:nvSpPr>
        <p:spPr>
          <a:xfrm>
            <a:off x="4583575" y="48000"/>
            <a:ext cx="4572000" cy="50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Estructuras de datos consistentes en listas de </a:t>
            </a:r>
            <a:r>
              <a:rPr b="1" lang="es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pares de variables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, cada par tiene su clave (key) y su valor.  MUTABLES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Formato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Json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: servicios de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aplicaciones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móviles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, Base de datos NoSQL, Data Frames Pandas.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calificaciones</a:t>
            </a: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'Hugo':10,'Daniel':7.7,'Marcos':9.8,'Adrian':5.4,'Jorge':8,'Andrea':9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dic=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 } 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--&gt;Declara</a:t>
            </a:r>
            <a:endParaRPr b="1"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'Hola Mundo' 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--&gt; Asignación</a:t>
            </a:r>
            <a:endParaRPr b="1"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.update</a:t>
            </a:r>
            <a:r>
              <a:rPr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'b':'Python'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--&gt; Agrega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.update</a:t>
            </a:r>
            <a:r>
              <a:rPr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dic2) 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--&gt; Agrega</a:t>
            </a:r>
            <a:endParaRPr sz="1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'Hola Mundo!' 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--&gt; Reasigna</a:t>
            </a:r>
            <a:endParaRPr b="1"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--&gt; elimina</a:t>
            </a:r>
            <a:endParaRPr b="1"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1"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dic</a:t>
            </a:r>
            <a:r>
              <a:rPr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→ elimina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keys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1"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--&gt; Obtiene</a:t>
            </a:r>
            <a:endParaRPr b="1" sz="14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dic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('b') </a:t>
            </a:r>
            <a:r>
              <a:rPr lang="es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--&gt; Selecciona</a:t>
            </a:r>
            <a:endParaRPr sz="1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Diccionarios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Práctica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50"/>
          <p:cNvSpPr txBox="1"/>
          <p:nvPr>
            <p:ph idx="2" type="body"/>
          </p:nvPr>
        </p:nvSpPr>
        <p:spPr>
          <a:xfrm>
            <a:off x="4572000" y="7620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Lato"/>
              <a:buAutoNum type="arabicPeriod"/>
            </a:pPr>
            <a:r>
              <a:rPr lang="es" sz="1450">
                <a:latin typeface="Lato"/>
                <a:ea typeface="Lato"/>
                <a:cs typeface="Lato"/>
                <a:sym typeface="Lato"/>
              </a:rPr>
              <a:t>Crear el diccionario con los siguientes elementos.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50"/>
              <a:t>dic=</a:t>
            </a:r>
            <a:r>
              <a:rPr lang="es" sz="1450">
                <a:solidFill>
                  <a:srgbClr val="FFFF00"/>
                </a:solidFill>
              </a:rPr>
              <a:t>{</a:t>
            </a:r>
            <a:r>
              <a:rPr b="1"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'Hugo':10,'Daniel':7.7,'Marcos':9.8,'Adrian':5.4,'Jorge':8,'Andrea':9</a:t>
            </a:r>
            <a:r>
              <a:rPr lang="es" sz="1450">
                <a:solidFill>
                  <a:srgbClr val="FFFF00"/>
                </a:solidFill>
              </a:rPr>
              <a:t>}</a:t>
            </a:r>
            <a:endParaRPr sz="1450"/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SzPts val="1450"/>
              <a:buFont typeface="Lato"/>
              <a:buAutoNum type="arabicPeriod"/>
            </a:pPr>
            <a:r>
              <a:rPr lang="es" sz="1450">
                <a:latin typeface="Lato"/>
                <a:ea typeface="Lato"/>
                <a:cs typeface="Lato"/>
                <a:sym typeface="Lato"/>
              </a:rPr>
              <a:t>Modificar el diccionario [cal1,cal2,</a:t>
            </a:r>
            <a:r>
              <a:rPr lang="es" sz="1450">
                <a:latin typeface="Lato"/>
                <a:ea typeface="Lato"/>
                <a:cs typeface="Lato"/>
                <a:sym typeface="Lato"/>
              </a:rPr>
              <a:t>género</a:t>
            </a:r>
            <a:r>
              <a:rPr lang="es" sz="1450">
                <a:latin typeface="Lato"/>
                <a:ea typeface="Lato"/>
                <a:cs typeface="Lato"/>
                <a:sym typeface="Lato"/>
              </a:rPr>
              <a:t>,beca].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50"/>
              <a:t>dic=</a:t>
            </a:r>
            <a:r>
              <a:rPr lang="es" sz="1450">
                <a:solidFill>
                  <a:srgbClr val="FFFF00"/>
                </a:solidFill>
              </a:rPr>
              <a:t>{</a:t>
            </a:r>
            <a:r>
              <a:rPr b="1"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'Hugo':[10,9,</a:t>
            </a:r>
            <a:r>
              <a:rPr b="1" lang="es" sz="145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'M'</a:t>
            </a:r>
            <a:r>
              <a:rPr b="1"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5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],'Daniel':[7.7,7,</a:t>
            </a:r>
            <a:r>
              <a:rPr b="1" lang="es" sz="145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'M'</a:t>
            </a:r>
            <a:r>
              <a:rPr b="1"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5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],...</a:t>
            </a:r>
            <a:endParaRPr sz="1450"/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SzPts val="1450"/>
              <a:buFont typeface="Lato"/>
              <a:buAutoNum type="arabicPeriod"/>
            </a:pPr>
            <a:r>
              <a:rPr lang="es" sz="1450">
                <a:latin typeface="Lato"/>
                <a:ea typeface="Lato"/>
                <a:cs typeface="Lato"/>
                <a:sym typeface="Lato"/>
              </a:rPr>
              <a:t>Agregar un nuevo elemento de tipo diccionario en el arreglo de datos con la siguiente info {‘dom’:[val], ‘tel’:[val] }.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50"/>
              <a:t>dic=</a:t>
            </a:r>
            <a:r>
              <a:rPr lang="es" sz="1450">
                <a:solidFill>
                  <a:srgbClr val="FFFF00"/>
                </a:solidFill>
              </a:rPr>
              <a:t>{</a:t>
            </a:r>
            <a:r>
              <a:rPr b="1"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'Hugo':[10,9,</a:t>
            </a:r>
            <a:r>
              <a:rPr b="1" lang="es" sz="145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'M'</a:t>
            </a:r>
            <a:r>
              <a:rPr b="1"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45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50">
                <a:solidFill>
                  <a:srgbClr val="FFFF00"/>
                </a:solidFill>
              </a:rPr>
              <a:t>{</a:t>
            </a:r>
            <a:r>
              <a:rPr b="1"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'dom':'Gregorio Landin A. #105','tel':'4494258342'</a:t>
            </a:r>
            <a:r>
              <a:rPr lang="es" sz="1450">
                <a:solidFill>
                  <a:srgbClr val="FFFF00"/>
                </a:solidFill>
              </a:rPr>
              <a:t>}</a:t>
            </a:r>
            <a:r>
              <a:rPr b="1" lang="es" sz="145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],...</a:t>
            </a:r>
            <a:endParaRPr sz="1450"/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SzPts val="1450"/>
              <a:buAutoNum type="arabicPeriod"/>
            </a:pPr>
            <a:r>
              <a:rPr lang="es" sz="1450">
                <a:latin typeface="Lato"/>
                <a:ea typeface="Lato"/>
                <a:cs typeface="Lato"/>
                <a:sym typeface="Lato"/>
              </a:rPr>
              <a:t>Integrar un nuevo alumno con la </a:t>
            </a:r>
            <a:r>
              <a:rPr lang="es" sz="1450">
                <a:latin typeface="Lato"/>
                <a:ea typeface="Lato"/>
                <a:cs typeface="Lato"/>
                <a:sym typeface="Lato"/>
              </a:rPr>
              <a:t>función</a:t>
            </a:r>
            <a:r>
              <a:rPr lang="es" sz="145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450"/>
              <a:t>.</a:t>
            </a:r>
            <a:r>
              <a:rPr b="1" lang="es" sz="1450"/>
              <a:t>update()</a:t>
            </a:r>
            <a:r>
              <a:rPr lang="es" sz="1450"/>
              <a:t>    </a:t>
            </a:r>
            <a:r>
              <a:rPr lang="es" sz="1450"/>
              <a:t>dic.update(</a:t>
            </a:r>
            <a:r>
              <a:rPr lang="es" sz="1450">
                <a:solidFill>
                  <a:srgbClr val="FFFF00"/>
                </a:solidFill>
              </a:rPr>
              <a:t>{ dic }</a:t>
            </a:r>
            <a:r>
              <a:rPr lang="es" sz="1450"/>
              <a:t>)</a:t>
            </a:r>
            <a:endParaRPr b="1" sz="145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III</a:t>
            </a:r>
            <a:endParaRPr/>
          </a:p>
        </p:txBody>
      </p:sp>
      <p:sp>
        <p:nvSpPr>
          <p:cNvPr id="327" name="Google Shape;327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Diccionarios, Listas, Ciclos, Condicionales, Cadenas, </a:t>
            </a:r>
            <a:r>
              <a:rPr lang="es"/>
              <a:t>Concatenación</a:t>
            </a:r>
            <a:r>
              <a:rPr lang="es"/>
              <a:t>, Variables</a:t>
            </a:r>
            <a:endParaRPr/>
          </a:p>
        </p:txBody>
      </p:sp>
      <p:sp>
        <p:nvSpPr>
          <p:cNvPr id="328" name="Google Shape;328;p51"/>
          <p:cNvSpPr txBox="1"/>
          <p:nvPr>
            <p:ph idx="2" type="body"/>
          </p:nvPr>
        </p:nvSpPr>
        <p:spPr>
          <a:xfrm>
            <a:off x="4887800" y="374775"/>
            <a:ext cx="3837000" cy="46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Estudiantes Ing: 10</a:t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----------- </a:t>
            </a:r>
            <a:r>
              <a:rPr b="1" lang="e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HUGO</a:t>
            </a: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----------</a:t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ombre: Hugo García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Programación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:  9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Base Datos:  9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Genero:  M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Edad: 24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Beca: SI</a:t>
            </a:r>
            <a:endParaRPr b="1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&lt;&lt;Datos Contacto&gt;&gt;</a:t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Domicilio: </a:t>
            </a: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Pabellón</a:t>
            </a: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A.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Cel.:  465909023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Email: ejemplo@gmail.com</a:t>
            </a:r>
            <a:endParaRPr b="1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--------- </a:t>
            </a:r>
            <a:r>
              <a:rPr b="1"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HOGM3</a:t>
            </a: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----------</a:t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-51700" y="1830600"/>
            <a:ext cx="467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Descripción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General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677000" y="724200"/>
            <a:ext cx="4258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Participante: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Microsoft Windows o GNU/Linux.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Office/LibreOffice.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Conocimientos: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Instalación Paqueteria.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Configuración del entorno de trabajo.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Conocimientos generales del origen del lenguaje de programación.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Consola, Terminal, IDLES.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Fundamentos de Python.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Estructuras de Datos.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Subalgoritmos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Funciones/Procedimientos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52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Son 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módulos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 que nos permiten contener algoritmos.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Enfocados a tareas 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específicas dentro de un algoritmo principal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Simplifica la codificación reutilizando el 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código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 cada vez que se haga uso de él.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1"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[nombre]</a:t>
            </a:r>
            <a:r>
              <a:rPr b="1"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s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[p1],...[pN]</a:t>
            </a:r>
            <a:r>
              <a:rPr b="1"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s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[contenido]</a:t>
            </a:r>
            <a:endParaRPr b="1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s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[valor]</a:t>
            </a:r>
            <a:endParaRPr b="1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La palabra para empezar una 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función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 es </a:t>
            </a:r>
            <a:r>
              <a:rPr b="1" lang="es" sz="1400">
                <a:latin typeface="Lato"/>
                <a:ea typeface="Lato"/>
                <a:cs typeface="Lato"/>
                <a:sym typeface="Lato"/>
              </a:rPr>
              <a:t>def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El nombre debe ser utilizado solamente para definir la 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función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 y sus llamados.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Los 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parámetros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 deben tener el mismo orden en el llamado.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341" name="Google Shape;341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</a:t>
            </a:r>
            <a:endParaRPr/>
          </a:p>
        </p:txBody>
      </p:sp>
      <p:sp>
        <p:nvSpPr>
          <p:cNvPr id="342" name="Google Shape;342;p53"/>
          <p:cNvSpPr txBox="1"/>
          <p:nvPr>
            <p:ph idx="2" type="body"/>
          </p:nvPr>
        </p:nvSpPr>
        <p:spPr>
          <a:xfrm>
            <a:off x="4572000" y="-125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mi_funcion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(a</a:t>
            </a:r>
            <a:r>
              <a:rPr b="1"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,b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4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'A={},B={}'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,b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4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Suma: {} '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+b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Resta: {} '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-b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Multiplicación: {} '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*b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División: {} '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/b</a:t>
            </a:r>
            <a:r>
              <a:rPr b="1" lang="es" sz="14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mi_funcion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(3</a:t>
            </a:r>
            <a:r>
              <a:rPr b="1" lang="es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,2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#-------------  EJERCICIO ---------------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mi_funcion_2_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({dic})</a:t>
            </a: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4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[contenido]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s" sz="1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s" sz="1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[valor]</a:t>
            </a:r>
            <a:endParaRPr b="1" sz="14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  <p:sp>
        <p:nvSpPr>
          <p:cNvPr id="348" name="Google Shape;348;p54"/>
          <p:cNvSpPr txBox="1"/>
          <p:nvPr>
            <p:ph idx="4294967295" type="subTitle"/>
          </p:nvPr>
        </p:nvSpPr>
        <p:spPr>
          <a:xfrm>
            <a:off x="5703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FTP, Pandas, Matplotlib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</a:t>
            </a:r>
            <a:endParaRPr/>
          </a:p>
        </p:txBody>
      </p:sp>
      <p:sp>
        <p:nvSpPr>
          <p:cNvPr id="354" name="Google Shape;354;p55"/>
          <p:cNvSpPr txBox="1"/>
          <p:nvPr>
            <p:ph idx="4294967295" type="subTitle"/>
          </p:nvPr>
        </p:nvSpPr>
        <p:spPr>
          <a:xfrm>
            <a:off x="4179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Consumo de Servicios Web</a:t>
            </a:r>
            <a:endParaRPr/>
          </a:p>
        </p:txBody>
      </p:sp>
      <p:sp>
        <p:nvSpPr>
          <p:cNvPr id="355" name="Google Shape;355;p55"/>
          <p:cNvSpPr txBox="1"/>
          <p:nvPr/>
        </p:nvSpPr>
        <p:spPr>
          <a:xfrm>
            <a:off x="76175" y="4740025"/>
            <a:ext cx="91440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u="sng">
                <a:solidFill>
                  <a:schemeClr val="hlink"/>
                </a:solidFill>
                <a:hlinkClick r:id="rId3"/>
              </a:rPr>
              <a:t>https://docs.google.com/spreadsheets/d/1kb1D4wv8iMol5wDtFOSdp7wWIZPp8v237gEvo1spCXw/edit?usp=sharing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Instalar libreria</a:t>
            </a:r>
            <a:endParaRPr/>
          </a:p>
        </p:txBody>
      </p:sp>
      <p:sp>
        <p:nvSpPr>
          <p:cNvPr id="361" name="Google Shape;36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request</a:t>
            </a:r>
            <a:endParaRPr/>
          </a:p>
        </p:txBody>
      </p:sp>
      <p:sp>
        <p:nvSpPr>
          <p:cNvPr id="362" name="Google Shape;362;p56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Abrir la consola de Anaconda Prompt, dar el siguiente comando: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conda install requests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Dar enter y esperar la descarga e instalación 5 min - 8 min.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Integrar la 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librería en Jupyter notebook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 con: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Verificar 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librería</a:t>
            </a:r>
            <a:r>
              <a:rPr lang="es" sz="1400">
                <a:latin typeface="Lato"/>
                <a:ea typeface="Lato"/>
                <a:cs typeface="Lato"/>
                <a:sym typeface="Lato"/>
              </a:rPr>
              <a:t>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response = requests.get("URL")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print(response.status_code)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AutoNum type="arabicPeriod"/>
            </a:pPr>
            <a:r>
              <a:rPr lang="es" sz="1400">
                <a:latin typeface="Consolas"/>
                <a:ea typeface="Consolas"/>
                <a:cs typeface="Consolas"/>
                <a:sym typeface="Consolas"/>
              </a:rPr>
              <a:t>Revisar la respuesta en la siguiente lista.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 del Servidor</a:t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11700" y="695275"/>
            <a:ext cx="85206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200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Everything went okay, and the result has been returned (if any).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301: The server is redirecting you to a different endpoint. This can happen when a company switches domain names, or an endpoint name is changed.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400: The server thinks you made a bad request. This can happen when you don’t send along the right data, among other things.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401: The server thinks you’re not authenticated. Many APIs require login credentials, so this happens when you don’t send the right credentials to access an API.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403: The resource you’re trying to access is forbidden: you don’t have the right permissions to see it.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404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: The resource you tried to access wasn’t found on the server.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503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: The server is not ready to handle the request.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type="title"/>
          </p:nvPr>
        </p:nvSpPr>
        <p:spPr>
          <a:xfrm>
            <a:off x="265500" y="242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 Parte I</a:t>
            </a:r>
            <a:endParaRPr/>
          </a:p>
        </p:txBody>
      </p:sp>
      <p:sp>
        <p:nvSpPr>
          <p:cNvPr id="374" name="Google Shape;374;p58"/>
          <p:cNvSpPr txBox="1"/>
          <p:nvPr>
            <p:ph idx="1" type="subTitle"/>
          </p:nvPr>
        </p:nvSpPr>
        <p:spPr>
          <a:xfrm>
            <a:off x="265500" y="1736275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Siguiente Sesión: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Diccionarios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Funciones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Clases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FTP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Numpy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Pandas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Matplotlib</a:t>
            </a:r>
            <a:endParaRPr/>
          </a:p>
        </p:txBody>
      </p:sp>
      <p:sp>
        <p:nvSpPr>
          <p:cNvPr id="375" name="Google Shape;375;p58"/>
          <p:cNvSpPr txBox="1"/>
          <p:nvPr>
            <p:ph idx="2" type="body"/>
          </p:nvPr>
        </p:nvSpPr>
        <p:spPr>
          <a:xfrm>
            <a:off x="4572000" y="258475"/>
            <a:ext cx="4572000" cy="47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Dr. Victor Manuel Rodriguez Moreno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Investigador y Responsable en el Laboratorio Nacional de Modelaje y Sensores Remotos, INIFAP, campo Experimental </a:t>
            </a:r>
            <a:r>
              <a:rPr lang="es"/>
              <a:t>Pabellón de Arteaga.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s">
                <a:solidFill>
                  <a:srgbClr val="00FFFF"/>
                </a:solidFill>
              </a:rPr>
              <a:t>rodriguez.victor@inifap.gob.mx 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ITIC. Edwin C. García Alcocer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Técnico de apoyo</a:t>
            </a:r>
            <a:r>
              <a:rPr lang="es"/>
              <a:t> </a:t>
            </a:r>
            <a:r>
              <a:rPr lang="es"/>
              <a:t>Área</a:t>
            </a:r>
            <a:r>
              <a:rPr lang="es"/>
              <a:t> Sistemas en el LNMySR.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edwin.c.garcia.alcocer@gmail.com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76" name="Google Shape;376;p58"/>
          <p:cNvSpPr txBox="1"/>
          <p:nvPr/>
        </p:nvSpPr>
        <p:spPr>
          <a:xfrm>
            <a:off x="333000" y="4430875"/>
            <a:ext cx="39102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accent5"/>
                </a:solidFill>
                <a:hlinkClick r:id="rId4"/>
              </a:rPr>
              <a:t>https://clima.inifap.gob.mx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43550" y="1233175"/>
            <a:ext cx="442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Instalación de P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aquetería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Instalación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básica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590500" y="301350"/>
            <a:ext cx="4428600" cy="49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Ubicar los archivos dentro de la carpeta del curso: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Anaconda: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Python 3.7, Arquitectura 32bits &amp; 64bits del Sistema Operativo.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Lato"/>
              <a:buChar char="●"/>
            </a:pPr>
            <a:r>
              <a:rPr b="1" lang="es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Visual Studio Code.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Ejecutar el archivo .exe del paquete Anaconda.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La instalación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tendrá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un tiempo estimado de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20 min a 50 min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Ejecutar el archivo .exe del paquete Visual Studio Code.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La instalación tendrá un tiempo estimado de </a:t>
            </a:r>
            <a:r>
              <a:rPr b="1" lang="es">
                <a:latin typeface="Lato"/>
                <a:ea typeface="Lato"/>
                <a:cs typeface="Lato"/>
                <a:sym typeface="Lato"/>
              </a:rPr>
              <a:t>5 min a 15 min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Software Libre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417300" y="2792400"/>
            <a:ext cx="3741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El usuario puede</a:t>
            </a:r>
            <a:r>
              <a:rPr b="1" lang="es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ejecutar</a:t>
            </a:r>
            <a:r>
              <a:rPr lang="es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" sz="1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copiar</a:t>
            </a:r>
            <a:r>
              <a:rPr lang="es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" sz="1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distribuir</a:t>
            </a:r>
            <a:r>
              <a:rPr lang="es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" sz="18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estudiar</a:t>
            </a:r>
            <a:r>
              <a:rPr lang="es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modificar</a:t>
            </a:r>
            <a:r>
              <a:rPr lang="es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" sz="18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mejorar</a:t>
            </a:r>
            <a:r>
              <a:rPr lang="es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el </a:t>
            </a:r>
            <a:r>
              <a:rPr b="1" lang="es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software</a:t>
            </a:r>
            <a:r>
              <a:rPr lang="es" sz="18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659050" y="1562400"/>
            <a:ext cx="4320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Lato"/>
              <a:buChar char="●"/>
            </a:pPr>
            <a:r>
              <a:rPr lang="es" sz="21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Richard Matthew Stallman</a:t>
            </a:r>
            <a:endParaRPr sz="21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Char char="●"/>
            </a:pPr>
            <a:r>
              <a:rPr lang="es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Cuando los usuarios no controlan el programa: </a:t>
            </a:r>
            <a:r>
              <a:rPr lang="es" sz="2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«no es libre», o que es «privativo».</a:t>
            </a:r>
            <a:endParaRPr sz="2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Char char="●"/>
            </a:pPr>
            <a:r>
              <a:rPr lang="es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 software libre puede ser comercializado.</a:t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Char char="●"/>
            </a:pPr>
            <a:r>
              <a:rPr lang="es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Free Software Foundation: </a:t>
            </a:r>
            <a:r>
              <a:rPr lang="es" sz="2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Surgió en la década de los 80.</a:t>
            </a:r>
            <a:endParaRPr sz="2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29533" l="21359" r="12080" t="14084"/>
          <a:stretch/>
        </p:blipFill>
        <p:spPr>
          <a:xfrm>
            <a:off x="6024675" y="142525"/>
            <a:ext cx="1781050" cy="203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OpenSource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Free= Libre/Gratuito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548900" y="1585550"/>
            <a:ext cx="4453800" cy="35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Puede integrarse como una respuesta al </a:t>
            </a:r>
            <a:r>
              <a:rPr b="1" lang="es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confuso término de Software Libre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(Free Software).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No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promueve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del todo las </a:t>
            </a:r>
            <a:r>
              <a:rPr b="1" lang="es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cuatro libertades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esenciales del software libre.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s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Surgió</a:t>
            </a:r>
            <a:r>
              <a:rPr b="1" lang="es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en la </a:t>
            </a:r>
            <a:r>
              <a:rPr b="1" lang="es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década</a:t>
            </a:r>
            <a:r>
              <a:rPr b="1" lang="es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de los 90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enfoca más en los </a:t>
            </a:r>
            <a:r>
              <a:rPr b="1" lang="es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beneficios prácticos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que en cuestiones éticas o de libertad que tanto se destacan en el software libre.​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6756" l="0" r="0" t="0"/>
          <a:stretch/>
        </p:blipFill>
        <p:spPr>
          <a:xfrm>
            <a:off x="5650250" y="0"/>
            <a:ext cx="2251098" cy="1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Historia de 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Guido van Rossum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31 de enero de 1956 (63 años) Países Bajos, Holanda.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Actual trabajo, DropBox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Julio del 2018, fuera de Python.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572000" y="2356425"/>
            <a:ext cx="4409700" cy="26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Lenguaje de programación ABC.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Desde diciembre de 1989.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1991, Primer versión 0.9.0.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Julio 2019, última versión 3.7.4.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Lenguaje de Programación:                Alto nivel e interpretado.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Multiplataforma, Tipado dinámico y Fuertemente tipado, Orientado a Objetos.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11229" l="0" r="0" t="2652"/>
          <a:stretch/>
        </p:blipFill>
        <p:spPr>
          <a:xfrm>
            <a:off x="6136025" y="104025"/>
            <a:ext cx="1515750" cy="195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04300" y="1889200"/>
            <a:ext cx="3999900" cy="23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Anaconda Prompt *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IPython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Jupyter Notebook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100">
                <a:latin typeface="Lato"/>
                <a:ea typeface="Lato"/>
                <a:cs typeface="Lato"/>
                <a:sym typeface="Lato"/>
              </a:rPr>
              <a:t>Entorno de Desarrollo Integrado (</a:t>
            </a:r>
            <a:r>
              <a:rPr i="1" lang="es" sz="2100">
                <a:latin typeface="Lato"/>
                <a:ea typeface="Lato"/>
                <a:cs typeface="Lato"/>
                <a:sym typeface="Lato"/>
              </a:rPr>
              <a:t>Integrated Development Environment</a:t>
            </a:r>
            <a:r>
              <a:rPr lang="es" sz="2100">
                <a:latin typeface="Lato"/>
                <a:ea typeface="Lato"/>
                <a:cs typeface="Lato"/>
                <a:sym typeface="Lato"/>
              </a:rPr>
              <a:t>).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Microsoft Visual Code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Sublime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Atom</a:t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48075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Editores Texto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496" y="283446"/>
            <a:ext cx="2965775" cy="14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0648" y="390185"/>
            <a:ext cx="682350" cy="6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7500" y="1763025"/>
            <a:ext cx="1287775" cy="12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6">
            <a:alphaModFix/>
          </a:blip>
          <a:srcRect b="8249" l="21629" r="22118" t="6961"/>
          <a:stretch/>
        </p:blipFill>
        <p:spPr>
          <a:xfrm>
            <a:off x="5242770" y="2431875"/>
            <a:ext cx="1662615" cy="14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4800" y="3208371"/>
            <a:ext cx="1662600" cy="181707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504000" y="4219600"/>
            <a:ext cx="62592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 entorno de programación que ha sido empaquetado como un programa de aplicación.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