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75" r:id="rId5"/>
    <p:sldId id="261" r:id="rId6"/>
    <p:sldId id="276" r:id="rId7"/>
    <p:sldId id="262" r:id="rId8"/>
    <p:sldId id="263" r:id="rId9"/>
    <p:sldId id="264" r:id="rId10"/>
    <p:sldId id="265" r:id="rId11"/>
    <p:sldId id="266" r:id="rId12"/>
    <p:sldId id="267" r:id="rId13"/>
    <p:sldId id="268" r:id="rId14"/>
    <p:sldId id="269" r:id="rId15"/>
    <p:sldId id="270" r:id="rId16"/>
    <p:sldId id="271" r:id="rId17"/>
    <p:sldId id="273" r:id="rId18"/>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Helvetica" pitchFamily="34" charset="0"/>
        <a:ea typeface="+mn-ea"/>
        <a:cs typeface="+mn-cs"/>
      </a:defRPr>
    </a:lvl1pPr>
    <a:lvl2pPr marL="457200" algn="l" rtl="0" fontAlgn="base">
      <a:spcBef>
        <a:spcPct val="0"/>
      </a:spcBef>
      <a:spcAft>
        <a:spcPct val="0"/>
      </a:spcAft>
      <a:defRPr b="1" kern="1200">
        <a:solidFill>
          <a:schemeClr val="tx1"/>
        </a:solidFill>
        <a:latin typeface="Helvetica" pitchFamily="34" charset="0"/>
        <a:ea typeface="+mn-ea"/>
        <a:cs typeface="+mn-cs"/>
      </a:defRPr>
    </a:lvl2pPr>
    <a:lvl3pPr marL="914400" algn="l" rtl="0" fontAlgn="base">
      <a:spcBef>
        <a:spcPct val="0"/>
      </a:spcBef>
      <a:spcAft>
        <a:spcPct val="0"/>
      </a:spcAft>
      <a:defRPr b="1" kern="1200">
        <a:solidFill>
          <a:schemeClr val="tx1"/>
        </a:solidFill>
        <a:latin typeface="Helvetica" pitchFamily="34" charset="0"/>
        <a:ea typeface="+mn-ea"/>
        <a:cs typeface="+mn-cs"/>
      </a:defRPr>
    </a:lvl3pPr>
    <a:lvl4pPr marL="1371600" algn="l" rtl="0" fontAlgn="base">
      <a:spcBef>
        <a:spcPct val="0"/>
      </a:spcBef>
      <a:spcAft>
        <a:spcPct val="0"/>
      </a:spcAft>
      <a:defRPr b="1" kern="1200">
        <a:solidFill>
          <a:schemeClr val="tx1"/>
        </a:solidFill>
        <a:latin typeface="Helvetica" pitchFamily="34" charset="0"/>
        <a:ea typeface="+mn-ea"/>
        <a:cs typeface="+mn-cs"/>
      </a:defRPr>
    </a:lvl4pPr>
    <a:lvl5pPr marL="1828800" algn="l" rtl="0" fontAlgn="base">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FFFF"/>
    <a:srgbClr val="CCCCFF"/>
    <a:srgbClr val="FF3399"/>
    <a:srgbClr val="FF9933"/>
    <a:srgbClr val="FFCC99"/>
    <a:srgbClr val="FF66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0020" autoAdjust="0"/>
    <p:restoredTop sz="90929"/>
  </p:normalViewPr>
  <p:slideViewPr>
    <p:cSldViewPr>
      <p:cViewPr varScale="1">
        <p:scale>
          <a:sx n="111" d="100"/>
          <a:sy n="111" d="100"/>
        </p:scale>
        <p:origin x="23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1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416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41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16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16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16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C1292CB-5AC8-491E-8851-A235983783A8}" type="slidenum">
              <a:rPr lang="en-US"/>
              <a:pPr/>
              <a:t>‹#›</a:t>
            </a:fld>
            <a:endParaRPr lang="en-US"/>
          </a:p>
        </p:txBody>
      </p:sp>
    </p:spTree>
    <p:extLst>
      <p:ext uri="{BB962C8B-B14F-4D97-AF65-F5344CB8AC3E}">
        <p14:creationId xmlns:p14="http://schemas.microsoft.com/office/powerpoint/2010/main" val="61910974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mn-cs"/>
      </a:defRPr>
    </a:lvl1pPr>
    <a:lvl2pPr marL="457200" algn="l" rtl="0" fontAlgn="base">
      <a:spcBef>
        <a:spcPct val="30000"/>
      </a:spcBef>
      <a:spcAft>
        <a:spcPct val="0"/>
      </a:spcAft>
      <a:defRPr sz="1200" kern="1200">
        <a:solidFill>
          <a:schemeClr val="tx1"/>
        </a:solidFill>
        <a:latin typeface="Times New Roman" charset="0"/>
        <a:ea typeface="+mn-ea"/>
        <a:cs typeface="+mn-cs"/>
      </a:defRPr>
    </a:lvl2pPr>
    <a:lvl3pPr marL="914400" algn="l" rtl="0" fontAlgn="base">
      <a:spcBef>
        <a:spcPct val="30000"/>
      </a:spcBef>
      <a:spcAft>
        <a:spcPct val="0"/>
      </a:spcAft>
      <a:defRPr sz="1200" kern="1200">
        <a:solidFill>
          <a:schemeClr val="tx1"/>
        </a:solidFill>
        <a:latin typeface="Times New Roman" charset="0"/>
        <a:ea typeface="+mn-ea"/>
        <a:cs typeface="+mn-cs"/>
      </a:defRPr>
    </a:lvl3pPr>
    <a:lvl4pPr marL="1371600" algn="l" rtl="0" fontAlgn="base">
      <a:spcBef>
        <a:spcPct val="30000"/>
      </a:spcBef>
      <a:spcAft>
        <a:spcPct val="0"/>
      </a:spcAft>
      <a:defRPr sz="1200" kern="1200">
        <a:solidFill>
          <a:schemeClr val="tx1"/>
        </a:solidFill>
        <a:latin typeface="Times New Roman" charset="0"/>
        <a:ea typeface="+mn-ea"/>
        <a:cs typeface="+mn-cs"/>
      </a:defRPr>
    </a:lvl4pPr>
    <a:lvl5pPr marL="1828800" algn="l" rtl="0" fontAlgn="base">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4975-EADC-4A55-88F8-C4385D7F483B}" type="slidenum">
              <a:rPr lang="en-US"/>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520C65-0AF0-4012-A30B-E5BB0B92C7D5}" type="slidenum">
              <a:rPr lang="en-US"/>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533400"/>
            <a:ext cx="20193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33400"/>
            <a:ext cx="59055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D06ED1D-5ED5-48B0-B5E1-BD585042B75C}" type="slidenum">
              <a:rPr lang="en-US"/>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070C0"/>
                </a:solidFill>
                <a:effectLst/>
              </a:defRPr>
            </a:lvl1pPr>
          </a:lstStyle>
          <a:p>
            <a:r>
              <a:rPr lang="en-US"/>
              <a:t>Click to edit Master title style</a:t>
            </a:r>
          </a:p>
        </p:txBody>
      </p:sp>
      <p:sp>
        <p:nvSpPr>
          <p:cNvPr id="3" name="Content Placeholder 2"/>
          <p:cNvSpPr>
            <a:spLocks noGrp="1"/>
          </p:cNvSpPr>
          <p:nvPr>
            <p:ph idx="1"/>
          </p:nvPr>
        </p:nvSpPr>
        <p:spPr/>
        <p:txBody>
          <a:bodyPr/>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7E778F-616C-4A24-ADB7-BC2DA9B171F2}" type="slidenum">
              <a:rPr lang="en-US"/>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160E5A-8587-404A-89B2-AE0FC28E9728}" type="slidenum">
              <a:rPr lang="en-US"/>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6EC3A27-F3E7-4B60-BDDC-EA4E52C718FC}" type="slidenum">
              <a:rPr lang="en-US"/>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F0E65F8-D998-4439-B877-7B435ECEF133}" type="slidenum">
              <a:rPr lang="en-US"/>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E35FC4E-56AA-4DD0-ACD2-F950BC86F915}" type="slidenum">
              <a:rPr lang="en-US"/>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E2888F-274C-4598-90AE-24BDBD953A56}" type="slidenum">
              <a:rPr lang="en-US"/>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DB4014F-9231-4EC2-B5F5-57B118882DEC}" type="slidenum">
              <a:rPr lang="en-US"/>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5334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t24itle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charset="0"/>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charset="0"/>
              </a:defRPr>
            </a:lvl1pPr>
          </a:lstStyle>
          <a:p>
            <a:fld id="{E4E13B57-3695-4B59-A5EB-853C1347B01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rtl="0" fontAlgn="base">
        <a:spcBef>
          <a:spcPct val="0"/>
        </a:spcBef>
        <a:spcAft>
          <a:spcPct val="0"/>
        </a:spcAft>
        <a:defRPr sz="2400" b="1">
          <a:solidFill>
            <a:srgbClr val="FFFF00"/>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2pPr>
      <a:lvl3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3pPr>
      <a:lvl4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4pPr>
      <a:lvl5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5pPr>
      <a:lvl6pPr marL="4572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6pPr>
      <a:lvl7pPr marL="9144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7pPr>
      <a:lvl8pPr marL="13716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8pPr>
      <a:lvl9pPr marL="18288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9pPr>
    </p:titleStyle>
    <p:bodyStyle>
      <a:lvl1pPr marL="342900" indent="-342900" algn="l" rtl="0" fontAlgn="base">
        <a:spcBef>
          <a:spcPct val="20000"/>
        </a:spcBef>
        <a:spcAft>
          <a:spcPct val="0"/>
        </a:spcAft>
        <a:buChar char="•"/>
        <a:defRPr b="1">
          <a:solidFill>
            <a:schemeClr val="bg1"/>
          </a:solidFill>
          <a:latin typeface="+mn-lt"/>
          <a:ea typeface="+mn-ea"/>
          <a:cs typeface="+mn-cs"/>
        </a:defRPr>
      </a:lvl1pPr>
      <a:lvl2pPr marL="742950" indent="-285750" algn="l" rtl="0" fontAlgn="base">
        <a:spcBef>
          <a:spcPct val="20000"/>
        </a:spcBef>
        <a:spcAft>
          <a:spcPct val="0"/>
        </a:spcAft>
        <a:buChar char="–"/>
        <a:defRPr b="1">
          <a:solidFill>
            <a:schemeClr val="bg1"/>
          </a:solidFill>
          <a:latin typeface="+mn-lt"/>
        </a:defRPr>
      </a:lvl2pPr>
      <a:lvl3pPr marL="1143000" indent="-228600" algn="l" rtl="0" fontAlgn="base">
        <a:spcBef>
          <a:spcPct val="20000"/>
        </a:spcBef>
        <a:spcAft>
          <a:spcPct val="0"/>
        </a:spcAft>
        <a:buChar char="•"/>
        <a:defRPr b="1">
          <a:solidFill>
            <a:schemeClr val="bg1"/>
          </a:solidFill>
          <a:latin typeface="+mn-lt"/>
        </a:defRPr>
      </a:lvl3pPr>
      <a:lvl4pPr marL="1600200" indent="-228600" algn="l" rtl="0" fontAlgn="base">
        <a:spcBef>
          <a:spcPct val="20000"/>
        </a:spcBef>
        <a:spcAft>
          <a:spcPct val="0"/>
        </a:spcAft>
        <a:buChar char="–"/>
        <a:defRPr b="1">
          <a:solidFill>
            <a:schemeClr val="bg1"/>
          </a:solidFill>
          <a:latin typeface="+mn-lt"/>
        </a:defRPr>
      </a:lvl4pPr>
      <a:lvl5pPr marL="2057400" indent="-228600" algn="l" rtl="0" fontAlgn="base">
        <a:spcBef>
          <a:spcPct val="20000"/>
        </a:spcBef>
        <a:spcAft>
          <a:spcPct val="0"/>
        </a:spcAft>
        <a:buChar char="»"/>
        <a:defRPr b="1">
          <a:solidFill>
            <a:schemeClr val="bg1"/>
          </a:solidFill>
          <a:latin typeface="+mn-lt"/>
        </a:defRPr>
      </a:lvl5pPr>
      <a:lvl6pPr marL="2514600" indent="-228600" algn="l" rtl="0" fontAlgn="base">
        <a:spcBef>
          <a:spcPct val="20000"/>
        </a:spcBef>
        <a:spcAft>
          <a:spcPct val="0"/>
        </a:spcAft>
        <a:buChar char="»"/>
        <a:defRPr b="1">
          <a:solidFill>
            <a:schemeClr val="bg1"/>
          </a:solidFill>
          <a:latin typeface="+mn-lt"/>
        </a:defRPr>
      </a:lvl6pPr>
      <a:lvl7pPr marL="2971800" indent="-228600" algn="l" rtl="0" fontAlgn="base">
        <a:spcBef>
          <a:spcPct val="20000"/>
        </a:spcBef>
        <a:spcAft>
          <a:spcPct val="0"/>
        </a:spcAft>
        <a:buChar char="»"/>
        <a:defRPr b="1">
          <a:solidFill>
            <a:schemeClr val="bg1"/>
          </a:solidFill>
          <a:latin typeface="+mn-lt"/>
        </a:defRPr>
      </a:lvl7pPr>
      <a:lvl8pPr marL="3429000" indent="-228600" algn="l" rtl="0" fontAlgn="base">
        <a:spcBef>
          <a:spcPct val="20000"/>
        </a:spcBef>
        <a:spcAft>
          <a:spcPct val="0"/>
        </a:spcAft>
        <a:buChar char="»"/>
        <a:defRPr b="1">
          <a:solidFill>
            <a:schemeClr val="bg1"/>
          </a:solidFill>
          <a:latin typeface="+mn-lt"/>
        </a:defRPr>
      </a:lvl8pPr>
      <a:lvl9pPr marL="3886200" indent="-228600" algn="l" rtl="0" fontAlgn="base">
        <a:spcBef>
          <a:spcPct val="20000"/>
        </a:spcBef>
        <a:spcAft>
          <a:spcPct val="0"/>
        </a:spcAft>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cmg.seas.harvard.edu/education.html#ad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57355" y="2514600"/>
            <a:ext cx="9372600" cy="1143000"/>
          </a:xfrm>
        </p:spPr>
        <p:txBody>
          <a:bodyPr/>
          <a:lstStyle/>
          <a:p>
            <a:r>
              <a:rPr lang="en-US" dirty="0">
                <a:latin typeface="Arial" charset="0"/>
              </a:rPr>
              <a:t>How to write a scientific paper…</a:t>
            </a:r>
            <a:br>
              <a:rPr lang="en-US" dirty="0">
                <a:latin typeface="Arial" charset="0"/>
              </a:rPr>
            </a:br>
            <a:r>
              <a:rPr lang="en-US" dirty="0">
                <a:latin typeface="Arial" charset="0"/>
              </a:rPr>
              <a:t>and how to deal with the review process</a:t>
            </a:r>
            <a:br>
              <a:rPr lang="en-US" dirty="0">
                <a:latin typeface="Arial" charset="0"/>
              </a:rPr>
            </a:br>
            <a:br>
              <a:rPr lang="en-US" dirty="0">
                <a:latin typeface="Arial" charset="0"/>
              </a:rPr>
            </a:br>
            <a:r>
              <a:rPr lang="en-US" dirty="0">
                <a:latin typeface="Arial" charset="0"/>
              </a:rPr>
              <a:t>Daniel J. Jacob, Harvard University</a:t>
            </a:r>
            <a:endParaRPr lang="en-US" i="1" dirty="0">
              <a:latin typeface="Arial" charset="0"/>
            </a:endParaRPr>
          </a:p>
        </p:txBody>
      </p:sp>
      <p:sp>
        <p:nvSpPr>
          <p:cNvPr id="3" name="TextBox 2">
            <a:extLst>
              <a:ext uri="{FF2B5EF4-FFF2-40B4-BE49-F238E27FC236}">
                <a16:creationId xmlns:a16="http://schemas.microsoft.com/office/drawing/2014/main" id="{4817318D-1DFE-5D2C-DE88-E74655A3A049}"/>
              </a:ext>
            </a:extLst>
          </p:cNvPr>
          <p:cNvSpPr txBox="1"/>
          <p:nvPr/>
        </p:nvSpPr>
        <p:spPr>
          <a:xfrm>
            <a:off x="3200400" y="228600"/>
            <a:ext cx="4701396" cy="2215991"/>
          </a:xfrm>
          <a:prstGeom prst="rect">
            <a:avLst/>
          </a:prstGeom>
          <a:noFill/>
        </p:spPr>
        <p:txBody>
          <a:bodyPr wrap="square">
            <a:spAutoFit/>
          </a:bodyPr>
          <a:lstStyle/>
          <a:p>
            <a:pPr rtl="0">
              <a:buNone/>
            </a:pPr>
            <a:br>
              <a:rPr lang="en-US" b="0" dirty="0">
                <a:effectLst/>
              </a:rPr>
            </a:br>
            <a:r>
              <a:rPr lang="en-US" sz="1800" b="1" i="0" u="none" strike="noStrike" dirty="0">
                <a:solidFill>
                  <a:srgbClr val="000000"/>
                </a:solidFill>
                <a:effectLst/>
                <a:latin typeface="Arial" panose="020B0604020202020204" pitchFamily="34" charset="0"/>
              </a:rPr>
              <a:t>Future of work: Now technology is transforming remote work culture and the gig economy.</a:t>
            </a:r>
            <a:endParaRPr lang="en-US" b="0" dirty="0">
              <a:effectLst/>
            </a:endParaRPr>
          </a:p>
          <a:p>
            <a:pPr rtl="0">
              <a:buNone/>
            </a:pPr>
            <a:br>
              <a:rPr lang="en-US" b="0" dirty="0">
                <a:effectLst/>
              </a:rPr>
            </a:br>
            <a:r>
              <a:rPr lang="en-US" sz="1200" b="0" i="0" u="none" strike="noStrike" dirty="0">
                <a:solidFill>
                  <a:srgbClr val="999999"/>
                </a:solidFill>
                <a:effectLst/>
                <a:latin typeface="Lato" panose="020F0502020204030204" pitchFamily="34" charset="0"/>
              </a:rPr>
              <a:t>Spanish 101</a:t>
            </a:r>
            <a:endParaRPr lang="en-US" b="0" dirty="0">
              <a:effectLst/>
            </a:endParaRPr>
          </a:p>
          <a:p>
            <a:pPr>
              <a:buNone/>
            </a:pPr>
            <a:br>
              <a:rPr lang="en-US" dirty="0"/>
            </a:br>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609600" y="0"/>
            <a:ext cx="7772400" cy="1143000"/>
          </a:xfrm>
        </p:spPr>
        <p:txBody>
          <a:bodyPr/>
          <a:lstStyle/>
          <a:p>
            <a:r>
              <a:rPr lang="en-US"/>
              <a:t>A few words about math…</a:t>
            </a:r>
          </a:p>
        </p:txBody>
      </p:sp>
      <p:sp>
        <p:nvSpPr>
          <p:cNvPr id="658435" name="Rectangle 3"/>
          <p:cNvSpPr>
            <a:spLocks noGrp="1" noChangeArrowheads="1"/>
          </p:cNvSpPr>
          <p:nvPr>
            <p:ph type="body" idx="1"/>
          </p:nvPr>
        </p:nvSpPr>
        <p:spPr>
          <a:xfrm>
            <a:off x="304800" y="1143000"/>
            <a:ext cx="8534400" cy="4114800"/>
          </a:xfrm>
        </p:spPr>
        <p:txBody>
          <a:bodyPr/>
          <a:lstStyle/>
          <a:p>
            <a:r>
              <a:rPr lang="en-US" dirty="0"/>
              <a:t>Math is good - equations are often necessary to describe methods, but can also be an excellent way to set the stage – sometimes your arguments can be encapsulated neatly in an equation. But avoid peripheral equations – don’t force the reader to understand something that’s not crucial to the paper</a:t>
            </a:r>
          </a:p>
          <a:p>
            <a:r>
              <a:rPr lang="en-US" dirty="0"/>
              <a:t>There is no excuse for math errors, and readers will judge you harshly - check and re-check, including in proof.</a:t>
            </a:r>
          </a:p>
          <a:p>
            <a:r>
              <a:rPr lang="en-US" dirty="0"/>
              <a:t>Define all terms in your equations.</a:t>
            </a:r>
          </a:p>
          <a:p>
            <a:r>
              <a:rPr lang="en-US" dirty="0"/>
              <a:t>Your notation should be textbook-quality. Don’t use words or multi-letter variables in equations. </a:t>
            </a:r>
          </a:p>
          <a:p>
            <a:r>
              <a:rPr lang="en-US" dirty="0"/>
              <a:t>Use standard notation and terminology as much as possible – it makes it easier for the reader to follow.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762000" y="-152400"/>
            <a:ext cx="7772400" cy="1143000"/>
          </a:xfrm>
        </p:spPr>
        <p:txBody>
          <a:bodyPr/>
          <a:lstStyle/>
          <a:p>
            <a:r>
              <a:rPr lang="en-US" dirty="0"/>
              <a:t>Results sections</a:t>
            </a:r>
          </a:p>
        </p:txBody>
      </p:sp>
      <p:sp>
        <p:nvSpPr>
          <p:cNvPr id="659459" name="Rectangle 3"/>
          <p:cNvSpPr>
            <a:spLocks noGrp="1" noChangeArrowheads="1"/>
          </p:cNvSpPr>
          <p:nvPr>
            <p:ph type="body" idx="1"/>
          </p:nvPr>
        </p:nvSpPr>
        <p:spPr>
          <a:xfrm>
            <a:off x="304800" y="1066800"/>
            <a:ext cx="8839200" cy="4114800"/>
          </a:xfrm>
        </p:spPr>
        <p:txBody>
          <a:bodyPr/>
          <a:lstStyle/>
          <a:p>
            <a:r>
              <a:rPr lang="en-US" dirty="0"/>
              <a:t>If not clear from the Section title, start the section with a brief statement of what it’s about</a:t>
            </a:r>
          </a:p>
          <a:p>
            <a:r>
              <a:rPr lang="en-US" dirty="0"/>
              <a:t>Start by presenting your results (Figure X shows…) and then discuss what they mean including comparisons to prior work</a:t>
            </a:r>
          </a:p>
          <a:p>
            <a:r>
              <a:rPr lang="en-US" dirty="0"/>
              <a:t>Comparing to previous relevant work is important – it puts your results in context and acknowledges what others have done.</a:t>
            </a:r>
          </a:p>
          <a:p>
            <a:r>
              <a:rPr lang="en-US" dirty="0"/>
              <a:t>Logical, linear flow of thought is essential – you’ve thought a lot about your results and what they mean, share this progression with reader. Tell a story. </a:t>
            </a:r>
          </a:p>
          <a:p>
            <a:r>
              <a:rPr lang="en-US" dirty="0"/>
              <a:t>One theme per paragraph – first sentence lays out the theme, last sentence provides link to next paragraph. Few paragraphs need to be longer than ½ page – longer than 1 page is sure sign of confused thinking.</a:t>
            </a:r>
          </a:p>
          <a:p>
            <a:r>
              <a:rPr lang="en-US" dirty="0"/>
              <a:t>Don’t wring your hands about lack of confidence in your results! The reader expects you to focus on what you can say with confidence.</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Rectangle 2"/>
          <p:cNvSpPr>
            <a:spLocks noGrp="1" noChangeArrowheads="1"/>
          </p:cNvSpPr>
          <p:nvPr>
            <p:ph type="title"/>
          </p:nvPr>
        </p:nvSpPr>
        <p:spPr>
          <a:xfrm>
            <a:off x="152400" y="700117"/>
            <a:ext cx="8763000" cy="1143000"/>
          </a:xfrm>
        </p:spPr>
        <p:txBody>
          <a:bodyPr/>
          <a:lstStyle/>
          <a:p>
            <a:r>
              <a:rPr lang="en-US" dirty="0"/>
              <a:t>A few words about comparing model with observations</a:t>
            </a:r>
          </a:p>
        </p:txBody>
      </p:sp>
      <p:sp>
        <p:nvSpPr>
          <p:cNvPr id="660483" name="Rectangle 3"/>
          <p:cNvSpPr>
            <a:spLocks noGrp="1" noChangeArrowheads="1"/>
          </p:cNvSpPr>
          <p:nvPr>
            <p:ph type="body" idx="1"/>
          </p:nvPr>
        </p:nvSpPr>
        <p:spPr>
          <a:xfrm>
            <a:off x="304800" y="1676400"/>
            <a:ext cx="7924800" cy="4191000"/>
          </a:xfrm>
        </p:spPr>
        <p:txBody>
          <a:bodyPr/>
          <a:lstStyle/>
          <a:p>
            <a:r>
              <a:rPr lang="en-US" dirty="0"/>
              <a:t>Comparisons with observations should have a purpose in terms of learning about the atmosphere or about your model. You should tell us why you are comparing to this particular data set, what features you’re looking for</a:t>
            </a:r>
          </a:p>
          <a:p>
            <a:r>
              <a:rPr lang="en-US" dirty="0"/>
              <a:t>No one cares that the model “does a good job”, “is in reasonable agreement”, etc. What are you actually learning from the model? What level of agreement would you expect? What increased confidence in terms of processes are you getting from the comparison? Can you usefully make the comparison quantitative?</a:t>
            </a:r>
          </a:p>
          <a:p>
            <a:r>
              <a:rPr lang="en-US" dirty="0"/>
              <a:t>Don’t be complacent about the model. You may be naturally anxious to show that the model “does a good job” so that you can go on with your application but that doesn’t come across well if flaws are apparent. Maybe the flaws don’t matter, or maybe they do and require a caveat, or maybe the focus of the work has to be on understanding the flaw.</a:t>
            </a:r>
          </a:p>
        </p:txBody>
      </p:sp>
      <p:sp>
        <p:nvSpPr>
          <p:cNvPr id="660484" name="Text Box 4"/>
          <p:cNvSpPr txBox="1">
            <a:spLocks noChangeArrowheads="1"/>
          </p:cNvSpPr>
          <p:nvPr/>
        </p:nvSpPr>
        <p:spPr bwMode="auto">
          <a:xfrm>
            <a:off x="457200" y="6003925"/>
            <a:ext cx="8229600" cy="641350"/>
          </a:xfrm>
          <a:prstGeom prst="rect">
            <a:avLst/>
          </a:prstGeom>
          <a:noFill/>
          <a:ln w="9525">
            <a:noFill/>
            <a:miter lim="800000"/>
            <a:headEnd/>
            <a:tailEnd/>
          </a:ln>
          <a:effectLst/>
        </p:spPr>
        <p:txBody>
          <a:bodyPr wrap="square">
            <a:spAutoFit/>
          </a:bodyPr>
          <a:lstStyle/>
          <a:p>
            <a:r>
              <a:rPr lang="en-US" b="0" i="1" dirty="0">
                <a:solidFill>
                  <a:srgbClr val="FF0000"/>
                </a:solidFill>
              </a:rPr>
              <a:t>“Nobody believes a modeling paper except the author, everybody believes an observational paper – except the author”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457200" y="0"/>
            <a:ext cx="7772400" cy="1143000"/>
          </a:xfrm>
        </p:spPr>
        <p:txBody>
          <a:bodyPr/>
          <a:lstStyle/>
          <a:p>
            <a:r>
              <a:rPr lang="en-US" dirty="0"/>
              <a:t>Abstract and Conclusions</a:t>
            </a:r>
            <a:br>
              <a:rPr lang="en-US" dirty="0"/>
            </a:br>
            <a:r>
              <a:rPr lang="en-US" sz="1800" dirty="0"/>
              <a:t>…can wait to be written until rest of paper is mature</a:t>
            </a:r>
          </a:p>
        </p:txBody>
      </p:sp>
      <p:sp>
        <p:nvSpPr>
          <p:cNvPr id="661507" name="Rectangle 3"/>
          <p:cNvSpPr>
            <a:spLocks noGrp="1" noChangeArrowheads="1"/>
          </p:cNvSpPr>
          <p:nvPr>
            <p:ph type="body" idx="1"/>
          </p:nvPr>
        </p:nvSpPr>
        <p:spPr>
          <a:xfrm>
            <a:off x="228600" y="990600"/>
            <a:ext cx="8610600" cy="4114800"/>
          </a:xfrm>
        </p:spPr>
        <p:txBody>
          <a:bodyPr/>
          <a:lstStyle/>
          <a:p>
            <a:r>
              <a:rPr lang="en-US" dirty="0"/>
              <a:t>Abstract is the most important part of the paper – many readers will read just that. Focus on what is new - essential ideas, essential numbers. One fact/idea per sentence. Everything that you would like the reader to remember should be there. Anything you say in Conclusions should be backed by the text.</a:t>
            </a:r>
          </a:p>
          <a:p>
            <a:r>
              <a:rPr lang="en-US" dirty="0"/>
              <a:t>The Conclusions section gives the take-home messages of your paper in a way that’s not as severely limited in space as the Abstract. The few readers who go through your whole paper will read the Conclusions to make sure they got things right. Other readers will skip straight from Abstract to Conclusions, or skip to Conclusions after trying to wade through the paper and getting discouraged. Here’s an easy recipe for the Conclusions section which will make your writing easy and will be most useful to readers:</a:t>
            </a:r>
          </a:p>
          <a:p>
            <a:pPr lvl="1"/>
            <a:r>
              <a:rPr lang="en-US" dirty="0"/>
              <a:t>First paragraph: quick summary of what you did and why you did it.</a:t>
            </a:r>
          </a:p>
          <a:p>
            <a:pPr lvl="1"/>
            <a:r>
              <a:rPr lang="en-US" dirty="0"/>
              <a:t>Successive paragraphs: one paragraph per section, following the flow of the paper and extracting the take-home messages.</a:t>
            </a:r>
          </a:p>
          <a:p>
            <a:r>
              <a:rPr lang="en-US" dirty="0"/>
              <a:t>Don’t use the Conclusions to offer future perspectives or to talk about future work (OK, do it in the final paragraph if you must). Readers are generally not interested.</a:t>
            </a:r>
          </a:p>
          <a:p>
            <a:r>
              <a:rPr lang="en-US" dirty="0"/>
              <a:t>Some journals (GRL, ES&amp;T) don’t expect conclusions, Instead, just have the last paragraph start with “In summary, we have…” and give the conclusions.</a:t>
            </a:r>
          </a:p>
          <a:p>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637651" y="-345907"/>
            <a:ext cx="7772400" cy="1143000"/>
          </a:xfrm>
        </p:spPr>
        <p:txBody>
          <a:bodyPr/>
          <a:lstStyle/>
          <a:p>
            <a:r>
              <a:rPr lang="en-US" dirty="0"/>
              <a:t>Some general editorial remarks…</a:t>
            </a:r>
          </a:p>
        </p:txBody>
      </p:sp>
      <p:sp>
        <p:nvSpPr>
          <p:cNvPr id="662531" name="Rectangle 3"/>
          <p:cNvSpPr>
            <a:spLocks noGrp="1" noChangeArrowheads="1"/>
          </p:cNvSpPr>
          <p:nvPr>
            <p:ph type="body" idx="1"/>
          </p:nvPr>
        </p:nvSpPr>
        <p:spPr>
          <a:xfrm>
            <a:off x="152400" y="457200"/>
            <a:ext cx="8763000" cy="4114800"/>
          </a:xfrm>
        </p:spPr>
        <p:txBody>
          <a:bodyPr/>
          <a:lstStyle/>
          <a:p>
            <a:r>
              <a:rPr lang="en-US" dirty="0"/>
              <a:t>Read your draft from the perspective of a critical reader. Are you satisfied? Is this a great paper?</a:t>
            </a:r>
          </a:p>
          <a:p>
            <a:r>
              <a:rPr lang="en-US" dirty="0"/>
              <a:t>Be as short as possible. “Every word must hurt”.  Use short words (e.g., “use” vs. “</a:t>
            </a:r>
            <a:r>
              <a:rPr lang="en-US" dirty="0" err="1"/>
              <a:t>utiilize</a:t>
            </a:r>
            <a:r>
              <a:rPr lang="en-US" dirty="0"/>
              <a:t>”) and strong effective words with precise meaning.</a:t>
            </a:r>
          </a:p>
          <a:p>
            <a:r>
              <a:rPr lang="en-US" dirty="0"/>
              <a:t>Try to use short sentences. Try using active present form.</a:t>
            </a:r>
          </a:p>
          <a:p>
            <a:r>
              <a:rPr lang="en-US" dirty="0"/>
              <a:t>Remove value judgments:   “Surprising”, “interesting”, “unfortunately” have no place in a scientific paper. </a:t>
            </a:r>
          </a:p>
          <a:p>
            <a:r>
              <a:rPr lang="en-US" dirty="0"/>
              <a:t>Play with the English language to express your message in a direct and interesting way that people will appreciate.</a:t>
            </a:r>
          </a:p>
          <a:p>
            <a:r>
              <a:rPr lang="en-US" dirty="0"/>
              <a:t>Beware of words with different scientific vs. lay meanings, such as “significant”, “ideal”, “reduce”. Use them in their scientific meaning when there can be any ambiguity.</a:t>
            </a:r>
          </a:p>
          <a:p>
            <a:r>
              <a:rPr lang="en-US" dirty="0"/>
              <a:t>Be consistent in notation and terminology. “Ozone” or “O</a:t>
            </a:r>
            <a:r>
              <a:rPr lang="en-US" baseline="-25000" dirty="0"/>
              <a:t>3</a:t>
            </a:r>
            <a:r>
              <a:rPr lang="en-US" dirty="0"/>
              <a:t>“?</a:t>
            </a:r>
          </a:p>
          <a:p>
            <a:r>
              <a:rPr lang="en-US" dirty="0"/>
              <a:t>Communication is better if you write as you would speak. Which means for example “ozone”, “CO”, “SO</a:t>
            </a:r>
            <a:r>
              <a:rPr lang="en-US" baseline="-25000" dirty="0"/>
              <a:t>2 </a:t>
            </a:r>
            <a:r>
              <a:rPr lang="en-US" dirty="0"/>
              <a:t>“, “sulfate”, etc.</a:t>
            </a:r>
          </a:p>
          <a:p>
            <a:r>
              <a:rPr lang="en-US" dirty="0"/>
              <a:t>In the same vein, if you experience writer’s block think about how you would express yourself orally …and then write it that way.</a:t>
            </a:r>
          </a:p>
          <a:p>
            <a:pPr lvl="1">
              <a:buFontTx/>
              <a:buNone/>
            </a:pPr>
            <a:endParaRPr lang="en-US" dirty="0"/>
          </a:p>
        </p:txBody>
      </p:sp>
      <p:sp>
        <p:nvSpPr>
          <p:cNvPr id="662532" name="Text Box 4"/>
          <p:cNvSpPr txBox="1">
            <a:spLocks noChangeArrowheads="1"/>
          </p:cNvSpPr>
          <p:nvPr/>
        </p:nvSpPr>
        <p:spPr bwMode="auto">
          <a:xfrm>
            <a:off x="457200" y="609600"/>
            <a:ext cx="184150" cy="366713"/>
          </a:xfrm>
          <a:prstGeom prst="rect">
            <a:avLst/>
          </a:prstGeom>
          <a:noFill/>
          <a:ln w="9525">
            <a:noFill/>
            <a:miter lim="800000"/>
            <a:headEnd/>
            <a:tailEnd/>
          </a:ln>
          <a:effectLst/>
        </p:spPr>
        <p:txBody>
          <a:bodyPr wrap="none">
            <a:spAutoFit/>
          </a:bodyPr>
          <a:lstStyle/>
          <a:p>
            <a:endParaRPr lang="en-US"/>
          </a:p>
        </p:txBody>
      </p:sp>
      <p:sp>
        <p:nvSpPr>
          <p:cNvPr id="6" name="Text Box 5"/>
          <p:cNvSpPr txBox="1">
            <a:spLocks noChangeArrowheads="1"/>
          </p:cNvSpPr>
          <p:nvPr/>
        </p:nvSpPr>
        <p:spPr bwMode="auto">
          <a:xfrm>
            <a:off x="218551" y="5715000"/>
            <a:ext cx="8610600" cy="369332"/>
          </a:xfrm>
          <a:prstGeom prst="rect">
            <a:avLst/>
          </a:prstGeom>
          <a:noFill/>
          <a:ln w="9525">
            <a:noFill/>
            <a:miter lim="800000"/>
            <a:headEnd/>
            <a:tailEnd/>
          </a:ln>
          <a:effectLst/>
        </p:spPr>
        <p:txBody>
          <a:bodyPr wrap="square">
            <a:spAutoFit/>
          </a:bodyPr>
          <a:lstStyle/>
          <a:p>
            <a:pPr>
              <a:buFontTx/>
              <a:buChar char="-"/>
            </a:pPr>
            <a:r>
              <a:rPr lang="en-US" b="0" i="1" dirty="0">
                <a:solidFill>
                  <a:srgbClr val="FF0000"/>
                </a:solidFill>
              </a:rPr>
              <a:t> “Dr. X, your presentation was just …superfluous! When will it be published?”</a:t>
            </a:r>
          </a:p>
        </p:txBody>
      </p:sp>
      <p:sp>
        <p:nvSpPr>
          <p:cNvPr id="2" name="Rectangle 1"/>
          <p:cNvSpPr/>
          <p:nvPr/>
        </p:nvSpPr>
        <p:spPr>
          <a:xfrm>
            <a:off x="205974" y="6051781"/>
            <a:ext cx="4572000" cy="369332"/>
          </a:xfrm>
          <a:prstGeom prst="rect">
            <a:avLst/>
          </a:prstGeom>
        </p:spPr>
        <p:txBody>
          <a:bodyPr>
            <a:spAutoFit/>
          </a:bodyPr>
          <a:lstStyle/>
          <a:p>
            <a:r>
              <a:rPr lang="en-US" b="0" i="1" dirty="0">
                <a:solidFill>
                  <a:srgbClr val="FF0000"/>
                </a:solidFill>
              </a:rPr>
              <a:t>Dr. X:  “It will be published posthumously”</a:t>
            </a:r>
          </a:p>
        </p:txBody>
      </p:sp>
      <p:sp>
        <p:nvSpPr>
          <p:cNvPr id="3" name="Rectangle 2"/>
          <p:cNvSpPr/>
          <p:nvPr/>
        </p:nvSpPr>
        <p:spPr>
          <a:xfrm>
            <a:off x="118369" y="6424812"/>
            <a:ext cx="2800767" cy="369332"/>
          </a:xfrm>
          <a:prstGeom prst="rect">
            <a:avLst/>
          </a:prstGeom>
        </p:spPr>
        <p:txBody>
          <a:bodyPr wrap="none">
            <a:spAutoFit/>
          </a:bodyPr>
          <a:lstStyle/>
          <a:p>
            <a:r>
              <a:rPr lang="en-US" b="0" i="1" dirty="0">
                <a:solidFill>
                  <a:srgbClr val="FF0000"/>
                </a:solidFill>
              </a:rPr>
              <a:t> “Wonderful! I can’t wait!” </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143000"/>
          </a:xfrm>
        </p:spPr>
        <p:txBody>
          <a:bodyPr/>
          <a:lstStyle/>
          <a:p>
            <a:r>
              <a:rPr lang="en-US" dirty="0"/>
              <a:t>The review process – and being a reviewer</a:t>
            </a:r>
          </a:p>
        </p:txBody>
      </p:sp>
      <p:sp>
        <p:nvSpPr>
          <p:cNvPr id="3" name="Content Placeholder 2"/>
          <p:cNvSpPr>
            <a:spLocks noGrp="1"/>
          </p:cNvSpPr>
          <p:nvPr>
            <p:ph idx="1"/>
          </p:nvPr>
        </p:nvSpPr>
        <p:spPr>
          <a:xfrm>
            <a:off x="0" y="838200"/>
            <a:ext cx="9067800" cy="4114800"/>
          </a:xfrm>
        </p:spPr>
        <p:txBody>
          <a:bodyPr/>
          <a:lstStyle/>
          <a:p>
            <a:r>
              <a:rPr lang="en-US" sz="1700" dirty="0"/>
              <a:t>By scientific community rules, peer-reviewed literature represents the body of scientific knowledge – and all scientists are expected to be familiar with it.</a:t>
            </a:r>
          </a:p>
          <a:p>
            <a:r>
              <a:rPr lang="en-US" sz="1700" dirty="0"/>
              <a:t>…which makes reviewing papers an important responsibility! As a reviewer, you’re the gatekeeper to the trove of human knowledge. And yet you’re doing it on a volunteer anonymous basis! Isn’t it amazing that the system works?</a:t>
            </a:r>
          </a:p>
          <a:p>
            <a:r>
              <a:rPr lang="en-US" sz="1700" dirty="0"/>
              <a:t>The trove of human knowledge will be polluted if papers are published that are (1) wrong, (2) don’t add significant knowledge.  As a reviewer you must can those papers, for the sake of the scientific community.</a:t>
            </a:r>
          </a:p>
          <a:p>
            <a:r>
              <a:rPr lang="en-US" sz="1700" dirty="0"/>
              <a:t> At the same time, don’t set your standards too high. Consider that the authors generally need to publish to satisfy their sponsors.  A paper doesn’t have to be </a:t>
            </a:r>
            <a:r>
              <a:rPr lang="en-US" sz="1700" i="1" dirty="0"/>
              <a:t>great</a:t>
            </a:r>
            <a:r>
              <a:rPr lang="en-US" sz="1700" dirty="0"/>
              <a:t> to be publishable. </a:t>
            </a:r>
          </a:p>
          <a:p>
            <a:r>
              <a:rPr lang="en-US" sz="1700" dirty="0"/>
              <a:t>Decision on publishing the paper is made by the Editor. Your role as reviewer is only to advise the Editor. Which means that (1) you don’t need to comment on stuff where you don’t have expertise; (2) you shouldn’t get furious if the Editor doesn’t follow your advice.</a:t>
            </a:r>
          </a:p>
          <a:p>
            <a:endParaRPr lang="en-US" sz="1700" dirty="0"/>
          </a:p>
          <a:p>
            <a:endParaRPr lang="en-US" sz="1700" dirty="0"/>
          </a:p>
          <a:p>
            <a:endParaRPr lang="en-US" sz="17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1143000"/>
          </a:xfrm>
        </p:spPr>
        <p:txBody>
          <a:bodyPr/>
          <a:lstStyle/>
          <a:p>
            <a:r>
              <a:rPr lang="en-US" dirty="0"/>
              <a:t>Some suggestions for writing a review</a:t>
            </a:r>
          </a:p>
        </p:txBody>
      </p:sp>
      <p:sp>
        <p:nvSpPr>
          <p:cNvPr id="3" name="Content Placeholder 2"/>
          <p:cNvSpPr>
            <a:spLocks noGrp="1"/>
          </p:cNvSpPr>
          <p:nvPr>
            <p:ph idx="1"/>
          </p:nvPr>
        </p:nvSpPr>
        <p:spPr>
          <a:xfrm>
            <a:off x="0" y="457200"/>
            <a:ext cx="9144000" cy="4114800"/>
          </a:xfrm>
        </p:spPr>
        <p:txBody>
          <a:bodyPr/>
          <a:lstStyle/>
          <a:p>
            <a:r>
              <a:rPr lang="en-US" dirty="0"/>
              <a:t>Try not to create more work for the authors.</a:t>
            </a:r>
          </a:p>
          <a:p>
            <a:pPr lvl="1"/>
            <a:r>
              <a:rPr lang="en-US" dirty="0"/>
              <a:t>Surely the work could be improved – but you’re not a co-author, so that’s not your job. Surely additional work could be done – but that’s generally not feasible, the student may have graduated or the funding run out. Does the work as it stand provide a useful contribution to human knowledge? That should be your yardstick.</a:t>
            </a:r>
          </a:p>
          <a:p>
            <a:pPr lvl="1"/>
            <a:r>
              <a:rPr lang="en-US" dirty="0"/>
              <a:t>Remember that the authors are not interested in you making their paper better. They’re interested in publishing. You’re just standing in their way.</a:t>
            </a:r>
          </a:p>
          <a:p>
            <a:r>
              <a:rPr lang="en-US" dirty="0"/>
              <a:t>The authors have thought about the content of their paper a lot more than you have. On the other hand, you’re a more sophisticated reader than most. This calls for a combination of humility and forthrightness.</a:t>
            </a:r>
          </a:p>
          <a:p>
            <a:pPr lvl="1"/>
            <a:r>
              <a:rPr lang="en-US" dirty="0"/>
              <a:t>If you don’t understand some aspect of the paper it’s the authors’ problem, not yours. </a:t>
            </a:r>
          </a:p>
          <a:p>
            <a:pPr lvl="1"/>
            <a:r>
              <a:rPr lang="en-US" dirty="0"/>
              <a:t>Rather than assume that the authors are wrong, ask them to ‘clarify’?</a:t>
            </a:r>
          </a:p>
          <a:p>
            <a:pPr lvl="1"/>
            <a:r>
              <a:rPr lang="en-US" dirty="0"/>
              <a:t>Authors will view any criticism of their work as an aggression. Express it in personal terms to make it less aggressive:  ‘In my opinion,…’, ‘I couldn’t understand…’ , ‘I wasn’t convinced…’, ‘I don’t see how…’</a:t>
            </a:r>
          </a:p>
          <a:p>
            <a:pPr lvl="1"/>
            <a:r>
              <a:rPr lang="en-US" dirty="0"/>
              <a:t>Sometimes the English is atrocious. This is not your problem to fix. Just tell the Editor that the English needs to be improved.</a:t>
            </a:r>
          </a:p>
          <a:p>
            <a:pPr lvl="1"/>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43000"/>
          </a:xfrm>
        </p:spPr>
        <p:txBody>
          <a:bodyPr/>
          <a:lstStyle/>
          <a:p>
            <a:r>
              <a:rPr lang="en-US" dirty="0"/>
              <a:t>How to respond to a review</a:t>
            </a:r>
          </a:p>
        </p:txBody>
      </p:sp>
      <p:sp>
        <p:nvSpPr>
          <p:cNvPr id="3" name="Content Placeholder 2"/>
          <p:cNvSpPr>
            <a:spLocks noGrp="1"/>
          </p:cNvSpPr>
          <p:nvPr>
            <p:ph idx="1"/>
          </p:nvPr>
        </p:nvSpPr>
        <p:spPr>
          <a:xfrm>
            <a:off x="457200" y="762000"/>
            <a:ext cx="8305800" cy="4343400"/>
          </a:xfrm>
        </p:spPr>
        <p:txBody>
          <a:bodyPr/>
          <a:lstStyle/>
          <a:p>
            <a:r>
              <a:rPr lang="en-US" dirty="0"/>
              <a:t>Criticism from an anonymous reviewer is very hard to take,  (1) Give the criticism a chance – could the reviewer be right? Think about it overnight. (2) Generally the reviewer is wrong (see previous lesson about humility) but it’s your problem that s/he was mistaken – so fix it! Even when the inescapable conclusion is that the reviewer is just an idiot, keep in mind that s/he is a more sophisticated reader than most.</a:t>
            </a:r>
          </a:p>
          <a:p>
            <a:pPr marL="0" indent="0">
              <a:buNone/>
            </a:pPr>
            <a:endParaRPr lang="en-US" dirty="0"/>
          </a:p>
          <a:p>
            <a:r>
              <a:rPr lang="en-US" dirty="0"/>
              <a:t>Respond to the comments in the text of your paper. Don’t engage in a private dialog with the reviewer, that’s not the point of the review process. It’s best to respond to comments by saying that you’ve actually changed something in the paper to accommodate the reviewer’s comments (partly = OK).</a:t>
            </a:r>
          </a:p>
          <a:p>
            <a:endParaRPr lang="en-US" dirty="0"/>
          </a:p>
          <a:p>
            <a:r>
              <a:rPr lang="en-US" dirty="0"/>
              <a:t>Sometimes the reviewer has a hostility that makes you think they just want to prevent you from publishing.  That’s generally paranoid thinking (would </a:t>
            </a:r>
            <a:r>
              <a:rPr lang="en-US" u="sng" dirty="0"/>
              <a:t>you</a:t>
            </a:r>
            <a:r>
              <a:rPr lang="en-US" dirty="0"/>
              <a:t> do this?). But some reviewers may just not agree with you and at some point you just have to ask that they agree to disagree – and they generally will.  You can also appeal to the Editor for arbitration.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533400" y="681321"/>
            <a:ext cx="7772400" cy="2747679"/>
          </a:xfrm>
          <a:prstGeom prst="rect">
            <a:avLst/>
          </a:prstGeom>
          <a:solidFill>
            <a:srgbClr val="CC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Helvetica" pitchFamily="34" charset="0"/>
            </a:endParaRPr>
          </a:p>
        </p:txBody>
      </p:sp>
      <p:sp>
        <p:nvSpPr>
          <p:cNvPr id="651274" name="Oval 10"/>
          <p:cNvSpPr>
            <a:spLocks noChangeArrowheads="1"/>
          </p:cNvSpPr>
          <p:nvPr/>
        </p:nvSpPr>
        <p:spPr bwMode="auto">
          <a:xfrm>
            <a:off x="5410200" y="2052921"/>
            <a:ext cx="381000" cy="457200"/>
          </a:xfrm>
          <a:prstGeom prst="ellipse">
            <a:avLst/>
          </a:prstGeom>
          <a:solidFill>
            <a:srgbClr val="FFFF99"/>
          </a:solidFill>
          <a:ln w="9525">
            <a:solidFill>
              <a:schemeClr val="tx1"/>
            </a:solidFill>
            <a:round/>
            <a:headEnd/>
            <a:tailEnd/>
          </a:ln>
          <a:effectLst/>
        </p:spPr>
        <p:txBody>
          <a:bodyPr wrap="none" anchor="ctr"/>
          <a:lstStyle/>
          <a:p>
            <a:endParaRPr lang="en-US" b="0"/>
          </a:p>
        </p:txBody>
      </p:sp>
      <p:sp>
        <p:nvSpPr>
          <p:cNvPr id="651266" name="Rectangle 2"/>
          <p:cNvSpPr>
            <a:spLocks noGrp="1" noChangeArrowheads="1"/>
          </p:cNvSpPr>
          <p:nvPr>
            <p:ph type="title"/>
          </p:nvPr>
        </p:nvSpPr>
        <p:spPr>
          <a:xfrm>
            <a:off x="609600" y="-177560"/>
            <a:ext cx="7772400" cy="1143000"/>
          </a:xfrm>
        </p:spPr>
        <p:txBody>
          <a:bodyPr/>
          <a:lstStyle/>
          <a:p>
            <a:r>
              <a:rPr lang="en-US" dirty="0"/>
              <a:t>A scientific paper is an addition to human knowledge</a:t>
            </a:r>
          </a:p>
        </p:txBody>
      </p:sp>
      <p:sp>
        <p:nvSpPr>
          <p:cNvPr id="651270" name="Oval 6"/>
          <p:cNvSpPr>
            <a:spLocks noChangeArrowheads="1"/>
          </p:cNvSpPr>
          <p:nvPr/>
        </p:nvSpPr>
        <p:spPr bwMode="auto">
          <a:xfrm>
            <a:off x="5562600" y="909921"/>
            <a:ext cx="2362200" cy="2133600"/>
          </a:xfrm>
          <a:prstGeom prst="ellipse">
            <a:avLst/>
          </a:prstGeom>
          <a:solidFill>
            <a:srgbClr val="FFFF99"/>
          </a:solidFill>
          <a:ln w="9525">
            <a:solidFill>
              <a:schemeClr val="tx1"/>
            </a:solidFill>
            <a:round/>
            <a:headEnd/>
            <a:tailEnd/>
          </a:ln>
          <a:effectLst/>
        </p:spPr>
        <p:txBody>
          <a:bodyPr wrap="none" anchor="ctr"/>
          <a:lstStyle/>
          <a:p>
            <a:pPr algn="ctr"/>
            <a:r>
              <a:rPr lang="en-US" b="0" dirty="0"/>
              <a:t>Island of</a:t>
            </a:r>
          </a:p>
          <a:p>
            <a:pPr algn="ctr"/>
            <a:r>
              <a:rPr lang="en-US" b="0" dirty="0"/>
              <a:t>Human</a:t>
            </a:r>
          </a:p>
          <a:p>
            <a:pPr algn="ctr"/>
            <a:r>
              <a:rPr lang="en-US" b="0" dirty="0"/>
              <a:t>Knowledge</a:t>
            </a:r>
          </a:p>
        </p:txBody>
      </p:sp>
      <p:sp>
        <p:nvSpPr>
          <p:cNvPr id="651272" name="Text Box 8"/>
          <p:cNvSpPr txBox="1">
            <a:spLocks noChangeArrowheads="1"/>
          </p:cNvSpPr>
          <p:nvPr/>
        </p:nvSpPr>
        <p:spPr bwMode="auto">
          <a:xfrm>
            <a:off x="1839715" y="1350125"/>
            <a:ext cx="2005677" cy="1077218"/>
          </a:xfrm>
          <a:prstGeom prst="rect">
            <a:avLst/>
          </a:prstGeom>
          <a:noFill/>
          <a:ln w="9525">
            <a:noFill/>
            <a:miter lim="800000"/>
            <a:headEnd/>
            <a:tailEnd/>
          </a:ln>
          <a:effectLst/>
        </p:spPr>
        <p:txBody>
          <a:bodyPr wrap="none">
            <a:spAutoFit/>
          </a:bodyPr>
          <a:lstStyle/>
          <a:p>
            <a:r>
              <a:rPr lang="en-US" sz="3200" b="0" dirty="0"/>
              <a:t>Ocean of</a:t>
            </a:r>
          </a:p>
          <a:p>
            <a:r>
              <a:rPr lang="en-US" sz="3200" b="0" dirty="0"/>
              <a:t>Ignorance</a:t>
            </a:r>
          </a:p>
        </p:txBody>
      </p:sp>
      <p:sp>
        <p:nvSpPr>
          <p:cNvPr id="651275" name="Line 11"/>
          <p:cNvSpPr>
            <a:spLocks noChangeShapeType="1"/>
          </p:cNvSpPr>
          <p:nvPr/>
        </p:nvSpPr>
        <p:spPr bwMode="auto">
          <a:xfrm flipV="1">
            <a:off x="5029200" y="2433921"/>
            <a:ext cx="381000" cy="76200"/>
          </a:xfrm>
          <a:prstGeom prst="line">
            <a:avLst/>
          </a:prstGeom>
          <a:noFill/>
          <a:ln w="28575">
            <a:solidFill>
              <a:schemeClr val="tx1"/>
            </a:solidFill>
            <a:round/>
            <a:headEnd/>
            <a:tailEnd type="triangle" w="med" len="med"/>
          </a:ln>
          <a:effectLst/>
        </p:spPr>
        <p:txBody>
          <a:bodyPr/>
          <a:lstStyle/>
          <a:p>
            <a:endParaRPr lang="en-US" b="0"/>
          </a:p>
        </p:txBody>
      </p:sp>
      <p:sp>
        <p:nvSpPr>
          <p:cNvPr id="651276" name="Text Box 12"/>
          <p:cNvSpPr txBox="1">
            <a:spLocks noChangeArrowheads="1"/>
          </p:cNvSpPr>
          <p:nvPr/>
        </p:nvSpPr>
        <p:spPr bwMode="auto">
          <a:xfrm>
            <a:off x="4218721" y="2165137"/>
            <a:ext cx="1518364" cy="1200329"/>
          </a:xfrm>
          <a:prstGeom prst="rect">
            <a:avLst/>
          </a:prstGeom>
          <a:noFill/>
          <a:ln w="9525">
            <a:noFill/>
            <a:miter lim="800000"/>
            <a:headEnd/>
            <a:tailEnd/>
          </a:ln>
          <a:effectLst/>
        </p:spPr>
        <p:txBody>
          <a:bodyPr wrap="none">
            <a:spAutoFit/>
          </a:bodyPr>
          <a:lstStyle/>
          <a:p>
            <a:r>
              <a:rPr lang="en-US" b="0" dirty="0"/>
              <a:t>your</a:t>
            </a:r>
          </a:p>
          <a:p>
            <a:r>
              <a:rPr lang="en-US" b="0" dirty="0"/>
              <a:t>paper</a:t>
            </a:r>
          </a:p>
          <a:p>
            <a:r>
              <a:rPr lang="en-US" b="0" dirty="0"/>
              <a:t>(not to scale)</a:t>
            </a:r>
          </a:p>
          <a:p>
            <a:endParaRPr lang="en-US" b="0" dirty="0"/>
          </a:p>
        </p:txBody>
      </p:sp>
      <p:sp>
        <p:nvSpPr>
          <p:cNvPr id="651277" name="AutoShape 13"/>
          <p:cNvSpPr>
            <a:spLocks noChangeArrowheads="1"/>
          </p:cNvSpPr>
          <p:nvPr/>
        </p:nvSpPr>
        <p:spPr bwMode="auto">
          <a:xfrm>
            <a:off x="5029200" y="1290921"/>
            <a:ext cx="228600" cy="3048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b="0"/>
          </a:p>
        </p:txBody>
      </p:sp>
      <p:sp>
        <p:nvSpPr>
          <p:cNvPr id="651278" name="AutoShape 14"/>
          <p:cNvSpPr>
            <a:spLocks noChangeArrowheads="1"/>
          </p:cNvSpPr>
          <p:nvPr/>
        </p:nvSpPr>
        <p:spPr bwMode="auto">
          <a:xfrm>
            <a:off x="5334000" y="986121"/>
            <a:ext cx="228600" cy="304800"/>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b="0"/>
          </a:p>
        </p:txBody>
      </p:sp>
      <p:sp>
        <p:nvSpPr>
          <p:cNvPr id="651279" name="Text Box 15"/>
          <p:cNvSpPr txBox="1">
            <a:spLocks noChangeArrowheads="1"/>
          </p:cNvSpPr>
          <p:nvPr/>
        </p:nvSpPr>
        <p:spPr bwMode="auto">
          <a:xfrm>
            <a:off x="3962400" y="681321"/>
            <a:ext cx="1326004" cy="646331"/>
          </a:xfrm>
          <a:prstGeom prst="rect">
            <a:avLst/>
          </a:prstGeom>
          <a:noFill/>
          <a:ln w="9525">
            <a:noFill/>
            <a:miter lim="800000"/>
            <a:headEnd/>
            <a:tailEnd/>
          </a:ln>
          <a:effectLst/>
        </p:spPr>
        <p:txBody>
          <a:bodyPr wrap="none">
            <a:spAutoFit/>
          </a:bodyPr>
          <a:lstStyle/>
          <a:p>
            <a:r>
              <a:rPr lang="en-US" b="0"/>
              <a:t>Sharks</a:t>
            </a:r>
          </a:p>
          <a:p>
            <a:r>
              <a:rPr lang="en-US" b="0"/>
              <a:t>(reviewers)</a:t>
            </a:r>
          </a:p>
        </p:txBody>
      </p:sp>
      <p:sp>
        <p:nvSpPr>
          <p:cNvPr id="651280" name="Text Box 16"/>
          <p:cNvSpPr txBox="1">
            <a:spLocks noChangeArrowheads="1"/>
          </p:cNvSpPr>
          <p:nvPr/>
        </p:nvSpPr>
        <p:spPr bwMode="auto">
          <a:xfrm>
            <a:off x="0" y="3541216"/>
            <a:ext cx="9296400" cy="1754326"/>
          </a:xfrm>
          <a:prstGeom prst="rect">
            <a:avLst/>
          </a:prstGeom>
          <a:noFill/>
          <a:ln w="9525">
            <a:noFill/>
            <a:miter lim="800000"/>
            <a:headEnd/>
            <a:tailEnd/>
          </a:ln>
          <a:effectLst/>
        </p:spPr>
        <p:txBody>
          <a:bodyPr wrap="square">
            <a:spAutoFit/>
          </a:bodyPr>
          <a:lstStyle/>
          <a:p>
            <a:pPr>
              <a:buFontTx/>
              <a:buChar char="•"/>
            </a:pPr>
            <a:r>
              <a:rPr lang="en-US" b="0" dirty="0"/>
              <a:t> This can be knowledge of the natural world, of the human experience, or how to do things better.</a:t>
            </a:r>
          </a:p>
          <a:p>
            <a:pPr>
              <a:buFontTx/>
              <a:buChar char="•"/>
            </a:pPr>
            <a:r>
              <a:rPr lang="en-US" b="0" dirty="0"/>
              <a:t> Once a paper is published in the peer-reviewed literature it represents an official new frontier of knowledge for humankind – hence the importance of the review process.</a:t>
            </a:r>
          </a:p>
          <a:p>
            <a:endParaRPr lang="en-US" b="0" dirty="0"/>
          </a:p>
          <a:p>
            <a:pPr>
              <a:buFontTx/>
              <a:buChar char="•"/>
            </a:pPr>
            <a:r>
              <a:rPr lang="en-US" b="0" dirty="0"/>
              <a:t> Just remember – the focus is new knowledge.</a:t>
            </a:r>
          </a:p>
        </p:txBody>
      </p:sp>
      <p:sp>
        <p:nvSpPr>
          <p:cNvPr id="4" name="TextBox 3"/>
          <p:cNvSpPr txBox="1"/>
          <p:nvPr/>
        </p:nvSpPr>
        <p:spPr>
          <a:xfrm>
            <a:off x="40990" y="6172200"/>
            <a:ext cx="8909619" cy="369332"/>
          </a:xfrm>
          <a:prstGeom prst="rect">
            <a:avLst/>
          </a:prstGeom>
          <a:noFill/>
        </p:spPr>
        <p:txBody>
          <a:bodyPr wrap="none" rtlCol="0">
            <a:spAutoFit/>
          </a:bodyPr>
          <a:lstStyle/>
          <a:p>
            <a:r>
              <a:rPr lang="en-US" b="0" i="1" dirty="0">
                <a:solidFill>
                  <a:srgbClr val="FF0000"/>
                </a:solidFill>
              </a:rPr>
              <a:t>“Your paper has a lot that’s new, and a lot that’s true –unfortunately they don’t overlap”</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266700" y="-98425"/>
            <a:ext cx="9753600" cy="1143000"/>
          </a:xfrm>
        </p:spPr>
        <p:txBody>
          <a:bodyPr/>
          <a:lstStyle/>
          <a:p>
            <a:r>
              <a:rPr lang="en-US" dirty="0"/>
              <a:t>Scientific papers are the metric of academic productivity</a:t>
            </a:r>
          </a:p>
        </p:txBody>
      </p:sp>
      <p:sp>
        <p:nvSpPr>
          <p:cNvPr id="652291" name="Rectangle 3"/>
          <p:cNvSpPr>
            <a:spLocks noGrp="1" noChangeArrowheads="1"/>
          </p:cNvSpPr>
          <p:nvPr>
            <p:ph type="body" idx="1"/>
          </p:nvPr>
        </p:nvSpPr>
        <p:spPr>
          <a:xfrm>
            <a:off x="114300" y="1044575"/>
            <a:ext cx="9258300" cy="4114800"/>
          </a:xfrm>
        </p:spPr>
        <p:txBody>
          <a:bodyPr/>
          <a:lstStyle/>
          <a:p>
            <a:r>
              <a:rPr lang="en-US" dirty="0"/>
              <a:t>There’s really no point in discovering new things if you don’t share it with the world</a:t>
            </a:r>
          </a:p>
          <a:p>
            <a:r>
              <a:rPr lang="en-US" dirty="0"/>
              <a:t>The paper plants the flag – the idea now belongs to you</a:t>
            </a:r>
          </a:p>
          <a:p>
            <a:r>
              <a:rPr lang="en-US" dirty="0"/>
              <a:t>Scientific papers (well-advertised) establish your personal brand                                   </a:t>
            </a:r>
          </a:p>
          <a:p>
            <a:pPr marL="0" indent="0">
              <a:buNone/>
            </a:pPr>
            <a:r>
              <a:rPr lang="en-US" dirty="0"/>
              <a:t>     (see </a:t>
            </a:r>
            <a:r>
              <a:rPr lang="en-US" dirty="0">
                <a:hlinkClick r:id="rId2"/>
              </a:rPr>
              <a:t>Preparing for a Research Career</a:t>
            </a:r>
            <a:r>
              <a:rPr lang="en-US" dirty="0"/>
              <a:t>)</a:t>
            </a:r>
          </a:p>
          <a:p>
            <a:r>
              <a:rPr lang="en-US" dirty="0"/>
              <a:t>What determines the quality of a scientific paper? Appreciation by peers </a:t>
            </a:r>
          </a:p>
          <a:p>
            <a:pPr marL="0" indent="0">
              <a:buNone/>
            </a:pPr>
            <a:r>
              <a:rPr lang="en-US" dirty="0"/>
              <a:t>       -  originality </a:t>
            </a:r>
          </a:p>
          <a:p>
            <a:pPr marL="0" indent="0">
              <a:buNone/>
            </a:pPr>
            <a:r>
              <a:rPr lang="en-US" dirty="0"/>
              <a:t>       -  readability</a:t>
            </a:r>
          </a:p>
          <a:p>
            <a:pPr marL="0" indent="0">
              <a:buNone/>
            </a:pPr>
            <a:r>
              <a:rPr lang="en-US" dirty="0"/>
              <a:t>       -  pedagogy</a:t>
            </a:r>
          </a:p>
          <a:p>
            <a:pPr marL="0" indent="0">
              <a:buNone/>
            </a:pPr>
            <a:r>
              <a:rPr lang="en-US" dirty="0"/>
              <a:t>       -  usefulness</a:t>
            </a:r>
          </a:p>
          <a:p>
            <a:pPr marL="0" indent="0">
              <a:buNone/>
            </a:pPr>
            <a:r>
              <a:rPr lang="en-US" dirty="0"/>
              <a:t>               </a:t>
            </a:r>
            <a:r>
              <a:rPr lang="en-US" i="1" dirty="0"/>
              <a:t>all of which require excellent writing!</a:t>
            </a:r>
            <a:endParaRPr lang="en-US" dirty="0"/>
          </a:p>
        </p:txBody>
      </p:sp>
      <p:sp>
        <p:nvSpPr>
          <p:cNvPr id="2" name="TextBox 1"/>
          <p:cNvSpPr txBox="1"/>
          <p:nvPr/>
        </p:nvSpPr>
        <p:spPr>
          <a:xfrm>
            <a:off x="90626" y="5638800"/>
            <a:ext cx="8828058" cy="369332"/>
          </a:xfrm>
          <a:prstGeom prst="rect">
            <a:avLst/>
          </a:prstGeom>
          <a:noFill/>
        </p:spPr>
        <p:txBody>
          <a:bodyPr wrap="none" rtlCol="0">
            <a:spAutoFit/>
          </a:bodyPr>
          <a:lstStyle/>
          <a:p>
            <a:r>
              <a:rPr lang="en-US" b="0" i="1" dirty="0">
                <a:solidFill>
                  <a:srgbClr val="FF0000"/>
                </a:solidFill>
              </a:rPr>
              <a:t>“Scientists are driven by two things: (1) to understand the world, (2) to get credit for it”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US" dirty="0"/>
              <a:t>Where should I publish?</a:t>
            </a:r>
          </a:p>
        </p:txBody>
      </p:sp>
      <p:sp>
        <p:nvSpPr>
          <p:cNvPr id="3" name="Content Placeholder 2"/>
          <p:cNvSpPr>
            <a:spLocks noGrp="1"/>
          </p:cNvSpPr>
          <p:nvPr>
            <p:ph idx="1"/>
          </p:nvPr>
        </p:nvSpPr>
        <p:spPr>
          <a:xfrm>
            <a:off x="685800" y="838200"/>
            <a:ext cx="8001000" cy="4114800"/>
          </a:xfrm>
        </p:spPr>
        <p:txBody>
          <a:bodyPr/>
          <a:lstStyle/>
          <a:p>
            <a:r>
              <a:rPr lang="en-US" dirty="0"/>
              <a:t>The EGU journals (ACP for science results, GMD and AMT for methods) have  become our standard disciplinary journals.</a:t>
            </a:r>
          </a:p>
          <a:p>
            <a:r>
              <a:rPr lang="en-US" dirty="0"/>
              <a:t>JGR, AE are also fine but ACP has eaten their lunch</a:t>
            </a:r>
          </a:p>
          <a:p>
            <a:r>
              <a:rPr lang="en-US" dirty="0"/>
              <a:t>GRL for short scientific communications</a:t>
            </a:r>
          </a:p>
          <a:p>
            <a:r>
              <a:rPr lang="en-US" dirty="0"/>
              <a:t>ES&amp;T for general interest</a:t>
            </a:r>
          </a:p>
          <a:p>
            <a:r>
              <a:rPr lang="en-US" dirty="0"/>
              <a:t>PNAS, Nature xxx, Science xxx for paradigm-changing papers of general interest</a:t>
            </a:r>
          </a:p>
        </p:txBody>
      </p:sp>
      <p:sp>
        <p:nvSpPr>
          <p:cNvPr id="4" name="TextBox 3"/>
          <p:cNvSpPr txBox="1"/>
          <p:nvPr/>
        </p:nvSpPr>
        <p:spPr>
          <a:xfrm>
            <a:off x="1676400" y="3276600"/>
            <a:ext cx="6192721" cy="461665"/>
          </a:xfrm>
          <a:prstGeom prst="rect">
            <a:avLst/>
          </a:prstGeom>
          <a:noFill/>
        </p:spPr>
        <p:txBody>
          <a:bodyPr wrap="none" rtlCol="0">
            <a:spAutoFit/>
          </a:bodyPr>
          <a:lstStyle/>
          <a:p>
            <a:r>
              <a:rPr lang="en-US" sz="2400" b="0" dirty="0">
                <a:solidFill>
                  <a:srgbClr val="0070C0"/>
                </a:solidFill>
              </a:rPr>
              <a:t>Etiquette for co-authors, acknowledgments?</a:t>
            </a:r>
          </a:p>
        </p:txBody>
      </p:sp>
      <p:sp>
        <p:nvSpPr>
          <p:cNvPr id="5" name="TextBox 4"/>
          <p:cNvSpPr txBox="1"/>
          <p:nvPr/>
        </p:nvSpPr>
        <p:spPr>
          <a:xfrm>
            <a:off x="777216" y="3810000"/>
            <a:ext cx="8366783" cy="2308324"/>
          </a:xfrm>
          <a:prstGeom prst="rect">
            <a:avLst/>
          </a:prstGeom>
          <a:noFill/>
        </p:spPr>
        <p:txBody>
          <a:bodyPr wrap="square" rtlCol="0">
            <a:spAutoFit/>
          </a:bodyPr>
          <a:lstStyle/>
          <a:p>
            <a:pPr marL="285750" indent="-285750">
              <a:buFont typeface="Arial" panose="020B0604020202020204" pitchFamily="34" charset="0"/>
              <a:buChar char="•"/>
            </a:pPr>
            <a:r>
              <a:rPr lang="en-US" b="0" dirty="0"/>
              <a:t>Any scientist who has done </a:t>
            </a:r>
            <a:r>
              <a:rPr lang="en-US" b="0" u="sng" dirty="0"/>
              <a:t>work</a:t>
            </a:r>
            <a:r>
              <a:rPr lang="en-US" b="0" dirty="0"/>
              <a:t> specifically for your paper should be co-author</a:t>
            </a:r>
          </a:p>
          <a:p>
            <a:pPr marL="285750" indent="-285750">
              <a:buFont typeface="Arial" panose="020B0604020202020204" pitchFamily="34" charset="0"/>
              <a:buChar char="•"/>
            </a:pPr>
            <a:r>
              <a:rPr lang="en-US" b="0" dirty="0"/>
              <a:t>Any scientist who has developed a recent capability that is important for your work should be offered co-authorship</a:t>
            </a:r>
          </a:p>
          <a:p>
            <a:pPr marL="285750" indent="-285750">
              <a:buFont typeface="Arial" panose="020B0604020202020204" pitchFamily="34" charset="0"/>
              <a:buChar char="•"/>
            </a:pPr>
            <a:r>
              <a:rPr lang="en-US" b="0" dirty="0"/>
              <a:t>Useful discussions don’t warrant co-authorship (just acknowledgments)</a:t>
            </a:r>
          </a:p>
          <a:p>
            <a:pPr marL="285750" indent="-285750">
              <a:buFont typeface="Arial" panose="020B0604020202020204" pitchFamily="34" charset="0"/>
              <a:buChar char="•"/>
            </a:pPr>
            <a:r>
              <a:rPr lang="en-US" b="0" dirty="0"/>
              <a:t>Order matters only for senior author (second or last), others can be grouped by situation, ordered alphabetically</a:t>
            </a:r>
          </a:p>
          <a:p>
            <a:pPr marL="285750" indent="-285750">
              <a:buFont typeface="Arial" panose="020B0604020202020204" pitchFamily="34" charset="0"/>
              <a:buChar char="•"/>
            </a:pPr>
            <a:r>
              <a:rPr lang="en-US" b="0" dirty="0"/>
              <a:t>Scientists are very sensitive to co-authorships – it doesn’t hurt to be inclusive.</a:t>
            </a:r>
          </a:p>
        </p:txBody>
      </p:sp>
    </p:spTree>
    <p:extLst>
      <p:ext uri="{BB962C8B-B14F-4D97-AF65-F5344CB8AC3E}">
        <p14:creationId xmlns:p14="http://schemas.microsoft.com/office/powerpoint/2010/main" val="220486804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0" y="-228600"/>
            <a:ext cx="9144000" cy="1143000"/>
          </a:xfrm>
        </p:spPr>
        <p:txBody>
          <a:bodyPr/>
          <a:lstStyle/>
          <a:p>
            <a:r>
              <a:rPr lang="en-US" sz="2200" dirty="0"/>
              <a:t>Few will read your paper from beginning to end</a:t>
            </a:r>
          </a:p>
        </p:txBody>
      </p:sp>
      <p:sp>
        <p:nvSpPr>
          <p:cNvPr id="654339" name="Rectangle 3"/>
          <p:cNvSpPr>
            <a:spLocks noGrp="1" noChangeArrowheads="1"/>
          </p:cNvSpPr>
          <p:nvPr>
            <p:ph type="body" idx="1"/>
          </p:nvPr>
        </p:nvSpPr>
        <p:spPr>
          <a:xfrm>
            <a:off x="381000" y="685800"/>
            <a:ext cx="8534400" cy="4114800"/>
          </a:xfrm>
        </p:spPr>
        <p:txBody>
          <a:bodyPr/>
          <a:lstStyle/>
          <a:p>
            <a:pPr>
              <a:buNone/>
            </a:pPr>
            <a:r>
              <a:rPr lang="en-US" dirty="0"/>
              <a:t>Think of how scientists (you!) read papers !</a:t>
            </a:r>
          </a:p>
          <a:p>
            <a:pPr lvl="1"/>
            <a:r>
              <a:rPr lang="en-US" dirty="0"/>
              <a:t>Title and abstract are for the search engines…most readers will not go beyond the abstract.</a:t>
            </a:r>
          </a:p>
          <a:p>
            <a:pPr lvl="1"/>
            <a:r>
              <a:rPr lang="en-US" dirty="0"/>
              <a:t>Figures + captions and Tables + footnotes must be self-contained…a lot of readers go through those without reading the text. Some may look for quick explanation in text, so discussion of figures/tables in text should jump at reader (start paragraphs with “Figure X shows…”)</a:t>
            </a:r>
          </a:p>
          <a:p>
            <a:pPr lvl="1"/>
            <a:r>
              <a:rPr lang="en-US" dirty="0"/>
              <a:t>Make your figures attractive for use in presentations, both by you and others. If you wouldn’t use a figure in a presentation, then fix or delete the figure!</a:t>
            </a:r>
          </a:p>
          <a:p>
            <a:pPr lvl="1"/>
            <a:r>
              <a:rPr lang="en-US" dirty="0"/>
              <a:t>Many readers are interested in your paper mainly because they want some specific numbers, or a synthesis or references to previous work, or to understand the issue you’re working on; oblige by being scholarly and pedagogical</a:t>
            </a:r>
          </a:p>
          <a:p>
            <a:pPr lvl="1"/>
            <a:r>
              <a:rPr lang="en-US" dirty="0"/>
              <a:t>The take-home messages of the paper should be “in your face”, I.e., in abstract, in intro, in conclusions, to make sure the “diagonal reader” gets the message. </a:t>
            </a:r>
          </a:p>
          <a:p>
            <a:pPr lvl="1">
              <a:buFontTx/>
              <a:buNone/>
            </a:pPr>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a:t>How to structure your paper</a:t>
            </a:r>
          </a:p>
        </p:txBody>
      </p:sp>
      <p:sp>
        <p:nvSpPr>
          <p:cNvPr id="3" name="Content Placeholder 2"/>
          <p:cNvSpPr>
            <a:spLocks noGrp="1"/>
          </p:cNvSpPr>
          <p:nvPr>
            <p:ph idx="1"/>
          </p:nvPr>
        </p:nvSpPr>
        <p:spPr>
          <a:xfrm>
            <a:off x="381000" y="914400"/>
            <a:ext cx="7772400" cy="3124200"/>
          </a:xfrm>
        </p:spPr>
        <p:txBody>
          <a:bodyPr/>
          <a:lstStyle/>
          <a:p>
            <a:r>
              <a:rPr lang="en-US" dirty="0"/>
              <a:t>It depends on journal. All expect an Abstract and an Intro.</a:t>
            </a:r>
          </a:p>
          <a:p>
            <a:r>
              <a:rPr lang="en-US" dirty="0"/>
              <a:t>ES&amp;T imposes the structure 1. Intro  2. Data and Methods  3. Results and Discussion. PNAS, Nature make you put the Data and Methods at the end. Other journals are more flexible</a:t>
            </a:r>
          </a:p>
          <a:p>
            <a:r>
              <a:rPr lang="en-US" dirty="0"/>
              <a:t>The ES&amp;T structure may work for you (also for other journals), maybe with subsections and conclusions (or not). Or it may be awkward, for example if it’s better to describe datasets as you use them in the results section. It really depends on the paper.  </a:t>
            </a:r>
          </a:p>
          <a:p>
            <a:r>
              <a:rPr lang="en-US" dirty="0"/>
              <a:t>Don’t go beyond subsections to sub-subsections. That starts to make your paper hard to read and suggests it’s too long.</a:t>
            </a:r>
          </a:p>
        </p:txBody>
      </p:sp>
      <p:sp>
        <p:nvSpPr>
          <p:cNvPr id="4" name="Title 1"/>
          <p:cNvSpPr txBox="1">
            <a:spLocks/>
          </p:cNvSpPr>
          <p:nvPr/>
        </p:nvSpPr>
        <p:spPr bwMode="auto">
          <a:xfrm>
            <a:off x="228600" y="37338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2400" b="0">
                <a:solidFill>
                  <a:srgbClr val="0070C0"/>
                </a:solidFill>
                <a:effectLst/>
                <a:latin typeface="+mj-lt"/>
                <a:ea typeface="+mj-ea"/>
                <a:cs typeface="+mj-cs"/>
              </a:defRPr>
            </a:lvl1pPr>
            <a:lvl2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2pPr>
            <a:lvl3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3pPr>
            <a:lvl4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4pPr>
            <a:lvl5pPr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5pPr>
            <a:lvl6pPr marL="4572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6pPr>
            <a:lvl7pPr marL="9144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7pPr>
            <a:lvl8pPr marL="13716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8pPr>
            <a:lvl9pPr marL="1828800" algn="ctr" rtl="0" fontAlgn="base">
              <a:spcBef>
                <a:spcPct val="0"/>
              </a:spcBef>
              <a:spcAft>
                <a:spcPct val="0"/>
              </a:spcAft>
              <a:defRPr sz="2400" b="1">
                <a:solidFill>
                  <a:srgbClr val="FFFF00"/>
                </a:solidFill>
                <a:effectLst>
                  <a:outerShdw blurRad="38100" dist="38100" dir="2700000" algn="tl">
                    <a:srgbClr val="000000"/>
                  </a:outerShdw>
                </a:effectLst>
                <a:latin typeface="Helvetica" pitchFamily="34" charset="0"/>
              </a:defRPr>
            </a:lvl9pPr>
          </a:lstStyle>
          <a:p>
            <a:r>
              <a:rPr lang="en-US" kern="0" dirty="0"/>
              <a:t>How to get over writer’s block</a:t>
            </a:r>
          </a:p>
        </p:txBody>
      </p:sp>
      <p:sp>
        <p:nvSpPr>
          <p:cNvPr id="5" name="TextBox 4"/>
          <p:cNvSpPr txBox="1"/>
          <p:nvPr/>
        </p:nvSpPr>
        <p:spPr>
          <a:xfrm>
            <a:off x="457201" y="4668494"/>
            <a:ext cx="8686800" cy="1754326"/>
          </a:xfrm>
          <a:prstGeom prst="rect">
            <a:avLst/>
          </a:prstGeom>
          <a:noFill/>
        </p:spPr>
        <p:txBody>
          <a:bodyPr wrap="square" rtlCol="0">
            <a:spAutoFit/>
          </a:bodyPr>
          <a:lstStyle/>
          <a:p>
            <a:r>
              <a:rPr lang="en-US" b="0" dirty="0"/>
              <a:t>Three strategies:</a:t>
            </a:r>
          </a:p>
          <a:p>
            <a:pPr marL="285750" indent="-285750">
              <a:buFont typeface="Arial" panose="020B0604020202020204" pitchFamily="34" charset="0"/>
              <a:buChar char="•"/>
            </a:pPr>
            <a:r>
              <a:rPr lang="en-US" b="0" dirty="0"/>
              <a:t>Write an outline and then gradually fill it in</a:t>
            </a:r>
          </a:p>
          <a:p>
            <a:pPr marL="285750" indent="-285750">
              <a:buFont typeface="Arial" panose="020B0604020202020204" pitchFamily="34" charset="0"/>
              <a:buChar char="•"/>
            </a:pPr>
            <a:r>
              <a:rPr lang="en-US" b="0" dirty="0"/>
              <a:t>Have a list of Figures and start writing around the Figures (Figure X shows…)</a:t>
            </a:r>
          </a:p>
          <a:p>
            <a:pPr marL="285750" indent="-285750">
              <a:buFont typeface="Arial" panose="020B0604020202020204" pitchFamily="34" charset="0"/>
              <a:buChar char="•"/>
            </a:pPr>
            <a:r>
              <a:rPr lang="en-US" b="0" dirty="0"/>
              <a:t>(my way) Write the whole thing in one sitting, very early on (before work is complete), forcing yourself to write stuff even if it’s gibberish. Have another drink. At the end you will have SOMETHING that you just need to edit.</a:t>
            </a:r>
          </a:p>
        </p:txBody>
      </p:sp>
    </p:spTree>
    <p:extLst>
      <p:ext uri="{BB962C8B-B14F-4D97-AF65-F5344CB8AC3E}">
        <p14:creationId xmlns:p14="http://schemas.microsoft.com/office/powerpoint/2010/main" val="5052403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a:xfrm>
            <a:off x="609600" y="152400"/>
            <a:ext cx="8305800" cy="1143000"/>
          </a:xfrm>
        </p:spPr>
        <p:txBody>
          <a:bodyPr/>
          <a:lstStyle/>
          <a:p>
            <a:r>
              <a:rPr lang="en-US" dirty="0"/>
              <a:t>Introduction</a:t>
            </a:r>
            <a:br>
              <a:rPr lang="en-US" dirty="0"/>
            </a:br>
            <a:r>
              <a:rPr lang="en-US" sz="1800" dirty="0"/>
              <a:t>Write it early (before work is done), revisit often; it forces you to think about what your paper is about and how it advances knowledge</a:t>
            </a:r>
            <a:endParaRPr lang="en-US" dirty="0"/>
          </a:p>
        </p:txBody>
      </p:sp>
      <p:sp>
        <p:nvSpPr>
          <p:cNvPr id="655363" name="Rectangle 3"/>
          <p:cNvSpPr>
            <a:spLocks noGrp="1" noChangeArrowheads="1"/>
          </p:cNvSpPr>
          <p:nvPr>
            <p:ph type="body" idx="1"/>
          </p:nvPr>
        </p:nvSpPr>
        <p:spPr>
          <a:xfrm>
            <a:off x="381000" y="1524000"/>
            <a:ext cx="8382000" cy="4114800"/>
          </a:xfrm>
        </p:spPr>
        <p:txBody>
          <a:bodyPr/>
          <a:lstStyle/>
          <a:p>
            <a:r>
              <a:rPr lang="en-US" dirty="0"/>
              <a:t>Classical approach: begin with a mini-review and finish the intro by saying what your paper is about</a:t>
            </a:r>
          </a:p>
          <a:p>
            <a:r>
              <a:rPr lang="en-US" dirty="0"/>
              <a:t>Better (I think), more direct approach:</a:t>
            </a:r>
          </a:p>
          <a:p>
            <a:pPr lvl="1"/>
            <a:r>
              <a:rPr lang="en-US" dirty="0"/>
              <a:t>First paragraph: state succinctly the problem you’re addressing and why it’s important, in a way that can be appreciated by someone outside the field</a:t>
            </a:r>
          </a:p>
          <a:p>
            <a:pPr lvl="1"/>
            <a:r>
              <a:rPr lang="en-US" dirty="0"/>
              <a:t>At end of first paragraph or beginning of second: tell us in one sentence what your paper is about </a:t>
            </a:r>
          </a:p>
          <a:p>
            <a:pPr lvl="1"/>
            <a:r>
              <a:rPr lang="en-US" dirty="0"/>
              <a:t>Second and following paragraphs: now that you told us what your paper is about, give us the background information, what people have done before, etc. This has to cite all the relevant literature (use search engines)</a:t>
            </a:r>
          </a:p>
          <a:p>
            <a:pPr lvl="1"/>
            <a:r>
              <a:rPr lang="en-US" dirty="0"/>
              <a:t>Last paragraph: tell us how your work will go beyond what’s been done before and what your approach will be. </a:t>
            </a:r>
          </a:p>
          <a:p>
            <a:r>
              <a:rPr lang="en-US" dirty="0"/>
              <a:t>For a letter paper the intro should be no more than 1-2 paragraphs; just condense the framework above</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609600" y="-304800"/>
            <a:ext cx="7772400" cy="1143000"/>
          </a:xfrm>
        </p:spPr>
        <p:txBody>
          <a:bodyPr/>
          <a:lstStyle/>
          <a:p>
            <a:r>
              <a:rPr lang="en-US"/>
              <a:t>A few words about references…</a:t>
            </a:r>
          </a:p>
        </p:txBody>
      </p:sp>
      <p:sp>
        <p:nvSpPr>
          <p:cNvPr id="656387" name="Rectangle 3"/>
          <p:cNvSpPr>
            <a:spLocks noGrp="1" noChangeArrowheads="1"/>
          </p:cNvSpPr>
          <p:nvPr>
            <p:ph type="body" idx="1"/>
          </p:nvPr>
        </p:nvSpPr>
        <p:spPr>
          <a:xfrm>
            <a:off x="228600" y="533400"/>
            <a:ext cx="8915400" cy="5410200"/>
          </a:xfrm>
        </p:spPr>
        <p:txBody>
          <a:bodyPr/>
          <a:lstStyle/>
          <a:p>
            <a:r>
              <a:rPr lang="en-US" dirty="0"/>
              <a:t>Showing command of the literature is extremely important. You need to describe the foundation on which your contribution to human knowledge is based. Thorough referencing is the scholarly and ethical thing to do, it avoids annoying your peers, it’s also useful to readers and it makes your paper more accessible by search engines.</a:t>
            </a:r>
          </a:p>
          <a:p>
            <a:r>
              <a:rPr lang="en-US" dirty="0"/>
              <a:t>So be serious about literature search and reading papers – comb the literature using search engines.</a:t>
            </a:r>
          </a:p>
          <a:p>
            <a:r>
              <a:rPr lang="en-US" dirty="0"/>
              <a:t>Never cite a paper for which you haven’t read at least the relevant part. </a:t>
            </a:r>
          </a:p>
          <a:p>
            <a:r>
              <a:rPr lang="en-US" dirty="0"/>
              <a:t>Cite papers in a context that makes it clear what the paper did – otherwise the reference is useless. If you’re not clear on what the paper you’re citing actually did, go back and (re-)read the paper – it’s the intellectually honest thing to do and you may learn something.</a:t>
            </a:r>
          </a:p>
          <a:p>
            <a:r>
              <a:rPr lang="en-US" dirty="0"/>
              <a:t>There’s nothing wrong with citing yourself extensively – in fact that’s normal since that’s the work you typically build on, and that’s part of advertising. But don’t ignore what others have done and what they learned, particularly other models</a:t>
            </a:r>
          </a:p>
          <a:p>
            <a:r>
              <a:rPr lang="en-US" dirty="0"/>
              <a:t>References should be helpful to the reader, not of historical interest</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609600" y="152400"/>
            <a:ext cx="7772400" cy="1143000"/>
          </a:xfrm>
        </p:spPr>
        <p:txBody>
          <a:bodyPr/>
          <a:lstStyle/>
          <a:p>
            <a:r>
              <a:rPr lang="en-US"/>
              <a:t>Methods section following the Intro</a:t>
            </a:r>
          </a:p>
        </p:txBody>
      </p:sp>
      <p:sp>
        <p:nvSpPr>
          <p:cNvPr id="657411" name="Rectangle 3"/>
          <p:cNvSpPr>
            <a:spLocks noGrp="1" noChangeArrowheads="1"/>
          </p:cNvSpPr>
          <p:nvPr>
            <p:ph type="body" idx="1"/>
          </p:nvPr>
        </p:nvSpPr>
        <p:spPr>
          <a:xfrm>
            <a:off x="304800" y="1143000"/>
            <a:ext cx="7924800" cy="4114800"/>
          </a:xfrm>
        </p:spPr>
        <p:txBody>
          <a:bodyPr/>
          <a:lstStyle/>
          <a:p>
            <a:r>
              <a:rPr lang="en-US" dirty="0"/>
              <a:t>Write this as soon as you think that your methods are mature – the writing process will make you check whether they really are</a:t>
            </a:r>
          </a:p>
          <a:p>
            <a:r>
              <a:rPr lang="en-US" dirty="0"/>
              <a:t>Often you’ll be working with a complicated model or using a messy data set. Focus your methods section solely on what is important for your paper. Reference other papers for peripheral information. </a:t>
            </a:r>
          </a:p>
          <a:p>
            <a:r>
              <a:rPr lang="en-US" dirty="0"/>
              <a:t>Read papers from the group to see how we generally handle model description. Don’t reinvent the wheel – but put things in your own words.</a:t>
            </a:r>
          </a:p>
          <a:p>
            <a:r>
              <a:rPr lang="en-US" dirty="0"/>
              <a:t>Your methods may include information of specific interest to readers – such as chemical mechanisms, budget tables, equations, etc. Make sure those are prominent and self-contained so readers can easily grab them without having to wade through the rest of your paper</a:t>
            </a:r>
          </a:p>
        </p:txBody>
      </p:sp>
    </p:spTree>
  </p:cSld>
  <p:clrMapOvr>
    <a:masterClrMapping/>
  </p:clrMapOvr>
  <p:transition spd="slow"/>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pitchFamily="34" charset="0"/>
          </a:defRPr>
        </a:defPPr>
      </a:lstStyle>
    </a:lnDef>
    <a:txDef>
      <a:spPr>
        <a:noFill/>
      </a:spPr>
      <a:bodyPr wrap="none" rtlCol="0">
        <a:spAutoFit/>
      </a:bodyPr>
      <a:lstStyle>
        <a:defPPr>
          <a:defRPr b="0" dirty="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7872</TotalTime>
  <Words>3045</Words>
  <Application>Microsoft Office PowerPoint</Application>
  <PresentationFormat>On-screen Show (4:3)</PresentationFormat>
  <Paragraphs>141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Helvetica</vt:lpstr>
      <vt:lpstr>Lato</vt:lpstr>
      <vt:lpstr>Times New Roman</vt:lpstr>
      <vt:lpstr>Default Design</vt:lpstr>
      <vt:lpstr>How to write a scientific paper… and how to deal with the review process  Daniel J. Jacob, Harvard University</vt:lpstr>
      <vt:lpstr>A scientific paper is an addition to human knowledge</vt:lpstr>
      <vt:lpstr>Scientific papers are the metric of academic productivity</vt:lpstr>
      <vt:lpstr>Where should I publish?</vt:lpstr>
      <vt:lpstr>Few will read your paper from beginning to end</vt:lpstr>
      <vt:lpstr>How to structure your paper</vt:lpstr>
      <vt:lpstr>Introduction Write it early (before work is done), revisit often; it forces you to think about what your paper is about and how it advances knowledge</vt:lpstr>
      <vt:lpstr>A few words about references…</vt:lpstr>
      <vt:lpstr>Methods section following the Intro</vt:lpstr>
      <vt:lpstr>A few words about math…</vt:lpstr>
      <vt:lpstr>Results sections</vt:lpstr>
      <vt:lpstr>A few words about comparing model with observations</vt:lpstr>
      <vt:lpstr>Abstract and Conclusions …can wait to be written until rest of paper is mature</vt:lpstr>
      <vt:lpstr>Some general editorial remarks…</vt:lpstr>
      <vt:lpstr>The review process – and being a reviewer</vt:lpstr>
      <vt:lpstr>Some suggestions for writing a review</vt:lpstr>
      <vt:lpstr>How to respond to a review</vt:lpstr>
    </vt:vector>
  </TitlesOfParts>
  <Company>Harvard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J. Jacob</dc:creator>
  <cp:lastModifiedBy>masudrana p.p</cp:lastModifiedBy>
  <cp:revision>213</cp:revision>
  <dcterms:created xsi:type="dcterms:W3CDTF">2001-08-02T17:09:44Z</dcterms:created>
  <dcterms:modified xsi:type="dcterms:W3CDTF">2025-05-26T17:48:18Z</dcterms:modified>
</cp:coreProperties>
</file>