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881" r:id="rId2"/>
  </p:sldMasterIdLst>
  <p:notesMasterIdLst>
    <p:notesMasterId r:id="rId32"/>
  </p:notesMasterIdLst>
  <p:sldIdLst>
    <p:sldId id="260" r:id="rId3"/>
    <p:sldId id="289" r:id="rId4"/>
    <p:sldId id="262" r:id="rId5"/>
    <p:sldId id="276" r:id="rId6"/>
    <p:sldId id="263" r:id="rId7"/>
    <p:sldId id="264" r:id="rId8"/>
    <p:sldId id="265" r:id="rId9"/>
    <p:sldId id="267" r:id="rId10"/>
    <p:sldId id="270" r:id="rId11"/>
    <p:sldId id="271" r:id="rId12"/>
    <p:sldId id="266" r:id="rId13"/>
    <p:sldId id="272" r:id="rId14"/>
    <p:sldId id="274" r:id="rId15"/>
    <p:sldId id="268" r:id="rId16"/>
    <p:sldId id="275" r:id="rId17"/>
    <p:sldId id="273" r:id="rId18"/>
    <p:sldId id="277" r:id="rId19"/>
    <p:sldId id="278" r:id="rId20"/>
    <p:sldId id="279" r:id="rId21"/>
    <p:sldId id="280" r:id="rId22"/>
    <p:sldId id="283" r:id="rId23"/>
    <p:sldId id="281" r:id="rId24"/>
    <p:sldId id="282" r:id="rId25"/>
    <p:sldId id="284" r:id="rId26"/>
    <p:sldId id="285" r:id="rId27"/>
    <p:sldId id="286" r:id="rId28"/>
    <p:sldId id="288" r:id="rId29"/>
    <p:sldId id="290"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Styl pośredni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Styl pośredni 1 — Ak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4C1A8A3-306A-4EB7-A6B1-4F7E0EB9C5D6}" styleName="Styl pośredni 3 — Ak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4660"/>
  </p:normalViewPr>
  <p:slideViewPr>
    <p:cSldViewPr snapToGrid="0">
      <p:cViewPr varScale="1">
        <p:scale>
          <a:sx n="108" d="100"/>
          <a:sy n="108" d="100"/>
        </p:scale>
        <p:origin x="10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84FC-455B-4767-9BF0-47BB9E5F1B90}" type="datetimeFigureOut">
              <a:rPr lang="pl-PL" smtClean="0"/>
              <a:t>2018-09-18</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A95C6-F76B-41FF-B87D-5460881573CD}" type="slidenum">
              <a:rPr lang="pl-PL" smtClean="0"/>
              <a:t>‹#›</a:t>
            </a:fld>
            <a:endParaRPr lang="pl-PL"/>
          </a:p>
        </p:txBody>
      </p:sp>
    </p:spTree>
    <p:extLst>
      <p:ext uri="{BB962C8B-B14F-4D97-AF65-F5344CB8AC3E}">
        <p14:creationId xmlns:p14="http://schemas.microsoft.com/office/powerpoint/2010/main" val="401132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38DA95C6-F76B-41FF-B87D-5460881573CD}" type="slidenum">
              <a:rPr lang="pl-PL" smtClean="0"/>
              <a:t>1</a:t>
            </a:fld>
            <a:endParaRPr lang="pl-PL"/>
          </a:p>
        </p:txBody>
      </p:sp>
    </p:spTree>
    <p:extLst>
      <p:ext uri="{BB962C8B-B14F-4D97-AF65-F5344CB8AC3E}">
        <p14:creationId xmlns:p14="http://schemas.microsoft.com/office/powerpoint/2010/main" val="96899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5A511910-F361-45BB-8A8C-AF43476D472B}" type="datetime1">
              <a:rPr lang="pl-PL" smtClean="0"/>
              <a:t>2018-09-18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346140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9E1E360-D13A-4C3F-9BE3-D4106970E5E4}" type="datetime1">
              <a:rPr lang="pl-PL" smtClean="0"/>
              <a:t>2018-09-18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102733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27FB1DD-BD7F-466C-BEC7-782BFC8FD1DD}" type="datetime1">
              <a:rPr lang="pl-PL" smtClean="0"/>
              <a:t>2018-09-18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3270107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l-PL"/>
              <a:t>Kliknij, aby edytować styl</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0698FBD-7BF4-464F-AB16-16CE3B46BD12}" type="datetime1">
              <a:rPr lang="pl-PL" smtClean="0"/>
              <a:t>2018-09-18</a:t>
            </a:fld>
            <a:endParaRPr lang="pl-PL"/>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l-PL"/>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E080A94-E9F3-48FF-9CDD-74BCB8AF0CD9}" type="slidenum">
              <a:rPr lang="pl-PL" smtClean="0"/>
              <a:t>‹#›</a:t>
            </a:fld>
            <a:endParaRPr lang="pl-PL"/>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1001464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249B3FE-B33E-4AB0-B06D-F2145C08251A}" type="datetime1">
              <a:rPr lang="pl-PL" smtClean="0"/>
              <a:t>2018-09-18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3904734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l-PL"/>
              <a:t>Kliknij, aby edytować styl</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C094FE-F781-4C1F-BC1C-1148DF7B3D34}" type="datetime1">
              <a:rPr lang="pl-PL" smtClean="0"/>
              <a:t>2018-09-18</a:t>
            </a:fld>
            <a:endParaRPr lang="pl-P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pl-P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E080A94-E9F3-48FF-9CDD-74BCB8AF0CD9}" type="slidenum">
              <a:rPr lang="pl-PL" smtClean="0"/>
              <a:t>‹#›</a:t>
            </a:fld>
            <a:endParaRPr lang="pl-P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3009959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l-PL"/>
              <a:t>Kliknij, aby edytować styl</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F1E49C01-888A-42F2-B651-6A9D6FB03BE3}" type="datetime1">
              <a:rPr lang="pl-PL" smtClean="0"/>
              <a:t>2018-09-18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1558625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l-PL"/>
              <a:t>Kliknij, aby edytować styl</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6F484E6F-28A8-4247-93BA-3E3C404AD6B4}" type="datetime1">
              <a:rPr lang="pl-PL" smtClean="0"/>
              <a:t>2018-09-18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866986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5773EBBD-9AC6-411A-AB5A-26A23741D5ED}" type="datetime1">
              <a:rPr lang="pl-PL" smtClean="0"/>
              <a:t>2018-09-18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805318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FD523-0895-4F85-B750-E07619B74ACA}" type="datetime1">
              <a:rPr lang="pl-PL" smtClean="0"/>
              <a:t>2018-09-18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2843594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l-PL"/>
              <a:t>Kliknij, aby edytować styl</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6E88E1-1E6E-414E-92A6-7244DB9D3487}" type="datetime1">
              <a:rPr lang="pl-PL" smtClean="0"/>
              <a:t>2018-09-18</a:t>
            </a:fld>
            <a:endParaRPr lang="pl-P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l-P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E080A94-E9F3-48FF-9CDD-74BCB8AF0CD9}" type="slidenum">
              <a:rPr lang="pl-PL" smtClean="0"/>
              <a:t>‹#›</a:t>
            </a:fld>
            <a:endParaRPr lang="pl-P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174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9D2D2FC0-BCF6-4E9B-BA78-92EA601D5EB8}" type="datetime1">
              <a:rPr lang="pl-PL" smtClean="0"/>
              <a:t>2018-09-18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1174429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l-PL"/>
              <a:t>Kliknij, aby edytować styl</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B2CAD4B-DDD9-4D4B-BA59-925E859CF300}" type="datetime1">
              <a:rPr lang="pl-PL" smtClean="0"/>
              <a:t>2018-09-18</a:t>
            </a:fld>
            <a:endParaRPr lang="pl-P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l-P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E080A94-E9F3-48FF-9CDD-74BCB8AF0CD9}" type="slidenum">
              <a:rPr lang="pl-PL" smtClean="0"/>
              <a:t>‹#›</a:t>
            </a:fld>
            <a:endParaRPr lang="pl-P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3372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8BB7FA6-0E8A-4D1B-A6A5-E036652ACF7E}" type="datetime1">
              <a:rPr lang="pl-PL" smtClean="0"/>
              <a:t>2018-09-18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1640523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150CA5E-E0E0-4580-962E-2E99908D64EE}" type="datetime1">
              <a:rPr lang="pl-PL" smtClean="0"/>
              <a:t>2018-09-18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90292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A2B635A5-D602-4E28-A908-65229E8B09C4}" type="datetime1">
              <a:rPr lang="pl-PL" smtClean="0"/>
              <a:t>2018-09-18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368459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7B31E72C-C830-42FF-8DCD-09DA03BBC972}" type="datetime1">
              <a:rPr lang="pl-PL" smtClean="0"/>
              <a:t>2018-09-18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329367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9734EEA0-0873-4217-8971-F639AB637B40}" type="datetime1">
              <a:rPr lang="pl-PL" smtClean="0"/>
              <a:t>2018-09-18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E080A94-E9F3-48FF-9CDD-74BCB8AF0CD9}"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16754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0A1ECE3-10BE-481F-90E1-BB462F9B1B4A}" type="datetime1">
              <a:rPr lang="pl-PL" smtClean="0"/>
              <a:t>2018-09-18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E080A94-E9F3-48FF-9CDD-74BCB8AF0CD9}"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08219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29BA3-5F57-4383-B5A6-25F9461D3770}" type="datetime1">
              <a:rPr lang="pl-PL" smtClean="0"/>
              <a:t>2018-09-18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170853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CC09E5E-B739-4C91-8256-523EEAA5409A}" type="datetime1">
              <a:rPr lang="pl-PL" smtClean="0"/>
              <a:t>2018-09-18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341504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1387935F-3219-43C7-B174-1863C6F2102D}" type="datetime1">
              <a:rPr lang="pl-PL" smtClean="0"/>
              <a:t>2018-09-18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E080A94-E9F3-48FF-9CDD-74BCB8AF0CD9}" type="slidenum">
              <a:rPr lang="pl-PL" smtClean="0"/>
              <a:t>‹#›</a:t>
            </a:fld>
            <a:endParaRPr lang="pl-PL"/>
          </a:p>
        </p:txBody>
      </p:sp>
    </p:spTree>
    <p:extLst>
      <p:ext uri="{BB962C8B-B14F-4D97-AF65-F5344CB8AC3E}">
        <p14:creationId xmlns:p14="http://schemas.microsoft.com/office/powerpoint/2010/main" val="78941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1777DF4D-A537-4C01-85BD-FD71E24C43BE}" type="datetime1">
              <a:rPr lang="pl-PL" smtClean="0"/>
              <a:t>2018-09-18</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E080A94-E9F3-48FF-9CDD-74BCB8AF0CD9}" type="slidenum">
              <a:rPr lang="pl-PL" smtClean="0"/>
              <a:t>‹#›</a:t>
            </a:fld>
            <a:endParaRPr lang="pl-PL"/>
          </a:p>
        </p:txBody>
      </p:sp>
    </p:spTree>
    <p:extLst>
      <p:ext uri="{BB962C8B-B14F-4D97-AF65-F5344CB8AC3E}">
        <p14:creationId xmlns:p14="http://schemas.microsoft.com/office/powerpoint/2010/main" val="93765865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548C51D-FB2D-4036-8CC9-DD3DA3395310}" type="datetime1">
              <a:rPr lang="pl-PL" smtClean="0"/>
              <a:t>2018-09-18</a:t>
            </a:fld>
            <a:endParaRPr lang="pl-PL"/>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l-PL"/>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E080A94-E9F3-48FF-9CDD-74BCB8AF0CD9}" type="slidenum">
              <a:rPr lang="pl-PL" smtClean="0"/>
              <a:t>‹#›</a:t>
            </a:fld>
            <a:endParaRPr lang="pl-PL"/>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105887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E0E3F30-A856-4F64-B60A-202BB2F8C8D6}"/>
              </a:ext>
            </a:extLst>
          </p:cNvPr>
          <p:cNvSpPr>
            <a:spLocks noGrp="1"/>
          </p:cNvSpPr>
          <p:nvPr>
            <p:ph type="ctrTitle"/>
          </p:nvPr>
        </p:nvSpPr>
        <p:spPr>
          <a:xfrm>
            <a:off x="1720099" y="1653731"/>
            <a:ext cx="8110584" cy="3935906"/>
          </a:xfrm>
        </p:spPr>
        <p:txBody>
          <a:bodyPr anchor="t">
            <a:normAutofit/>
          </a:bodyPr>
          <a:lstStyle/>
          <a:p>
            <a:pPr algn="l"/>
            <a:r>
              <a:rPr lang="pl-PL" sz="8800"/>
              <a:t>Building SSIS Packages with C#</a:t>
            </a:r>
          </a:p>
        </p:txBody>
      </p:sp>
    </p:spTree>
    <p:extLst>
      <p:ext uri="{BB962C8B-B14F-4D97-AF65-F5344CB8AC3E}">
        <p14:creationId xmlns:p14="http://schemas.microsoft.com/office/powerpoint/2010/main" val="38455539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84941E92-07CF-4BD4-B749-4211CB3E5ABB}"/>
              </a:ext>
            </a:extLst>
          </p:cNvPr>
          <p:cNvSpPr/>
          <p:nvPr/>
        </p:nvSpPr>
        <p:spPr>
          <a:xfrm>
            <a:off x="1473200" y="796836"/>
            <a:ext cx="10045700" cy="5693866"/>
          </a:xfrm>
          <a:prstGeom prst="rect">
            <a:avLst/>
          </a:prstGeom>
        </p:spPr>
        <p:txBody>
          <a:bodyPr wrap="square">
            <a:spAutoFit/>
          </a:bodyPr>
          <a:lstStyle/>
          <a:p>
            <a:r>
              <a:rPr lang="en-US" sz="2000" dirty="0"/>
              <a:t>The Integration Services </a:t>
            </a:r>
            <a:r>
              <a:rPr lang="en-US" sz="3200" b="1" dirty="0"/>
              <a:t>run-time engine </a:t>
            </a:r>
            <a:r>
              <a:rPr lang="en-US" sz="2000" dirty="0"/>
              <a:t>controls the management and execution of packages, by implementing the infrastructure that enables execution order, logging, variables, and event handling. Programming the Integration Services run-time engine lets developers </a:t>
            </a:r>
            <a:r>
              <a:rPr lang="en-US" sz="2800" b="1" dirty="0"/>
              <a:t>automate the creation, configuration, and execution of packages and create custom tasks and other extensions</a:t>
            </a:r>
            <a:r>
              <a:rPr lang="en-US" sz="2000" dirty="0"/>
              <a:t>.</a:t>
            </a:r>
            <a:endParaRPr lang="pl-PL" sz="2000" dirty="0"/>
          </a:p>
          <a:p>
            <a:endParaRPr lang="pl-PL" sz="2000" dirty="0">
              <a:solidFill>
                <a:srgbClr val="000000"/>
              </a:solidFill>
              <a:latin typeface="Segoe UI" panose="020B0502040204020203" pitchFamily="34" charset="0"/>
            </a:endParaRPr>
          </a:p>
          <a:p>
            <a:r>
              <a:rPr lang="en-US" sz="2000" dirty="0"/>
              <a:t>The </a:t>
            </a:r>
            <a:r>
              <a:rPr lang="en-US" sz="3200" b="1" dirty="0"/>
              <a:t>data flow engine</a:t>
            </a:r>
            <a:r>
              <a:rPr lang="en-US" sz="2000" dirty="0"/>
              <a:t> manages the data flow task, which is a specialized, high performance task dedicated to moving and transforming data from disparate sources. Unlike other tasks, the data flow task contains additional objects called data flow components, which can be sources, transformations, or destinations. These components are the core moving parts of the task. They define the movement and transformation of data. </a:t>
            </a:r>
            <a:r>
              <a:rPr lang="en-US" sz="2800" b="1" dirty="0"/>
              <a:t>Programming the data flow engine lets developers automate the creation and configuration of the components in a data flow task, and create custom components.</a:t>
            </a:r>
            <a:endParaRPr lang="pl-PL" sz="2800" b="1" dirty="0">
              <a:solidFill>
                <a:srgbClr val="000000"/>
              </a:solidFill>
              <a:latin typeface="Segoe UI" panose="020B0502040204020203" pitchFamily="34" charset="0"/>
            </a:endParaRPr>
          </a:p>
          <a:p>
            <a:endParaRPr lang="pl-PL" sz="2000" dirty="0"/>
          </a:p>
        </p:txBody>
      </p:sp>
    </p:spTree>
    <p:extLst>
      <p:ext uri="{BB962C8B-B14F-4D97-AF65-F5344CB8AC3E}">
        <p14:creationId xmlns:p14="http://schemas.microsoft.com/office/powerpoint/2010/main" val="268672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2C2018-F4BA-4A3B-A9B6-4E238956F362}"/>
              </a:ext>
            </a:extLst>
          </p:cNvPr>
          <p:cNvSpPr>
            <a:spLocks noGrp="1"/>
          </p:cNvSpPr>
          <p:nvPr>
            <p:ph type="title"/>
          </p:nvPr>
        </p:nvSpPr>
        <p:spPr/>
        <p:txBody>
          <a:bodyPr>
            <a:normAutofit/>
          </a:bodyPr>
          <a:lstStyle/>
          <a:p>
            <a:r>
              <a:rPr lang="pl-PL" sz="4000" b="1" dirty="0"/>
              <a:t>SSIS Automation API</a:t>
            </a:r>
          </a:p>
        </p:txBody>
      </p:sp>
      <p:sp>
        <p:nvSpPr>
          <p:cNvPr id="4" name="Symbol zastępczy tekstu 3">
            <a:extLst>
              <a:ext uri="{FF2B5EF4-FFF2-40B4-BE49-F238E27FC236}">
                <a16:creationId xmlns:a16="http://schemas.microsoft.com/office/drawing/2014/main" id="{D7286270-8B33-45E9-9672-A158599C00C9}"/>
              </a:ext>
            </a:extLst>
          </p:cNvPr>
          <p:cNvSpPr>
            <a:spLocks noGrp="1"/>
          </p:cNvSpPr>
          <p:nvPr>
            <p:ph type="body" sz="half" idx="2"/>
          </p:nvPr>
        </p:nvSpPr>
        <p:spPr/>
        <p:txBody>
          <a:bodyPr>
            <a:normAutofit/>
          </a:bodyPr>
          <a:lstStyle/>
          <a:p>
            <a:r>
              <a:rPr lang="pl-PL" sz="1200" dirty="0"/>
              <a:t>https://docs.microsoft.com/en-us/sql/integration-services/building-packages-programmatically/creating-a-package-programmatically?view=sql-server-2017</a:t>
            </a:r>
          </a:p>
          <a:p>
            <a:r>
              <a:rPr lang="pl-PL" sz="1200" dirty="0"/>
              <a:t>https://blogs.msdn.microsoft.com/mattm/2008/12/30/samples-for-creating-ssis-packages-programmatically/</a:t>
            </a:r>
          </a:p>
          <a:p>
            <a:endParaRPr lang="pl-PL" sz="1200" dirty="0"/>
          </a:p>
        </p:txBody>
      </p:sp>
      <p:pic>
        <p:nvPicPr>
          <p:cNvPr id="6" name="Symbol zastępczy obrazu 5">
            <a:extLst>
              <a:ext uri="{FF2B5EF4-FFF2-40B4-BE49-F238E27FC236}">
                <a16:creationId xmlns:a16="http://schemas.microsoft.com/office/drawing/2014/main" id="{91ACBF5B-614E-4AB2-BA39-EEF6886E07ED}"/>
              </a:ext>
            </a:extLst>
          </p:cNvPr>
          <p:cNvPicPr>
            <a:picLocks noGrp="1" noChangeAspect="1"/>
          </p:cNvPicPr>
          <p:nvPr>
            <p:ph type="pic" idx="1"/>
          </p:nvPr>
        </p:nvPicPr>
        <p:blipFill>
          <a:blip r:embed="rId2"/>
          <a:srcRect l="2234" r="2234"/>
          <a:stretch>
            <a:fillRect/>
          </a:stretch>
        </p:blipFill>
        <p:spPr>
          <a:xfrm>
            <a:off x="5532438" y="0"/>
            <a:ext cx="6659562" cy="6858000"/>
          </a:xfrm>
          <a:prstGeom prst="rect">
            <a:avLst/>
          </a:prstGeom>
        </p:spPr>
      </p:pic>
    </p:spTree>
    <p:extLst>
      <p:ext uri="{BB962C8B-B14F-4D97-AF65-F5344CB8AC3E}">
        <p14:creationId xmlns:p14="http://schemas.microsoft.com/office/powerpoint/2010/main" val="257625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B1DE9E-4E65-4F58-B62F-AFAEEB6ED75F}"/>
              </a:ext>
            </a:extLst>
          </p:cNvPr>
          <p:cNvSpPr>
            <a:spLocks noGrp="1"/>
          </p:cNvSpPr>
          <p:nvPr>
            <p:ph type="title"/>
          </p:nvPr>
        </p:nvSpPr>
        <p:spPr/>
        <p:txBody>
          <a:bodyPr/>
          <a:lstStyle/>
          <a:p>
            <a:r>
              <a:rPr lang="pl-PL" b="1" dirty="0" err="1"/>
              <a:t>Commonly</a:t>
            </a:r>
            <a:r>
              <a:rPr lang="pl-PL" b="1" dirty="0"/>
              <a:t> </a:t>
            </a:r>
            <a:r>
              <a:rPr lang="pl-PL" b="1" dirty="0" err="1"/>
              <a:t>Used</a:t>
            </a:r>
            <a:r>
              <a:rPr lang="pl-PL" b="1" dirty="0"/>
              <a:t> </a:t>
            </a:r>
            <a:r>
              <a:rPr lang="pl-PL" b="1" dirty="0" err="1"/>
              <a:t>Assemblies</a:t>
            </a:r>
            <a:endParaRPr lang="pl-PL" b="1" dirty="0"/>
          </a:p>
        </p:txBody>
      </p:sp>
      <p:graphicFrame>
        <p:nvGraphicFramePr>
          <p:cNvPr id="4" name="Tabela 3">
            <a:extLst>
              <a:ext uri="{FF2B5EF4-FFF2-40B4-BE49-F238E27FC236}">
                <a16:creationId xmlns:a16="http://schemas.microsoft.com/office/drawing/2014/main" id="{E00FA38D-5281-4A8A-8665-AA5CC4243322}"/>
              </a:ext>
            </a:extLst>
          </p:cNvPr>
          <p:cNvGraphicFramePr>
            <a:graphicFrameLocks noGrp="1"/>
          </p:cNvGraphicFramePr>
          <p:nvPr>
            <p:extLst>
              <p:ext uri="{D42A27DB-BD31-4B8C-83A1-F6EECF244321}">
                <p14:modId xmlns:p14="http://schemas.microsoft.com/office/powerpoint/2010/main" val="4278785882"/>
              </p:ext>
            </p:extLst>
          </p:nvPr>
        </p:nvGraphicFramePr>
        <p:xfrm>
          <a:off x="1371600" y="2171700"/>
          <a:ext cx="9601200" cy="2495550"/>
        </p:xfrm>
        <a:graphic>
          <a:graphicData uri="http://schemas.openxmlformats.org/drawingml/2006/table">
            <a:tbl>
              <a:tblPr>
                <a:tableStyleId>{5940675A-B579-460E-94D1-54222C63F5DA}</a:tableStyleId>
              </a:tblPr>
              <a:tblGrid>
                <a:gridCol w="3441700">
                  <a:extLst>
                    <a:ext uri="{9D8B030D-6E8A-4147-A177-3AD203B41FA5}">
                      <a16:colId xmlns:a16="http://schemas.microsoft.com/office/drawing/2014/main" val="2250741344"/>
                    </a:ext>
                  </a:extLst>
                </a:gridCol>
                <a:gridCol w="6159500">
                  <a:extLst>
                    <a:ext uri="{9D8B030D-6E8A-4147-A177-3AD203B41FA5}">
                      <a16:colId xmlns:a16="http://schemas.microsoft.com/office/drawing/2014/main" val="2645047195"/>
                    </a:ext>
                  </a:extLst>
                </a:gridCol>
              </a:tblGrid>
              <a:tr h="499110">
                <a:tc>
                  <a:txBody>
                    <a:bodyPr/>
                    <a:lstStyle/>
                    <a:p>
                      <a:pPr algn="l" rtl="0" fontAlgn="ctr"/>
                      <a:r>
                        <a:rPr lang="pl-PL" sz="1400" b="0" u="none" strike="noStrike">
                          <a:effectLst/>
                        </a:rPr>
                        <a:t>Microsoft.SqlServer.ManagedDTS.dll</a:t>
                      </a:r>
                      <a:endParaRPr lang="pl-PL" sz="1400" b="0" i="0" u="none" strike="noStrike">
                        <a:solidFill>
                          <a:srgbClr val="191B0E"/>
                        </a:solidFill>
                        <a:effectLst/>
                        <a:latin typeface="Franklin Gothic Book" panose="020B0503020102020204" pitchFamily="34" charset="0"/>
                      </a:endParaRPr>
                    </a:p>
                  </a:txBody>
                  <a:tcPr marL="9525" marR="9525" marT="9525" marB="0" anchor="ctr"/>
                </a:tc>
                <a:tc>
                  <a:txBody>
                    <a:bodyPr/>
                    <a:lstStyle/>
                    <a:p>
                      <a:pPr lvl="1" algn="l" rtl="0" fontAlgn="ctr"/>
                      <a:r>
                        <a:rPr lang="en-US" sz="1400" u="none" strike="noStrike" dirty="0">
                          <a:effectLst/>
                        </a:rPr>
                        <a:t>Contains the managed run-time engine.</a:t>
                      </a:r>
                      <a:endParaRPr lang="en-US" sz="1400" b="0" i="0" u="none" strike="noStrike" dirty="0">
                        <a:solidFill>
                          <a:srgbClr val="191B0E"/>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2803903518"/>
                  </a:ext>
                </a:extLst>
              </a:tr>
              <a:tr h="748665">
                <a:tc>
                  <a:txBody>
                    <a:bodyPr/>
                    <a:lstStyle/>
                    <a:p>
                      <a:pPr algn="l" rtl="0" fontAlgn="ctr"/>
                      <a:r>
                        <a:rPr lang="pl-PL" sz="1400" b="0" u="none" strike="noStrike">
                          <a:effectLst/>
                        </a:rPr>
                        <a:t>Microsoft.SqlServer.RuntimeWrapper.dll</a:t>
                      </a:r>
                      <a:endParaRPr lang="pl-PL" sz="1400" b="0" i="0" u="none" strike="noStrike">
                        <a:solidFill>
                          <a:srgbClr val="191B0E"/>
                        </a:solidFill>
                        <a:effectLst/>
                        <a:latin typeface="Franklin Gothic Book" panose="020B0503020102020204" pitchFamily="34" charset="0"/>
                      </a:endParaRPr>
                    </a:p>
                  </a:txBody>
                  <a:tcPr marL="9525" marR="9525" marT="9525" marB="0" anchor="ctr"/>
                </a:tc>
                <a:tc>
                  <a:txBody>
                    <a:bodyPr/>
                    <a:lstStyle/>
                    <a:p>
                      <a:pPr lvl="1" algn="l" rtl="0" fontAlgn="ctr"/>
                      <a:r>
                        <a:rPr lang="en-US" sz="1400" u="none" strike="noStrike" dirty="0">
                          <a:effectLst/>
                        </a:rPr>
                        <a:t>Contains the primary interop assembly (PIA), or wrapper, for the native run-time engine.</a:t>
                      </a:r>
                      <a:endParaRPr lang="en-US" sz="1400" b="0" i="0" u="none" strike="noStrike" dirty="0">
                        <a:solidFill>
                          <a:srgbClr val="191B0E"/>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2087928999"/>
                  </a:ext>
                </a:extLst>
              </a:tr>
              <a:tr h="499110">
                <a:tc>
                  <a:txBody>
                    <a:bodyPr/>
                    <a:lstStyle/>
                    <a:p>
                      <a:pPr algn="l" rtl="0" fontAlgn="ctr"/>
                      <a:r>
                        <a:rPr lang="pl-PL" sz="1400" b="0" u="none" strike="noStrike">
                          <a:effectLst/>
                        </a:rPr>
                        <a:t>Microsoft.SqlServer.PipelineHost.dll</a:t>
                      </a:r>
                      <a:endParaRPr lang="pl-PL" sz="1400" b="0" i="0" u="none" strike="noStrike">
                        <a:solidFill>
                          <a:srgbClr val="191B0E"/>
                        </a:solidFill>
                        <a:effectLst/>
                        <a:latin typeface="Franklin Gothic Book" panose="020B0503020102020204" pitchFamily="34" charset="0"/>
                      </a:endParaRPr>
                    </a:p>
                  </a:txBody>
                  <a:tcPr marL="9525" marR="9525" marT="9525" marB="0" anchor="ctr"/>
                </a:tc>
                <a:tc>
                  <a:txBody>
                    <a:bodyPr/>
                    <a:lstStyle/>
                    <a:p>
                      <a:pPr lvl="1" algn="l" rtl="0" fontAlgn="ctr"/>
                      <a:r>
                        <a:rPr lang="en-US" sz="1400" u="none" strike="noStrike">
                          <a:effectLst/>
                        </a:rPr>
                        <a:t>Contains the managed data flow engine.</a:t>
                      </a:r>
                      <a:endParaRPr lang="en-US" sz="1400" b="0" i="0" u="none" strike="noStrike">
                        <a:solidFill>
                          <a:srgbClr val="191B0E"/>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1126637324"/>
                  </a:ext>
                </a:extLst>
              </a:tr>
              <a:tr h="748665">
                <a:tc>
                  <a:txBody>
                    <a:bodyPr/>
                    <a:lstStyle/>
                    <a:p>
                      <a:pPr algn="l" rtl="0" fontAlgn="ctr"/>
                      <a:r>
                        <a:rPr lang="pl-PL" sz="1400" b="0" u="none" strike="noStrike" dirty="0">
                          <a:effectLst/>
                        </a:rPr>
                        <a:t>Microsoft.SqlServer.PipelineWrapper.dll</a:t>
                      </a:r>
                      <a:endParaRPr lang="pl-PL" sz="1400" b="0" i="0" u="none" strike="noStrike" dirty="0">
                        <a:solidFill>
                          <a:srgbClr val="191B0E"/>
                        </a:solidFill>
                        <a:effectLst/>
                        <a:latin typeface="Franklin Gothic Book" panose="020B0503020102020204" pitchFamily="34" charset="0"/>
                      </a:endParaRPr>
                    </a:p>
                  </a:txBody>
                  <a:tcPr marL="9525" marR="9525" marT="9525" marB="0" anchor="ctr"/>
                </a:tc>
                <a:tc>
                  <a:txBody>
                    <a:bodyPr/>
                    <a:lstStyle/>
                    <a:p>
                      <a:pPr lvl="1" algn="l" rtl="0" fontAlgn="ctr"/>
                      <a:r>
                        <a:rPr lang="en-US" sz="1400" u="none" strike="noStrike" dirty="0">
                          <a:effectLst/>
                        </a:rPr>
                        <a:t>Contains the primary interop assembly (PIA), or wrapper, for the native data flow engine.</a:t>
                      </a:r>
                      <a:endParaRPr lang="en-US" sz="1400" b="0" i="0" u="none" strike="noStrike" dirty="0">
                        <a:solidFill>
                          <a:srgbClr val="191B0E"/>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2170037722"/>
                  </a:ext>
                </a:extLst>
              </a:tr>
            </a:tbl>
          </a:graphicData>
        </a:graphic>
      </p:graphicFrame>
      <p:sp>
        <p:nvSpPr>
          <p:cNvPr id="3" name="Prostokąt 2">
            <a:extLst>
              <a:ext uri="{FF2B5EF4-FFF2-40B4-BE49-F238E27FC236}">
                <a16:creationId xmlns:a16="http://schemas.microsoft.com/office/drawing/2014/main" id="{CB077643-E35B-4D10-9416-88C5F866EA3C}"/>
              </a:ext>
            </a:extLst>
          </p:cNvPr>
          <p:cNvSpPr/>
          <p:nvPr/>
        </p:nvSpPr>
        <p:spPr>
          <a:xfrm>
            <a:off x="1371600" y="5641304"/>
            <a:ext cx="4675319" cy="307777"/>
          </a:xfrm>
          <a:prstGeom prst="rect">
            <a:avLst/>
          </a:prstGeom>
        </p:spPr>
        <p:txBody>
          <a:bodyPr wrap="none">
            <a:spAutoFit/>
          </a:bodyPr>
          <a:lstStyle/>
          <a:p>
            <a:r>
              <a:rPr lang="pl-PL" sz="1400" dirty="0"/>
              <a:t>https://msdn.microsoft.com/en-us/library/aa302338.aspx</a:t>
            </a:r>
          </a:p>
        </p:txBody>
      </p:sp>
    </p:spTree>
    <p:extLst>
      <p:ext uri="{BB962C8B-B14F-4D97-AF65-F5344CB8AC3E}">
        <p14:creationId xmlns:p14="http://schemas.microsoft.com/office/powerpoint/2010/main" val="174502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589DB9-6383-4E47-8843-EA33CD3B7A9D}"/>
              </a:ext>
            </a:extLst>
          </p:cNvPr>
          <p:cNvSpPr>
            <a:spLocks noGrp="1"/>
          </p:cNvSpPr>
          <p:nvPr>
            <p:ph type="title"/>
          </p:nvPr>
        </p:nvSpPr>
        <p:spPr/>
        <p:txBody>
          <a:bodyPr/>
          <a:lstStyle/>
          <a:p>
            <a:r>
              <a:rPr lang="pl-PL" sz="3200" b="1" dirty="0" err="1"/>
              <a:t>Microsoft.SqlServer.Dts.Runtime</a:t>
            </a:r>
            <a:endParaRPr lang="pl-PL" sz="3200" b="1" dirty="0"/>
          </a:p>
        </p:txBody>
      </p:sp>
      <p:sp>
        <p:nvSpPr>
          <p:cNvPr id="3" name="Symbol zastępczy zawartości 2">
            <a:extLst>
              <a:ext uri="{FF2B5EF4-FFF2-40B4-BE49-F238E27FC236}">
                <a16:creationId xmlns:a16="http://schemas.microsoft.com/office/drawing/2014/main" id="{A4DA218F-2124-479F-BE18-A53CAF00447B}"/>
              </a:ext>
            </a:extLst>
          </p:cNvPr>
          <p:cNvSpPr>
            <a:spLocks noGrp="1"/>
          </p:cNvSpPr>
          <p:nvPr>
            <p:ph idx="1"/>
          </p:nvPr>
        </p:nvSpPr>
        <p:spPr/>
        <p:txBody>
          <a:bodyPr/>
          <a:lstStyle/>
          <a:p>
            <a:r>
              <a:rPr lang="pl-PL" dirty="0"/>
              <a:t>Application</a:t>
            </a:r>
          </a:p>
          <a:p>
            <a:r>
              <a:rPr lang="pl-PL" dirty="0" err="1"/>
              <a:t>ConnectionManager</a:t>
            </a:r>
            <a:endParaRPr lang="pl-PL" dirty="0"/>
          </a:p>
          <a:p>
            <a:r>
              <a:rPr lang="pl-PL" dirty="0" err="1"/>
              <a:t>Executable</a:t>
            </a:r>
            <a:endParaRPr lang="pl-PL" dirty="0"/>
          </a:p>
          <a:p>
            <a:r>
              <a:rPr lang="pl-PL" dirty="0" err="1"/>
              <a:t>ForLoop</a:t>
            </a:r>
            <a:endParaRPr lang="pl-PL" dirty="0"/>
          </a:p>
          <a:p>
            <a:r>
              <a:rPr lang="pl-PL" dirty="0" err="1"/>
              <a:t>Package</a:t>
            </a:r>
            <a:endParaRPr lang="pl-PL" dirty="0"/>
          </a:p>
          <a:p>
            <a:r>
              <a:rPr lang="pl-PL" dirty="0" err="1"/>
              <a:t>Parameters</a:t>
            </a:r>
            <a:endParaRPr lang="pl-PL" dirty="0"/>
          </a:p>
          <a:p>
            <a:r>
              <a:rPr lang="pl-PL" dirty="0"/>
              <a:t>Project</a:t>
            </a:r>
          </a:p>
          <a:p>
            <a:r>
              <a:rPr lang="pl-PL" dirty="0" err="1"/>
              <a:t>Sequence</a:t>
            </a:r>
            <a:endParaRPr lang="pl-PL" dirty="0"/>
          </a:p>
        </p:txBody>
      </p:sp>
      <p:sp>
        <p:nvSpPr>
          <p:cNvPr id="4" name="Symbol zastępczy tekstu 3">
            <a:extLst>
              <a:ext uri="{FF2B5EF4-FFF2-40B4-BE49-F238E27FC236}">
                <a16:creationId xmlns:a16="http://schemas.microsoft.com/office/drawing/2014/main" id="{04270D19-C81D-4C26-A874-821170E8E456}"/>
              </a:ext>
            </a:extLst>
          </p:cNvPr>
          <p:cNvSpPr>
            <a:spLocks noGrp="1"/>
          </p:cNvSpPr>
          <p:nvPr>
            <p:ph type="body" sz="half" idx="2"/>
          </p:nvPr>
        </p:nvSpPr>
        <p:spPr/>
        <p:txBody>
          <a:bodyPr>
            <a:normAutofit/>
          </a:bodyPr>
          <a:lstStyle/>
          <a:p>
            <a:r>
              <a:rPr lang="en-US" sz="1800" dirty="0"/>
              <a:t>The Microsoft.SqlServer.Dts.Runtime namespace contains the classes and interfaces to create packages, custom tasks, and other package control flow elements.</a:t>
            </a:r>
            <a:endParaRPr lang="pl-PL" sz="1800" dirty="0"/>
          </a:p>
          <a:p>
            <a:endParaRPr lang="pl-PL" sz="1800" dirty="0"/>
          </a:p>
        </p:txBody>
      </p:sp>
    </p:spTree>
    <p:extLst>
      <p:ext uri="{BB962C8B-B14F-4D97-AF65-F5344CB8AC3E}">
        <p14:creationId xmlns:p14="http://schemas.microsoft.com/office/powerpoint/2010/main" val="60498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663230-8CFE-4065-A153-5A4DC8F121EB}"/>
              </a:ext>
            </a:extLst>
          </p:cNvPr>
          <p:cNvSpPr>
            <a:spLocks noGrp="1"/>
          </p:cNvSpPr>
          <p:nvPr>
            <p:ph type="title"/>
          </p:nvPr>
        </p:nvSpPr>
        <p:spPr/>
        <p:txBody>
          <a:bodyPr/>
          <a:lstStyle/>
          <a:p>
            <a:r>
              <a:rPr lang="nn-NO" sz="2800" b="1" dirty="0"/>
              <a:t>Microsoft.SqlServer.Dts.Runtime.Wrapper</a:t>
            </a:r>
            <a:endParaRPr lang="pl-PL" sz="2800" b="1" dirty="0"/>
          </a:p>
        </p:txBody>
      </p:sp>
      <p:sp>
        <p:nvSpPr>
          <p:cNvPr id="3" name="Symbol zastępczy zawartości 2">
            <a:extLst>
              <a:ext uri="{FF2B5EF4-FFF2-40B4-BE49-F238E27FC236}">
                <a16:creationId xmlns:a16="http://schemas.microsoft.com/office/drawing/2014/main" id="{E754FF1D-10AA-423E-8E0F-F46996395F24}"/>
              </a:ext>
            </a:extLst>
          </p:cNvPr>
          <p:cNvSpPr>
            <a:spLocks noGrp="1"/>
          </p:cNvSpPr>
          <p:nvPr>
            <p:ph idx="1"/>
          </p:nvPr>
        </p:nvSpPr>
        <p:spPr/>
        <p:txBody>
          <a:bodyPr>
            <a:normAutofit/>
          </a:bodyPr>
          <a:lstStyle/>
          <a:p>
            <a:r>
              <a:rPr lang="en-US" dirty="0" err="1"/>
              <a:t>ConnectionManagerOleDbClass</a:t>
            </a:r>
            <a:endParaRPr lang="en-US" dirty="0"/>
          </a:p>
          <a:p>
            <a:r>
              <a:rPr lang="en-US" dirty="0" err="1"/>
              <a:t>PackageClass</a:t>
            </a:r>
            <a:r>
              <a:rPr lang="en-US" dirty="0"/>
              <a:t>	</a:t>
            </a:r>
          </a:p>
          <a:p>
            <a:r>
              <a:rPr lang="en-US" dirty="0" err="1"/>
              <a:t>ParameterClass</a:t>
            </a:r>
            <a:r>
              <a:rPr lang="en-US" dirty="0"/>
              <a:t>	</a:t>
            </a:r>
          </a:p>
          <a:p>
            <a:r>
              <a:rPr lang="en-US" dirty="0" err="1"/>
              <a:t>PrecedenceConstraintClass</a:t>
            </a:r>
            <a:r>
              <a:rPr lang="en-US" dirty="0"/>
              <a:t>	</a:t>
            </a:r>
          </a:p>
          <a:p>
            <a:r>
              <a:rPr lang="en-US" dirty="0" err="1"/>
              <a:t>SequenceClass</a:t>
            </a:r>
            <a:r>
              <a:rPr lang="en-US" dirty="0"/>
              <a:t>	</a:t>
            </a:r>
          </a:p>
          <a:p>
            <a:r>
              <a:rPr lang="en-US" dirty="0" err="1"/>
              <a:t>VariableClass</a:t>
            </a:r>
            <a:r>
              <a:rPr lang="en-US" dirty="0"/>
              <a:t>	</a:t>
            </a:r>
            <a:endParaRPr lang="pl-PL" dirty="0"/>
          </a:p>
        </p:txBody>
      </p:sp>
      <p:sp>
        <p:nvSpPr>
          <p:cNvPr id="4" name="Symbol zastępczy tekstu 3">
            <a:extLst>
              <a:ext uri="{FF2B5EF4-FFF2-40B4-BE49-F238E27FC236}">
                <a16:creationId xmlns:a16="http://schemas.microsoft.com/office/drawing/2014/main" id="{441DF2AA-C03D-4D13-801C-6644E5F259E9}"/>
              </a:ext>
            </a:extLst>
          </p:cNvPr>
          <p:cNvSpPr>
            <a:spLocks noGrp="1"/>
          </p:cNvSpPr>
          <p:nvPr>
            <p:ph type="body" sz="half" idx="2"/>
          </p:nvPr>
        </p:nvSpPr>
        <p:spPr>
          <a:xfrm>
            <a:off x="723900" y="2856344"/>
            <a:ext cx="3855720" cy="3011056"/>
          </a:xfrm>
        </p:spPr>
        <p:txBody>
          <a:bodyPr>
            <a:normAutofit fontScale="92500"/>
          </a:bodyPr>
          <a:lstStyle/>
          <a:p>
            <a:r>
              <a:rPr lang="en-US" dirty="0"/>
              <a:t>The </a:t>
            </a:r>
            <a:r>
              <a:rPr lang="en-US" dirty="0" err="1"/>
              <a:t>Runtime.Wrapper</a:t>
            </a:r>
            <a:r>
              <a:rPr lang="en-US" dirty="0"/>
              <a:t> namespace provides the classes and interfaces used to create Control Flow components in the runtime. </a:t>
            </a:r>
            <a:endParaRPr lang="pl-PL" dirty="0"/>
          </a:p>
          <a:p>
            <a:r>
              <a:rPr lang="en-US" dirty="0"/>
              <a:t>This assembly is a </a:t>
            </a:r>
            <a:r>
              <a:rPr lang="en-US" b="1" dirty="0"/>
              <a:t>Primary Interop Assembly (PIA)</a:t>
            </a:r>
            <a:r>
              <a:rPr lang="en-US" dirty="0"/>
              <a:t> for the namespace </a:t>
            </a:r>
            <a:r>
              <a:rPr lang="en-US" dirty="0" err="1"/>
              <a:t>Dts.Runtime</a:t>
            </a:r>
            <a:r>
              <a:rPr lang="pl-PL" dirty="0"/>
              <a:t>.</a:t>
            </a:r>
          </a:p>
          <a:p>
            <a:r>
              <a:rPr lang="en-US" dirty="0"/>
              <a:t>The classes in this namespace </a:t>
            </a:r>
            <a:r>
              <a:rPr lang="en-US" b="1" dirty="0"/>
              <a:t>should not be instantiated</a:t>
            </a:r>
            <a:r>
              <a:rPr lang="en-US" dirty="0"/>
              <a:t>. Instead, use the classes found in the Microsoft.SqlServer.Dts.Runtime.</a:t>
            </a:r>
            <a:endParaRPr lang="pl-PL" dirty="0"/>
          </a:p>
          <a:p>
            <a:endParaRPr lang="pl-PL" dirty="0"/>
          </a:p>
        </p:txBody>
      </p:sp>
    </p:spTree>
    <p:extLst>
      <p:ext uri="{BB962C8B-B14F-4D97-AF65-F5344CB8AC3E}">
        <p14:creationId xmlns:p14="http://schemas.microsoft.com/office/powerpoint/2010/main" val="296576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589DB9-6383-4E47-8843-EA33CD3B7A9D}"/>
              </a:ext>
            </a:extLst>
          </p:cNvPr>
          <p:cNvSpPr>
            <a:spLocks noGrp="1"/>
          </p:cNvSpPr>
          <p:nvPr>
            <p:ph type="title"/>
          </p:nvPr>
        </p:nvSpPr>
        <p:spPr/>
        <p:txBody>
          <a:bodyPr/>
          <a:lstStyle/>
          <a:p>
            <a:r>
              <a:rPr lang="en-US" sz="3200" b="1" dirty="0" err="1"/>
              <a:t>Microsoft.SqlServer.Dts.Pipeline</a:t>
            </a:r>
            <a:endParaRPr lang="pl-PL" sz="3200" b="1" dirty="0"/>
          </a:p>
        </p:txBody>
      </p:sp>
      <p:sp>
        <p:nvSpPr>
          <p:cNvPr id="3" name="Symbol zastępczy zawartości 2">
            <a:extLst>
              <a:ext uri="{FF2B5EF4-FFF2-40B4-BE49-F238E27FC236}">
                <a16:creationId xmlns:a16="http://schemas.microsoft.com/office/drawing/2014/main" id="{A4DA218F-2124-479F-BE18-A53CAF00447B}"/>
              </a:ext>
            </a:extLst>
          </p:cNvPr>
          <p:cNvSpPr>
            <a:spLocks noGrp="1"/>
          </p:cNvSpPr>
          <p:nvPr>
            <p:ph idx="1"/>
          </p:nvPr>
        </p:nvSpPr>
        <p:spPr/>
        <p:txBody>
          <a:bodyPr/>
          <a:lstStyle/>
          <a:p>
            <a:pPr marL="0" indent="0">
              <a:buNone/>
            </a:pPr>
            <a:r>
              <a:rPr lang="en-US" b="1" dirty="0" err="1"/>
              <a:t>PipelineBuffer</a:t>
            </a:r>
            <a:r>
              <a:rPr lang="en-US" dirty="0"/>
              <a:t>	</a:t>
            </a:r>
            <a:endParaRPr lang="pl-PL" dirty="0"/>
          </a:p>
          <a:p>
            <a:pPr marL="0" indent="0">
              <a:buNone/>
            </a:pPr>
            <a:r>
              <a:rPr lang="en-US" dirty="0"/>
              <a:t>Provides an in-memory data store containing rows and columns of data.</a:t>
            </a:r>
          </a:p>
          <a:p>
            <a:endParaRPr lang="en-US" dirty="0"/>
          </a:p>
          <a:p>
            <a:pPr marL="0" indent="0">
              <a:buNone/>
            </a:pPr>
            <a:r>
              <a:rPr lang="en-US" b="1" dirty="0" err="1"/>
              <a:t>PipelineComponent</a:t>
            </a:r>
            <a:r>
              <a:rPr lang="en-US" b="1" dirty="0"/>
              <a:t>	</a:t>
            </a:r>
          </a:p>
          <a:p>
            <a:pPr marL="0" indent="0">
              <a:buNone/>
            </a:pPr>
            <a:r>
              <a:rPr lang="en-US" dirty="0"/>
              <a:t>Defines the base class that is used when developing managed data flow components.</a:t>
            </a:r>
            <a:endParaRPr lang="pl-PL" dirty="0"/>
          </a:p>
        </p:txBody>
      </p:sp>
      <p:sp>
        <p:nvSpPr>
          <p:cNvPr id="4" name="Symbol zastępczy tekstu 3">
            <a:extLst>
              <a:ext uri="{FF2B5EF4-FFF2-40B4-BE49-F238E27FC236}">
                <a16:creationId xmlns:a16="http://schemas.microsoft.com/office/drawing/2014/main" id="{04270D19-C81D-4C26-A874-821170E8E456}"/>
              </a:ext>
            </a:extLst>
          </p:cNvPr>
          <p:cNvSpPr>
            <a:spLocks noGrp="1"/>
          </p:cNvSpPr>
          <p:nvPr>
            <p:ph type="body" sz="half" idx="2"/>
          </p:nvPr>
        </p:nvSpPr>
        <p:spPr/>
        <p:txBody>
          <a:bodyPr>
            <a:normAutofit fontScale="85000" lnSpcReduction="10000"/>
          </a:bodyPr>
          <a:lstStyle/>
          <a:p>
            <a:r>
              <a:rPr lang="en-US" dirty="0"/>
              <a:t>The </a:t>
            </a:r>
            <a:r>
              <a:rPr lang="en-US" dirty="0" err="1"/>
              <a:t>Microsoft.SqlServer.Dts.Pipeline</a:t>
            </a:r>
            <a:r>
              <a:rPr lang="en-US" dirty="0"/>
              <a:t> namespace contains managed classes that are used to develop managed data flow components.</a:t>
            </a:r>
            <a:endParaRPr lang="pl-PL" dirty="0"/>
          </a:p>
          <a:p>
            <a:r>
              <a:rPr lang="en-US" dirty="0"/>
              <a:t>It contains the </a:t>
            </a:r>
            <a:r>
              <a:rPr lang="en-US" dirty="0" err="1"/>
              <a:t>PipelineComponent</a:t>
            </a:r>
            <a:r>
              <a:rPr lang="en-US" dirty="0"/>
              <a:t> class, which is the base class for managed data flow components, and the </a:t>
            </a:r>
            <a:r>
              <a:rPr lang="en-US" dirty="0" err="1"/>
              <a:t>PipelineBuffer</a:t>
            </a:r>
            <a:r>
              <a:rPr lang="en-US" dirty="0"/>
              <a:t> class, which is the managed implementation of the IDTSBuffer100 interface.</a:t>
            </a:r>
            <a:endParaRPr lang="pl-PL" dirty="0"/>
          </a:p>
          <a:p>
            <a:r>
              <a:rPr lang="en-US" dirty="0"/>
              <a:t>The </a:t>
            </a:r>
            <a:r>
              <a:rPr lang="en-US" dirty="0" err="1"/>
              <a:t>PipelineBuffer</a:t>
            </a:r>
            <a:r>
              <a:rPr lang="en-US" dirty="0"/>
              <a:t> class marshals data flow buffers between the </a:t>
            </a:r>
            <a:r>
              <a:rPr lang="en-US" b="1" dirty="0"/>
              <a:t>COM data flow engine </a:t>
            </a:r>
            <a:r>
              <a:rPr lang="en-US" dirty="0"/>
              <a:t>and managed data flow components.</a:t>
            </a:r>
            <a:endParaRPr lang="pl-PL" dirty="0"/>
          </a:p>
        </p:txBody>
      </p:sp>
    </p:spTree>
    <p:extLst>
      <p:ext uri="{BB962C8B-B14F-4D97-AF65-F5344CB8AC3E}">
        <p14:creationId xmlns:p14="http://schemas.microsoft.com/office/powerpoint/2010/main" val="307949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663230-8CFE-4065-A153-5A4DC8F121EB}"/>
              </a:ext>
            </a:extLst>
          </p:cNvPr>
          <p:cNvSpPr>
            <a:spLocks noGrp="1"/>
          </p:cNvSpPr>
          <p:nvPr>
            <p:ph type="title"/>
          </p:nvPr>
        </p:nvSpPr>
        <p:spPr/>
        <p:txBody>
          <a:bodyPr/>
          <a:lstStyle/>
          <a:p>
            <a:r>
              <a:rPr lang="nn-NO" sz="2800" b="1" dirty="0"/>
              <a:t>Microsoft.SqlServer.Dts.</a:t>
            </a:r>
            <a:r>
              <a:rPr lang="en-US" sz="2800" b="1" dirty="0"/>
              <a:t> </a:t>
            </a:r>
            <a:r>
              <a:rPr lang="en-US" sz="2800" b="1" dirty="0" err="1"/>
              <a:t>Pipeline.Wrapper</a:t>
            </a:r>
            <a:endParaRPr lang="pl-PL" sz="2800" b="1" dirty="0"/>
          </a:p>
        </p:txBody>
      </p:sp>
      <p:sp>
        <p:nvSpPr>
          <p:cNvPr id="3" name="Symbol zastępczy zawartości 2">
            <a:extLst>
              <a:ext uri="{FF2B5EF4-FFF2-40B4-BE49-F238E27FC236}">
                <a16:creationId xmlns:a16="http://schemas.microsoft.com/office/drawing/2014/main" id="{E754FF1D-10AA-423E-8E0F-F46996395F24}"/>
              </a:ext>
            </a:extLst>
          </p:cNvPr>
          <p:cNvSpPr>
            <a:spLocks noGrp="1"/>
          </p:cNvSpPr>
          <p:nvPr>
            <p:ph idx="1"/>
          </p:nvPr>
        </p:nvSpPr>
        <p:spPr/>
        <p:txBody>
          <a:bodyPr>
            <a:normAutofit lnSpcReduction="10000"/>
          </a:bodyPr>
          <a:lstStyle/>
          <a:p>
            <a:r>
              <a:rPr lang="en-US" dirty="0"/>
              <a:t>IDTSCustomProperty100	</a:t>
            </a:r>
          </a:p>
          <a:p>
            <a:r>
              <a:rPr lang="en-US" dirty="0"/>
              <a:t>IDTSCustomPropertyCollection100	</a:t>
            </a:r>
            <a:endParaRPr lang="pl-PL" dirty="0"/>
          </a:p>
          <a:p>
            <a:r>
              <a:rPr lang="en-US" dirty="0"/>
              <a:t>IDTSInput100	</a:t>
            </a:r>
          </a:p>
          <a:p>
            <a:r>
              <a:rPr lang="en-US" dirty="0"/>
              <a:t>IDTSInputCollection100	</a:t>
            </a:r>
          </a:p>
          <a:p>
            <a:r>
              <a:rPr lang="en-US" dirty="0"/>
              <a:t>IDTSInputColumn100	</a:t>
            </a:r>
          </a:p>
          <a:p>
            <a:r>
              <a:rPr lang="en-US" dirty="0"/>
              <a:t>IDTSInputColumnCollection100	</a:t>
            </a:r>
          </a:p>
          <a:p>
            <a:r>
              <a:rPr lang="en-US" dirty="0"/>
              <a:t>IDTSOutput100	</a:t>
            </a:r>
          </a:p>
          <a:p>
            <a:r>
              <a:rPr lang="en-US" dirty="0"/>
              <a:t>IDTSOutputCollection100	</a:t>
            </a:r>
          </a:p>
          <a:p>
            <a:r>
              <a:rPr lang="en-US" dirty="0"/>
              <a:t>IDTSOutputColumn100</a:t>
            </a:r>
            <a:endParaRPr lang="pl-PL" dirty="0"/>
          </a:p>
          <a:p>
            <a:r>
              <a:rPr lang="en-US" dirty="0"/>
              <a:t>IDTSOutputColumnCollection10	</a:t>
            </a:r>
          </a:p>
          <a:p>
            <a:r>
              <a:rPr lang="en-US" dirty="0"/>
              <a:t>IDTSPath100	</a:t>
            </a:r>
          </a:p>
          <a:p>
            <a:r>
              <a:rPr lang="en-US" dirty="0"/>
              <a:t>IDTSPathCollection100</a:t>
            </a:r>
            <a:endParaRPr lang="pl-PL" dirty="0"/>
          </a:p>
        </p:txBody>
      </p:sp>
      <p:sp>
        <p:nvSpPr>
          <p:cNvPr id="4" name="Symbol zastępczy tekstu 3">
            <a:extLst>
              <a:ext uri="{FF2B5EF4-FFF2-40B4-BE49-F238E27FC236}">
                <a16:creationId xmlns:a16="http://schemas.microsoft.com/office/drawing/2014/main" id="{441DF2AA-C03D-4D13-801C-6644E5F259E9}"/>
              </a:ext>
            </a:extLst>
          </p:cNvPr>
          <p:cNvSpPr>
            <a:spLocks noGrp="1"/>
          </p:cNvSpPr>
          <p:nvPr>
            <p:ph type="body" sz="half" idx="2"/>
          </p:nvPr>
        </p:nvSpPr>
        <p:spPr/>
        <p:txBody>
          <a:bodyPr>
            <a:normAutofit/>
          </a:bodyPr>
          <a:lstStyle/>
          <a:p>
            <a:r>
              <a:rPr lang="en-US" sz="2000" dirty="0" err="1"/>
              <a:t>Dts.Pipeline.Wrapper</a:t>
            </a:r>
            <a:r>
              <a:rPr lang="en-US" sz="2000" dirty="0"/>
              <a:t> namespace provides the classes and interfaces used to create custom Data Flow components and to automate the Data Flow task.</a:t>
            </a:r>
          </a:p>
        </p:txBody>
      </p:sp>
    </p:spTree>
    <p:extLst>
      <p:ext uri="{BB962C8B-B14F-4D97-AF65-F5344CB8AC3E}">
        <p14:creationId xmlns:p14="http://schemas.microsoft.com/office/powerpoint/2010/main" val="757112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229E98-494D-4D33-80A7-2F91B0EACD56}"/>
              </a:ext>
            </a:extLst>
          </p:cNvPr>
          <p:cNvSpPr>
            <a:spLocks noGrp="1"/>
          </p:cNvSpPr>
          <p:nvPr>
            <p:ph type="title"/>
          </p:nvPr>
        </p:nvSpPr>
        <p:spPr/>
        <p:txBody>
          <a:bodyPr/>
          <a:lstStyle/>
          <a:p>
            <a:r>
              <a:rPr lang="pl-PL" b="1" dirty="0"/>
              <a:t>DEMO #1</a:t>
            </a:r>
          </a:p>
        </p:txBody>
      </p:sp>
      <p:pic>
        <p:nvPicPr>
          <p:cNvPr id="3" name="Picture 2" descr="https://i.imgflip.com/2i58ho.jpg">
            <a:extLst>
              <a:ext uri="{FF2B5EF4-FFF2-40B4-BE49-F238E27FC236}">
                <a16:creationId xmlns:a16="http://schemas.microsoft.com/office/drawing/2014/main" id="{1B3D06F5-45C6-4D44-8A8A-58FB00A33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682" y="1685465"/>
            <a:ext cx="6176865" cy="491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6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BF9DCD-E5DA-4335-B18F-6D7923CA5977}"/>
              </a:ext>
            </a:extLst>
          </p:cNvPr>
          <p:cNvSpPr>
            <a:spLocks noGrp="1"/>
          </p:cNvSpPr>
          <p:nvPr>
            <p:ph type="title"/>
          </p:nvPr>
        </p:nvSpPr>
        <p:spPr/>
        <p:txBody>
          <a:bodyPr/>
          <a:lstStyle/>
          <a:p>
            <a:r>
              <a:rPr lang="pl-PL" b="1" dirty="0" err="1"/>
              <a:t>Back</a:t>
            </a:r>
            <a:r>
              <a:rPr lang="pl-PL" b="1" dirty="0"/>
              <a:t> to the Challenge</a:t>
            </a:r>
          </a:p>
        </p:txBody>
      </p:sp>
      <p:sp>
        <p:nvSpPr>
          <p:cNvPr id="3" name="Symbol zastępczy zawartości 2">
            <a:extLst>
              <a:ext uri="{FF2B5EF4-FFF2-40B4-BE49-F238E27FC236}">
                <a16:creationId xmlns:a16="http://schemas.microsoft.com/office/drawing/2014/main" id="{584DA06B-C626-4979-BAC9-DD9A4EFDAB63}"/>
              </a:ext>
            </a:extLst>
          </p:cNvPr>
          <p:cNvSpPr>
            <a:spLocks noGrp="1"/>
          </p:cNvSpPr>
          <p:nvPr>
            <p:ph idx="1"/>
          </p:nvPr>
        </p:nvSpPr>
        <p:spPr/>
        <p:txBody>
          <a:bodyPr>
            <a:normAutofit/>
          </a:bodyPr>
          <a:lstStyle/>
          <a:p>
            <a:r>
              <a:rPr lang="pl-PL" dirty="0"/>
              <a:t>C# </a:t>
            </a:r>
            <a:r>
              <a:rPr lang="pl-PL" dirty="0" err="1"/>
              <a:t>dll’s</a:t>
            </a:r>
            <a:endParaRPr lang="pl-PL" dirty="0"/>
          </a:p>
          <a:p>
            <a:r>
              <a:rPr lang="pl-PL" dirty="0" err="1"/>
              <a:t>create</a:t>
            </a:r>
            <a:r>
              <a:rPr lang="pl-PL" dirty="0"/>
              <a:t> the SSIS </a:t>
            </a:r>
            <a:r>
              <a:rPr lang="pl-PL" dirty="0" err="1"/>
              <a:t>project</a:t>
            </a:r>
            <a:r>
              <a:rPr lang="pl-PL" dirty="0"/>
              <a:t> from </a:t>
            </a:r>
            <a:r>
              <a:rPr lang="pl-PL" dirty="0" err="1"/>
              <a:t>scratch</a:t>
            </a:r>
            <a:r>
              <a:rPr lang="pl-PL" dirty="0"/>
              <a:t> </a:t>
            </a:r>
          </a:p>
          <a:p>
            <a:r>
              <a:rPr lang="pl-PL" dirty="0" err="1"/>
              <a:t>create</a:t>
            </a:r>
            <a:r>
              <a:rPr lang="pl-PL" dirty="0"/>
              <a:t> CF/DF </a:t>
            </a:r>
            <a:r>
              <a:rPr lang="pl-PL" dirty="0" err="1"/>
              <a:t>using</a:t>
            </a:r>
            <a:r>
              <a:rPr lang="pl-PL" dirty="0"/>
              <a:t> C# </a:t>
            </a:r>
            <a:r>
              <a:rPr lang="pl-PL" dirty="0" err="1"/>
              <a:t>code</a:t>
            </a:r>
            <a:r>
              <a:rPr lang="pl-PL" dirty="0"/>
              <a:t>, no </a:t>
            </a:r>
            <a:r>
              <a:rPr lang="pl-PL" dirty="0" err="1"/>
              <a:t>templates</a:t>
            </a:r>
            <a:endParaRPr lang="pl-PL" dirty="0"/>
          </a:p>
          <a:p>
            <a:r>
              <a:rPr lang="pl-PL" dirty="0" err="1"/>
              <a:t>standarization</a:t>
            </a:r>
            <a:r>
              <a:rPr lang="pl-PL" dirty="0"/>
              <a:t>, </a:t>
            </a:r>
            <a:r>
              <a:rPr lang="pl-PL" dirty="0" err="1"/>
              <a:t>reusability</a:t>
            </a:r>
            <a:endParaRPr lang="pl-PL" dirty="0"/>
          </a:p>
          <a:p>
            <a:r>
              <a:rPr lang="pl-PL" dirty="0" err="1"/>
              <a:t>create</a:t>
            </a:r>
            <a:r>
              <a:rPr lang="pl-PL" dirty="0"/>
              <a:t> </a:t>
            </a:r>
            <a:r>
              <a:rPr lang="pl-PL" dirty="0" err="1"/>
              <a:t>destination</a:t>
            </a:r>
            <a:r>
              <a:rPr lang="pl-PL" dirty="0"/>
              <a:t> </a:t>
            </a:r>
            <a:r>
              <a:rPr lang="pl-PL" dirty="0" err="1"/>
              <a:t>structures</a:t>
            </a:r>
            <a:r>
              <a:rPr lang="pl-PL" dirty="0"/>
              <a:t> (</a:t>
            </a:r>
            <a:r>
              <a:rPr lang="pl-PL" dirty="0" err="1"/>
              <a:t>source</a:t>
            </a:r>
            <a:r>
              <a:rPr lang="pl-PL" dirty="0"/>
              <a:t> platform independent)</a:t>
            </a:r>
          </a:p>
          <a:p>
            <a:r>
              <a:rPr lang="pl-PL" dirty="0" err="1"/>
              <a:t>create</a:t>
            </a:r>
            <a:r>
              <a:rPr lang="pl-PL" dirty="0"/>
              <a:t> master </a:t>
            </a:r>
            <a:r>
              <a:rPr lang="pl-PL" dirty="0" err="1"/>
              <a:t>packages</a:t>
            </a:r>
            <a:endParaRPr lang="pl-PL" dirty="0"/>
          </a:p>
        </p:txBody>
      </p:sp>
    </p:spTree>
    <p:extLst>
      <p:ext uri="{BB962C8B-B14F-4D97-AF65-F5344CB8AC3E}">
        <p14:creationId xmlns:p14="http://schemas.microsoft.com/office/powerpoint/2010/main" val="117571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160CAE-404A-4C49-B034-984AFC1146D7}"/>
              </a:ext>
            </a:extLst>
          </p:cNvPr>
          <p:cNvSpPr>
            <a:spLocks noGrp="1"/>
          </p:cNvSpPr>
          <p:nvPr>
            <p:ph type="title"/>
          </p:nvPr>
        </p:nvSpPr>
        <p:spPr/>
        <p:txBody>
          <a:bodyPr/>
          <a:lstStyle/>
          <a:p>
            <a:r>
              <a:rPr lang="pl-PL" b="1" dirty="0" err="1"/>
              <a:t>PckgGenLib</a:t>
            </a:r>
            <a:endParaRPr lang="pl-PL" b="1" dirty="0"/>
          </a:p>
        </p:txBody>
      </p:sp>
      <p:pic>
        <p:nvPicPr>
          <p:cNvPr id="5" name="Symbol zastępczy obrazu 4">
            <a:extLst>
              <a:ext uri="{FF2B5EF4-FFF2-40B4-BE49-F238E27FC236}">
                <a16:creationId xmlns:a16="http://schemas.microsoft.com/office/drawing/2014/main" id="{4A487093-A718-465E-9541-5EE090963BC5}"/>
              </a:ext>
            </a:extLst>
          </p:cNvPr>
          <p:cNvPicPr>
            <a:picLocks noGrp="1" noChangeAspect="1"/>
          </p:cNvPicPr>
          <p:nvPr>
            <p:ph type="pic" idx="1"/>
          </p:nvPr>
        </p:nvPicPr>
        <p:blipFill rotWithShape="1">
          <a:blip r:embed="rId2"/>
          <a:srcRect b="6001"/>
          <a:stretch/>
        </p:blipFill>
        <p:spPr>
          <a:xfrm>
            <a:off x="5532120" y="0"/>
            <a:ext cx="6659880" cy="6857999"/>
          </a:xfrm>
          <a:prstGeom prst="rect">
            <a:avLst/>
          </a:prstGeom>
        </p:spPr>
      </p:pic>
      <p:sp>
        <p:nvSpPr>
          <p:cNvPr id="4" name="Symbol zastępczy tekstu 3">
            <a:extLst>
              <a:ext uri="{FF2B5EF4-FFF2-40B4-BE49-F238E27FC236}">
                <a16:creationId xmlns:a16="http://schemas.microsoft.com/office/drawing/2014/main" id="{0D0DE1F7-401E-4625-9314-461FBFB3AD77}"/>
              </a:ext>
            </a:extLst>
          </p:cNvPr>
          <p:cNvSpPr>
            <a:spLocks noGrp="1"/>
          </p:cNvSpPr>
          <p:nvPr>
            <p:ph type="body" sz="half" idx="2"/>
          </p:nvPr>
        </p:nvSpPr>
        <p:spPr/>
        <p:txBody>
          <a:bodyPr/>
          <a:lstStyle/>
          <a:p>
            <a:endParaRPr lang="pl-PL" dirty="0"/>
          </a:p>
        </p:txBody>
      </p:sp>
    </p:spTree>
    <p:extLst>
      <p:ext uri="{BB962C8B-B14F-4D97-AF65-F5344CB8AC3E}">
        <p14:creationId xmlns:p14="http://schemas.microsoft.com/office/powerpoint/2010/main" val="283182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Obraz moÅ¼e zawieraÄ: 1 osoba, uÅmiecha siÄ">
            <a:extLst>
              <a:ext uri="{FF2B5EF4-FFF2-40B4-BE49-F238E27FC236}">
                <a16:creationId xmlns:a16="http://schemas.microsoft.com/office/drawing/2014/main" id="{59F475D3-B464-481B-9197-2DBADE7ED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2893101"/>
            <a:ext cx="3162301" cy="3162301"/>
          </a:xfrm>
          <a:prstGeom prst="rect">
            <a:avLst/>
          </a:prstGeom>
          <a:noFill/>
          <a:extLst>
            <a:ext uri="{909E8E84-426E-40DD-AFC4-6F175D3DCCD1}">
              <a14:hiddenFill xmlns:a14="http://schemas.microsoft.com/office/drawing/2010/main">
                <a:solidFill>
                  <a:srgbClr val="FFFFFF"/>
                </a:solidFill>
              </a14:hiddenFill>
            </a:ext>
          </a:extLst>
        </p:spPr>
      </p:pic>
      <p:sp>
        <p:nvSpPr>
          <p:cNvPr id="3" name="pole tekstowe 2">
            <a:extLst>
              <a:ext uri="{FF2B5EF4-FFF2-40B4-BE49-F238E27FC236}">
                <a16:creationId xmlns:a16="http://schemas.microsoft.com/office/drawing/2014/main" id="{4C5A1006-024D-4E32-BF71-E482DB13051E}"/>
              </a:ext>
            </a:extLst>
          </p:cNvPr>
          <p:cNvSpPr txBox="1"/>
          <p:nvPr/>
        </p:nvSpPr>
        <p:spPr>
          <a:xfrm>
            <a:off x="1343025" y="352424"/>
            <a:ext cx="5953125" cy="2031325"/>
          </a:xfrm>
          <a:prstGeom prst="rect">
            <a:avLst/>
          </a:prstGeom>
          <a:noFill/>
        </p:spPr>
        <p:txBody>
          <a:bodyPr wrap="square" rtlCol="0">
            <a:spAutoFit/>
          </a:bodyPr>
          <a:lstStyle/>
          <a:p>
            <a:r>
              <a:rPr lang="pl-PL" b="1" dirty="0"/>
              <a:t>Tomasz Kostyrka</a:t>
            </a:r>
          </a:p>
          <a:p>
            <a:r>
              <a:rPr lang="pl-PL" dirty="0"/>
              <a:t>Senior BI Developer @</a:t>
            </a:r>
            <a:r>
              <a:rPr lang="pl-PL" dirty="0" err="1"/>
              <a:t>tieto</a:t>
            </a:r>
            <a:endParaRPr lang="pl-PL" dirty="0"/>
          </a:p>
          <a:p>
            <a:r>
              <a:rPr lang="pl-PL" dirty="0"/>
              <a:t>Assistant @</a:t>
            </a:r>
            <a:r>
              <a:rPr lang="pl-PL" dirty="0" err="1"/>
              <a:t>wsei</a:t>
            </a:r>
            <a:endParaRPr lang="pl-PL" dirty="0"/>
          </a:p>
          <a:p>
            <a:endParaRPr lang="pl-PL" dirty="0"/>
          </a:p>
          <a:p>
            <a:r>
              <a:rPr lang="pl-PL" dirty="0"/>
              <a:t>tomek.kostyrka@gmail.com</a:t>
            </a:r>
          </a:p>
          <a:p>
            <a:r>
              <a:rPr lang="pl-PL" dirty="0"/>
              <a:t>https://github.com/TKostyrkaWSEI/SSISPGen</a:t>
            </a:r>
          </a:p>
          <a:p>
            <a:endParaRPr lang="pl-PL" dirty="0"/>
          </a:p>
        </p:txBody>
      </p:sp>
    </p:spTree>
    <p:extLst>
      <p:ext uri="{BB962C8B-B14F-4D97-AF65-F5344CB8AC3E}">
        <p14:creationId xmlns:p14="http://schemas.microsoft.com/office/powerpoint/2010/main" val="3047031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230D5B-852B-4F07-B939-AF6B5B827995}"/>
              </a:ext>
            </a:extLst>
          </p:cNvPr>
          <p:cNvSpPr>
            <a:spLocks noGrp="1"/>
          </p:cNvSpPr>
          <p:nvPr>
            <p:ph type="title"/>
          </p:nvPr>
        </p:nvSpPr>
        <p:spPr/>
        <p:txBody>
          <a:bodyPr>
            <a:normAutofit/>
          </a:bodyPr>
          <a:lstStyle/>
          <a:p>
            <a:r>
              <a:rPr lang="pl-PL" sz="3600" b="1" dirty="0" err="1"/>
              <a:t>IProjectGenerator</a:t>
            </a:r>
            <a:endParaRPr lang="pl-PL" sz="3600" b="1" dirty="0"/>
          </a:p>
        </p:txBody>
      </p:sp>
      <p:sp>
        <p:nvSpPr>
          <p:cNvPr id="4" name="Symbol zastępczy tekstu 3">
            <a:extLst>
              <a:ext uri="{FF2B5EF4-FFF2-40B4-BE49-F238E27FC236}">
                <a16:creationId xmlns:a16="http://schemas.microsoft.com/office/drawing/2014/main" id="{51E3DB25-4702-45EA-9B84-C3A470ECAE91}"/>
              </a:ext>
            </a:extLst>
          </p:cNvPr>
          <p:cNvSpPr>
            <a:spLocks noGrp="1"/>
          </p:cNvSpPr>
          <p:nvPr>
            <p:ph type="body" sz="half" idx="2"/>
          </p:nvPr>
        </p:nvSpPr>
        <p:spPr/>
        <p:txBody>
          <a:bodyPr/>
          <a:lstStyle/>
          <a:p>
            <a:endParaRPr lang="pl-PL"/>
          </a:p>
        </p:txBody>
      </p:sp>
      <p:pic>
        <p:nvPicPr>
          <p:cNvPr id="9" name="Symbol zastępczy obrazu 5">
            <a:extLst>
              <a:ext uri="{FF2B5EF4-FFF2-40B4-BE49-F238E27FC236}">
                <a16:creationId xmlns:a16="http://schemas.microsoft.com/office/drawing/2014/main" id="{AC7BE5C0-7851-44C5-80FB-C9466203AC3B}"/>
              </a:ext>
            </a:extLst>
          </p:cNvPr>
          <p:cNvPicPr>
            <a:picLocks noGrp="1" noChangeAspect="1"/>
          </p:cNvPicPr>
          <p:nvPr>
            <p:ph type="pic" idx="1"/>
          </p:nvPr>
        </p:nvPicPr>
        <p:blipFill rotWithShape="1">
          <a:blip r:embed="rId2"/>
          <a:srcRect l="-144" r="22487"/>
          <a:stretch/>
        </p:blipFill>
        <p:spPr>
          <a:xfrm>
            <a:off x="5532438" y="0"/>
            <a:ext cx="6659562" cy="6858000"/>
          </a:xfrm>
          <a:prstGeom prst="rect">
            <a:avLst/>
          </a:prstGeom>
        </p:spPr>
      </p:pic>
    </p:spTree>
    <p:extLst>
      <p:ext uri="{BB962C8B-B14F-4D97-AF65-F5344CB8AC3E}">
        <p14:creationId xmlns:p14="http://schemas.microsoft.com/office/powerpoint/2010/main" val="2659007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230D5B-852B-4F07-B939-AF6B5B827995}"/>
              </a:ext>
            </a:extLst>
          </p:cNvPr>
          <p:cNvSpPr>
            <a:spLocks noGrp="1"/>
          </p:cNvSpPr>
          <p:nvPr>
            <p:ph type="title"/>
          </p:nvPr>
        </p:nvSpPr>
        <p:spPr/>
        <p:txBody>
          <a:bodyPr>
            <a:normAutofit/>
          </a:bodyPr>
          <a:lstStyle/>
          <a:p>
            <a:r>
              <a:rPr lang="pl-PL" sz="3600" b="1" dirty="0" err="1"/>
              <a:t>IModifierCF</a:t>
            </a:r>
            <a:endParaRPr lang="pl-PL" sz="3600" b="1" dirty="0"/>
          </a:p>
        </p:txBody>
      </p:sp>
      <p:sp>
        <p:nvSpPr>
          <p:cNvPr id="4" name="Symbol zastępczy tekstu 3">
            <a:extLst>
              <a:ext uri="{FF2B5EF4-FFF2-40B4-BE49-F238E27FC236}">
                <a16:creationId xmlns:a16="http://schemas.microsoft.com/office/drawing/2014/main" id="{51E3DB25-4702-45EA-9B84-C3A470ECAE91}"/>
              </a:ext>
            </a:extLst>
          </p:cNvPr>
          <p:cNvSpPr>
            <a:spLocks noGrp="1"/>
          </p:cNvSpPr>
          <p:nvPr>
            <p:ph type="body" sz="half" idx="2"/>
          </p:nvPr>
        </p:nvSpPr>
        <p:spPr/>
        <p:txBody>
          <a:bodyPr/>
          <a:lstStyle/>
          <a:p>
            <a:endParaRPr lang="pl-PL" dirty="0"/>
          </a:p>
        </p:txBody>
      </p:sp>
      <p:pic>
        <p:nvPicPr>
          <p:cNvPr id="6" name="Symbol zastępczy obrazu 5">
            <a:extLst>
              <a:ext uri="{FF2B5EF4-FFF2-40B4-BE49-F238E27FC236}">
                <a16:creationId xmlns:a16="http://schemas.microsoft.com/office/drawing/2014/main" id="{E3BCC2B4-7095-4D7B-BDD0-8025ED2AF4A8}"/>
              </a:ext>
            </a:extLst>
          </p:cNvPr>
          <p:cNvPicPr>
            <a:picLocks noGrp="1" noChangeAspect="1"/>
          </p:cNvPicPr>
          <p:nvPr>
            <p:ph type="pic" idx="1"/>
          </p:nvPr>
        </p:nvPicPr>
        <p:blipFill rotWithShape="1">
          <a:blip r:embed="rId2"/>
          <a:srcRect l="-16" r="1092"/>
          <a:stretch/>
        </p:blipFill>
        <p:spPr>
          <a:xfrm>
            <a:off x="5532120" y="0"/>
            <a:ext cx="6659880" cy="6857999"/>
          </a:xfrm>
          <a:prstGeom prst="rect">
            <a:avLst/>
          </a:prstGeom>
        </p:spPr>
      </p:pic>
    </p:spTree>
    <p:extLst>
      <p:ext uri="{BB962C8B-B14F-4D97-AF65-F5344CB8AC3E}">
        <p14:creationId xmlns:p14="http://schemas.microsoft.com/office/powerpoint/2010/main" val="125338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230D5B-852B-4F07-B939-AF6B5B827995}"/>
              </a:ext>
            </a:extLst>
          </p:cNvPr>
          <p:cNvSpPr>
            <a:spLocks noGrp="1"/>
          </p:cNvSpPr>
          <p:nvPr>
            <p:ph type="title"/>
          </p:nvPr>
        </p:nvSpPr>
        <p:spPr/>
        <p:txBody>
          <a:bodyPr>
            <a:normAutofit/>
          </a:bodyPr>
          <a:lstStyle/>
          <a:p>
            <a:r>
              <a:rPr lang="pl-PL" sz="3600" b="1" dirty="0" err="1"/>
              <a:t>IModifierCF</a:t>
            </a:r>
            <a:endParaRPr lang="pl-PL" sz="3600" b="1" dirty="0"/>
          </a:p>
        </p:txBody>
      </p:sp>
      <p:sp>
        <p:nvSpPr>
          <p:cNvPr id="4" name="Symbol zastępczy tekstu 3">
            <a:extLst>
              <a:ext uri="{FF2B5EF4-FFF2-40B4-BE49-F238E27FC236}">
                <a16:creationId xmlns:a16="http://schemas.microsoft.com/office/drawing/2014/main" id="{51E3DB25-4702-45EA-9B84-C3A470ECAE91}"/>
              </a:ext>
            </a:extLst>
          </p:cNvPr>
          <p:cNvSpPr>
            <a:spLocks noGrp="1"/>
          </p:cNvSpPr>
          <p:nvPr>
            <p:ph type="body" sz="half" idx="2"/>
          </p:nvPr>
        </p:nvSpPr>
        <p:spPr/>
        <p:txBody>
          <a:bodyPr/>
          <a:lstStyle/>
          <a:p>
            <a:endParaRPr lang="pl-PL" dirty="0"/>
          </a:p>
        </p:txBody>
      </p:sp>
      <p:pic>
        <p:nvPicPr>
          <p:cNvPr id="7" name="Symbol zastępczy obrazu 6">
            <a:extLst>
              <a:ext uri="{FF2B5EF4-FFF2-40B4-BE49-F238E27FC236}">
                <a16:creationId xmlns:a16="http://schemas.microsoft.com/office/drawing/2014/main" id="{ECDDC364-B576-4769-9D5E-AED66B9476D2}"/>
              </a:ext>
            </a:extLst>
          </p:cNvPr>
          <p:cNvPicPr>
            <a:picLocks noGrp="1" noChangeAspect="1"/>
          </p:cNvPicPr>
          <p:nvPr>
            <p:ph type="pic" idx="1"/>
          </p:nvPr>
        </p:nvPicPr>
        <p:blipFill rotWithShape="1">
          <a:blip r:embed="rId2"/>
          <a:srcRect l="323" r="18143"/>
          <a:stretch/>
        </p:blipFill>
        <p:spPr>
          <a:xfrm>
            <a:off x="5532120" y="0"/>
            <a:ext cx="6659880" cy="6857999"/>
          </a:xfrm>
          <a:prstGeom prst="rect">
            <a:avLst/>
          </a:prstGeom>
        </p:spPr>
      </p:pic>
    </p:spTree>
    <p:extLst>
      <p:ext uri="{BB962C8B-B14F-4D97-AF65-F5344CB8AC3E}">
        <p14:creationId xmlns:p14="http://schemas.microsoft.com/office/powerpoint/2010/main" val="3831556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230D5B-852B-4F07-B939-AF6B5B827995}"/>
              </a:ext>
            </a:extLst>
          </p:cNvPr>
          <p:cNvSpPr>
            <a:spLocks noGrp="1"/>
          </p:cNvSpPr>
          <p:nvPr>
            <p:ph type="title"/>
          </p:nvPr>
        </p:nvSpPr>
        <p:spPr/>
        <p:txBody>
          <a:bodyPr>
            <a:normAutofit/>
          </a:bodyPr>
          <a:lstStyle/>
          <a:p>
            <a:r>
              <a:rPr lang="pl-PL" sz="3600" b="1" dirty="0" err="1"/>
              <a:t>IModifierDF</a:t>
            </a:r>
            <a:endParaRPr lang="pl-PL" sz="3600" b="1" dirty="0"/>
          </a:p>
        </p:txBody>
      </p:sp>
      <p:sp>
        <p:nvSpPr>
          <p:cNvPr id="4" name="Symbol zastępczy tekstu 3">
            <a:extLst>
              <a:ext uri="{FF2B5EF4-FFF2-40B4-BE49-F238E27FC236}">
                <a16:creationId xmlns:a16="http://schemas.microsoft.com/office/drawing/2014/main" id="{51E3DB25-4702-45EA-9B84-C3A470ECAE91}"/>
              </a:ext>
            </a:extLst>
          </p:cNvPr>
          <p:cNvSpPr>
            <a:spLocks noGrp="1"/>
          </p:cNvSpPr>
          <p:nvPr>
            <p:ph type="body" sz="half" idx="2"/>
          </p:nvPr>
        </p:nvSpPr>
        <p:spPr/>
        <p:txBody>
          <a:bodyPr/>
          <a:lstStyle/>
          <a:p>
            <a:endParaRPr lang="pl-PL"/>
          </a:p>
        </p:txBody>
      </p:sp>
      <p:pic>
        <p:nvPicPr>
          <p:cNvPr id="7" name="Symbol zastępczy obrazu 6">
            <a:extLst>
              <a:ext uri="{FF2B5EF4-FFF2-40B4-BE49-F238E27FC236}">
                <a16:creationId xmlns:a16="http://schemas.microsoft.com/office/drawing/2014/main" id="{A098AB82-5D56-4743-8444-C010CCEB7F83}"/>
              </a:ext>
            </a:extLst>
          </p:cNvPr>
          <p:cNvPicPr>
            <a:picLocks noGrp="1" noChangeAspect="1"/>
          </p:cNvPicPr>
          <p:nvPr>
            <p:ph type="pic" idx="1"/>
          </p:nvPr>
        </p:nvPicPr>
        <p:blipFill rotWithShape="1">
          <a:blip r:embed="rId2"/>
          <a:srcRect l="54" r="10080"/>
          <a:stretch/>
        </p:blipFill>
        <p:spPr>
          <a:xfrm>
            <a:off x="5532120" y="0"/>
            <a:ext cx="6659880" cy="6857999"/>
          </a:xfrm>
          <a:prstGeom prst="rect">
            <a:avLst/>
          </a:prstGeom>
        </p:spPr>
      </p:pic>
    </p:spTree>
    <p:extLst>
      <p:ext uri="{BB962C8B-B14F-4D97-AF65-F5344CB8AC3E}">
        <p14:creationId xmlns:p14="http://schemas.microsoft.com/office/powerpoint/2010/main" val="3700018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230D5B-852B-4F07-B939-AF6B5B827995}"/>
              </a:ext>
            </a:extLst>
          </p:cNvPr>
          <p:cNvSpPr>
            <a:spLocks noGrp="1"/>
          </p:cNvSpPr>
          <p:nvPr>
            <p:ph type="title"/>
          </p:nvPr>
        </p:nvSpPr>
        <p:spPr/>
        <p:txBody>
          <a:bodyPr>
            <a:normAutofit/>
          </a:bodyPr>
          <a:lstStyle/>
          <a:p>
            <a:r>
              <a:rPr lang="pl-PL" sz="3600" b="1" dirty="0" err="1"/>
              <a:t>IModifierDF</a:t>
            </a:r>
            <a:endParaRPr lang="pl-PL" sz="3600" b="1" dirty="0"/>
          </a:p>
        </p:txBody>
      </p:sp>
      <p:sp>
        <p:nvSpPr>
          <p:cNvPr id="4" name="Symbol zastępczy tekstu 3">
            <a:extLst>
              <a:ext uri="{FF2B5EF4-FFF2-40B4-BE49-F238E27FC236}">
                <a16:creationId xmlns:a16="http://schemas.microsoft.com/office/drawing/2014/main" id="{51E3DB25-4702-45EA-9B84-C3A470ECAE91}"/>
              </a:ext>
            </a:extLst>
          </p:cNvPr>
          <p:cNvSpPr>
            <a:spLocks noGrp="1"/>
          </p:cNvSpPr>
          <p:nvPr>
            <p:ph type="body" sz="half" idx="2"/>
          </p:nvPr>
        </p:nvSpPr>
        <p:spPr/>
        <p:txBody>
          <a:bodyPr/>
          <a:lstStyle/>
          <a:p>
            <a:endParaRPr lang="pl-PL"/>
          </a:p>
        </p:txBody>
      </p:sp>
      <p:pic>
        <p:nvPicPr>
          <p:cNvPr id="8" name="Symbol zastępczy obrazu 7">
            <a:extLst>
              <a:ext uri="{FF2B5EF4-FFF2-40B4-BE49-F238E27FC236}">
                <a16:creationId xmlns:a16="http://schemas.microsoft.com/office/drawing/2014/main" id="{E53D0FCD-BE15-47EB-907D-756A7999D751}"/>
              </a:ext>
            </a:extLst>
          </p:cNvPr>
          <p:cNvPicPr>
            <a:picLocks noGrp="1" noChangeAspect="1"/>
          </p:cNvPicPr>
          <p:nvPr>
            <p:ph type="pic" idx="1"/>
          </p:nvPr>
        </p:nvPicPr>
        <p:blipFill rotWithShape="1">
          <a:blip r:embed="rId2"/>
          <a:srcRect l="101" r="1785"/>
          <a:stretch/>
        </p:blipFill>
        <p:spPr>
          <a:xfrm>
            <a:off x="5532120" y="0"/>
            <a:ext cx="6659880" cy="6857999"/>
          </a:xfrm>
          <a:prstGeom prst="rect">
            <a:avLst/>
          </a:prstGeom>
        </p:spPr>
      </p:pic>
    </p:spTree>
    <p:extLst>
      <p:ext uri="{BB962C8B-B14F-4D97-AF65-F5344CB8AC3E}">
        <p14:creationId xmlns:p14="http://schemas.microsoft.com/office/powerpoint/2010/main" val="1522612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229E98-494D-4D33-80A7-2F91B0EACD56}"/>
              </a:ext>
            </a:extLst>
          </p:cNvPr>
          <p:cNvSpPr>
            <a:spLocks noGrp="1"/>
          </p:cNvSpPr>
          <p:nvPr>
            <p:ph type="title"/>
          </p:nvPr>
        </p:nvSpPr>
        <p:spPr/>
        <p:txBody>
          <a:bodyPr/>
          <a:lstStyle/>
          <a:p>
            <a:r>
              <a:rPr lang="pl-PL" b="1" dirty="0"/>
              <a:t>DEMO #2</a:t>
            </a:r>
          </a:p>
        </p:txBody>
      </p:sp>
      <p:pic>
        <p:nvPicPr>
          <p:cNvPr id="6146" name="Picture 2" descr="https://i.imgflip.com/2i5arn.jpg">
            <a:extLst>
              <a:ext uri="{FF2B5EF4-FFF2-40B4-BE49-F238E27FC236}">
                <a16:creationId xmlns:a16="http://schemas.microsoft.com/office/drawing/2014/main" id="{E407EFF1-AC61-4FD6-BF35-5C8E5541A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850" y="938213"/>
            <a:ext cx="476250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115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160CAE-404A-4C49-B034-984AFC1146D7}"/>
              </a:ext>
            </a:extLst>
          </p:cNvPr>
          <p:cNvSpPr>
            <a:spLocks noGrp="1"/>
          </p:cNvSpPr>
          <p:nvPr>
            <p:ph type="title"/>
          </p:nvPr>
        </p:nvSpPr>
        <p:spPr>
          <a:xfrm>
            <a:off x="723900" y="685800"/>
            <a:ext cx="3855720" cy="2157884"/>
          </a:xfrm>
        </p:spPr>
        <p:txBody>
          <a:bodyPr>
            <a:normAutofit/>
          </a:bodyPr>
          <a:lstStyle/>
          <a:p>
            <a:r>
              <a:rPr lang="pl-PL" sz="3200" b="1"/>
              <a:t>PckgGenMapperLib</a:t>
            </a:r>
            <a:endParaRPr lang="pl-PL" sz="3200" b="1" dirty="0"/>
          </a:p>
        </p:txBody>
      </p:sp>
      <p:sp>
        <p:nvSpPr>
          <p:cNvPr id="4" name="Symbol zastępczy tekstu 3">
            <a:extLst>
              <a:ext uri="{FF2B5EF4-FFF2-40B4-BE49-F238E27FC236}">
                <a16:creationId xmlns:a16="http://schemas.microsoft.com/office/drawing/2014/main" id="{0D0DE1F7-401E-4625-9314-461FBFB3AD77}"/>
              </a:ext>
            </a:extLst>
          </p:cNvPr>
          <p:cNvSpPr>
            <a:spLocks noGrp="1"/>
          </p:cNvSpPr>
          <p:nvPr>
            <p:ph type="body" sz="half" idx="2"/>
          </p:nvPr>
        </p:nvSpPr>
        <p:spPr>
          <a:xfrm>
            <a:off x="723900" y="2855968"/>
            <a:ext cx="3855720" cy="3011432"/>
          </a:xfrm>
        </p:spPr>
        <p:txBody>
          <a:bodyPr/>
          <a:lstStyle/>
          <a:p>
            <a:endParaRPr lang="pl-PL" dirty="0"/>
          </a:p>
        </p:txBody>
      </p:sp>
      <p:pic>
        <p:nvPicPr>
          <p:cNvPr id="7" name="Symbol zastępczy obrazu 6">
            <a:extLst>
              <a:ext uri="{FF2B5EF4-FFF2-40B4-BE49-F238E27FC236}">
                <a16:creationId xmlns:a16="http://schemas.microsoft.com/office/drawing/2014/main" id="{F164662C-6892-40C2-B185-E7A26D461750}"/>
              </a:ext>
            </a:extLst>
          </p:cNvPr>
          <p:cNvPicPr>
            <a:picLocks noGrp="1" noChangeAspect="1"/>
          </p:cNvPicPr>
          <p:nvPr>
            <p:ph type="pic" idx="1"/>
          </p:nvPr>
        </p:nvPicPr>
        <p:blipFill>
          <a:blip r:embed="rId2"/>
          <a:srcRect l="2533" r="2533"/>
          <a:stretch>
            <a:fillRect/>
          </a:stretch>
        </p:blipFill>
        <p:spPr>
          <a:xfrm>
            <a:off x="5532120" y="0"/>
            <a:ext cx="6659880" cy="6857999"/>
          </a:xfrm>
          <a:prstGeom prst="rect">
            <a:avLst/>
          </a:prstGeom>
        </p:spPr>
      </p:pic>
    </p:spTree>
    <p:extLst>
      <p:ext uri="{BB962C8B-B14F-4D97-AF65-F5344CB8AC3E}">
        <p14:creationId xmlns:p14="http://schemas.microsoft.com/office/powerpoint/2010/main" val="2710506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CAEE7CF4-5120-4B3D-A2BC-C4D115800B2B}"/>
              </a:ext>
            </a:extLst>
          </p:cNvPr>
          <p:cNvPicPr>
            <a:picLocks noChangeAspect="1"/>
          </p:cNvPicPr>
          <p:nvPr/>
        </p:nvPicPr>
        <p:blipFill>
          <a:blip r:embed="rId2"/>
          <a:stretch>
            <a:fillRect/>
          </a:stretch>
        </p:blipFill>
        <p:spPr>
          <a:xfrm>
            <a:off x="974599" y="257175"/>
            <a:ext cx="5867125" cy="4391025"/>
          </a:xfrm>
          <a:prstGeom prst="rect">
            <a:avLst/>
          </a:prstGeom>
        </p:spPr>
      </p:pic>
      <p:pic>
        <p:nvPicPr>
          <p:cNvPr id="4" name="Obraz 3">
            <a:extLst>
              <a:ext uri="{FF2B5EF4-FFF2-40B4-BE49-F238E27FC236}">
                <a16:creationId xmlns:a16="http://schemas.microsoft.com/office/drawing/2014/main" id="{A4516882-0D2C-4696-B130-DC0453FAE305}"/>
              </a:ext>
            </a:extLst>
          </p:cNvPr>
          <p:cNvPicPr>
            <a:picLocks noChangeAspect="1"/>
          </p:cNvPicPr>
          <p:nvPr/>
        </p:nvPicPr>
        <p:blipFill>
          <a:blip r:embed="rId3"/>
          <a:stretch>
            <a:fillRect/>
          </a:stretch>
        </p:blipFill>
        <p:spPr>
          <a:xfrm>
            <a:off x="5417351" y="844673"/>
            <a:ext cx="6190389" cy="1076325"/>
          </a:xfrm>
          <a:prstGeom prst="rect">
            <a:avLst/>
          </a:prstGeom>
          <a:ln>
            <a:noFill/>
          </a:ln>
          <a:effectLst>
            <a:outerShdw blurRad="292100" dist="139700" dir="2700000" algn="tl" rotWithShape="0">
              <a:srgbClr val="333333">
                <a:alpha val="65000"/>
              </a:srgbClr>
            </a:outerShdw>
          </a:effectLst>
        </p:spPr>
      </p:pic>
      <p:pic>
        <p:nvPicPr>
          <p:cNvPr id="5" name="Obraz 4">
            <a:extLst>
              <a:ext uri="{FF2B5EF4-FFF2-40B4-BE49-F238E27FC236}">
                <a16:creationId xmlns:a16="http://schemas.microsoft.com/office/drawing/2014/main" id="{13E21821-EB70-477C-8B41-93260FAAA024}"/>
              </a:ext>
            </a:extLst>
          </p:cNvPr>
          <p:cNvPicPr>
            <a:picLocks noChangeAspect="1"/>
          </p:cNvPicPr>
          <p:nvPr/>
        </p:nvPicPr>
        <p:blipFill>
          <a:blip r:embed="rId4"/>
          <a:stretch>
            <a:fillRect/>
          </a:stretch>
        </p:blipFill>
        <p:spPr>
          <a:xfrm>
            <a:off x="5937327" y="2147656"/>
            <a:ext cx="5971129" cy="4391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9353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229E98-494D-4D33-80A7-2F91B0EACD56}"/>
              </a:ext>
            </a:extLst>
          </p:cNvPr>
          <p:cNvSpPr>
            <a:spLocks noGrp="1"/>
          </p:cNvSpPr>
          <p:nvPr>
            <p:ph type="title"/>
          </p:nvPr>
        </p:nvSpPr>
        <p:spPr/>
        <p:txBody>
          <a:bodyPr/>
          <a:lstStyle/>
          <a:p>
            <a:r>
              <a:rPr lang="pl-PL" b="1" dirty="0"/>
              <a:t>DEMO #3 (</a:t>
            </a:r>
            <a:r>
              <a:rPr lang="pl-PL" b="1" dirty="0" err="1"/>
              <a:t>last</a:t>
            </a:r>
            <a:r>
              <a:rPr lang="pl-PL" b="1" dirty="0"/>
              <a:t> one)</a:t>
            </a:r>
          </a:p>
        </p:txBody>
      </p:sp>
      <p:pic>
        <p:nvPicPr>
          <p:cNvPr id="1026" name="Picture 2" descr="Znalezione obrazy dla zapytania sleeping audience">
            <a:extLst>
              <a:ext uri="{FF2B5EF4-FFF2-40B4-BE49-F238E27FC236}">
                <a16:creationId xmlns:a16="http://schemas.microsoft.com/office/drawing/2014/main" id="{341B640F-416D-4673-95E0-AF4B54628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748" y="2858610"/>
            <a:ext cx="5658443" cy="3609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927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229E98-494D-4D33-80A7-2F91B0EACD56}"/>
              </a:ext>
            </a:extLst>
          </p:cNvPr>
          <p:cNvSpPr>
            <a:spLocks noGrp="1"/>
          </p:cNvSpPr>
          <p:nvPr>
            <p:ph type="title"/>
          </p:nvPr>
        </p:nvSpPr>
        <p:spPr/>
        <p:txBody>
          <a:bodyPr/>
          <a:lstStyle/>
          <a:p>
            <a:r>
              <a:rPr lang="pl-PL" b="1" dirty="0" err="1"/>
              <a:t>Thanks</a:t>
            </a:r>
            <a:r>
              <a:rPr lang="pl-PL" b="1" dirty="0"/>
              <a:t>!</a:t>
            </a:r>
          </a:p>
        </p:txBody>
      </p:sp>
      <p:pic>
        <p:nvPicPr>
          <p:cNvPr id="8194" name="Picture 2" descr="https://i.imgflip.com/2i5b3c.jpg">
            <a:extLst>
              <a:ext uri="{FF2B5EF4-FFF2-40B4-BE49-F238E27FC236}">
                <a16:creationId xmlns:a16="http://schemas.microsoft.com/office/drawing/2014/main" id="{2FA7BDCB-38AD-423A-93D8-D567023F7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649" y="2428875"/>
            <a:ext cx="5629275"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1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8CDF4A-C163-40EE-8F2C-E1ADE88D588D}"/>
              </a:ext>
            </a:extLst>
          </p:cNvPr>
          <p:cNvSpPr>
            <a:spLocks noGrp="1"/>
          </p:cNvSpPr>
          <p:nvPr>
            <p:ph type="title"/>
          </p:nvPr>
        </p:nvSpPr>
        <p:spPr/>
        <p:txBody>
          <a:bodyPr/>
          <a:lstStyle/>
          <a:p>
            <a:r>
              <a:rPr lang="pl-PL" b="1" dirty="0"/>
              <a:t>PROBLEM</a:t>
            </a:r>
            <a:endParaRPr lang="pl-PL" dirty="0"/>
          </a:p>
        </p:txBody>
      </p:sp>
      <p:pic>
        <p:nvPicPr>
          <p:cNvPr id="5" name="Symbol zastępczy obrazu 4">
            <a:extLst>
              <a:ext uri="{FF2B5EF4-FFF2-40B4-BE49-F238E27FC236}">
                <a16:creationId xmlns:a16="http://schemas.microsoft.com/office/drawing/2014/main" id="{E57B2EC1-6800-4414-ACD7-5C06C5CD9D14}"/>
              </a:ext>
            </a:extLst>
          </p:cNvPr>
          <p:cNvPicPr>
            <a:picLocks noGrp="1" noChangeAspect="1"/>
          </p:cNvPicPr>
          <p:nvPr>
            <p:ph type="pic" idx="1"/>
          </p:nvPr>
        </p:nvPicPr>
        <p:blipFill>
          <a:blip r:embed="rId2"/>
          <a:srcRect t="22545" b="22545"/>
          <a:stretch>
            <a:fillRect/>
          </a:stretch>
        </p:blipFill>
        <p:spPr>
          <a:prstGeom prst="rect">
            <a:avLst/>
          </a:prstGeom>
        </p:spPr>
      </p:pic>
      <p:sp>
        <p:nvSpPr>
          <p:cNvPr id="4" name="Symbol zastępczy tekstu 3">
            <a:extLst>
              <a:ext uri="{FF2B5EF4-FFF2-40B4-BE49-F238E27FC236}">
                <a16:creationId xmlns:a16="http://schemas.microsoft.com/office/drawing/2014/main" id="{944C0C6C-E431-4EBF-9B15-129453CC84D0}"/>
              </a:ext>
            </a:extLst>
          </p:cNvPr>
          <p:cNvSpPr>
            <a:spLocks noGrp="1"/>
          </p:cNvSpPr>
          <p:nvPr>
            <p:ph type="body" sz="half" idx="2"/>
          </p:nvPr>
        </p:nvSpPr>
        <p:spPr>
          <a:xfrm>
            <a:off x="723900" y="2860700"/>
            <a:ext cx="3855720" cy="3011432"/>
          </a:xfrm>
        </p:spPr>
        <p:txBody>
          <a:bodyPr>
            <a:normAutofit/>
          </a:bodyPr>
          <a:lstStyle/>
          <a:p>
            <a:r>
              <a:rPr lang="pl-PL" sz="2800" i="1" dirty="0" err="1"/>
              <a:t>Create</a:t>
            </a:r>
            <a:r>
              <a:rPr lang="pl-PL" sz="2800" i="1" dirty="0"/>
              <a:t> N SSIS </a:t>
            </a:r>
            <a:r>
              <a:rPr lang="pl-PL" sz="2800" i="1" dirty="0" err="1"/>
              <a:t>packages</a:t>
            </a:r>
            <a:r>
              <a:rPr lang="pl-PL" sz="2800" i="1" dirty="0"/>
              <a:t>…</a:t>
            </a:r>
          </a:p>
        </p:txBody>
      </p:sp>
    </p:spTree>
    <p:extLst>
      <p:ext uri="{BB962C8B-B14F-4D97-AF65-F5344CB8AC3E}">
        <p14:creationId xmlns:p14="http://schemas.microsoft.com/office/powerpoint/2010/main" val="184711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nalezione obrazy dla zapytania problem a wyzwanie">
            <a:extLst>
              <a:ext uri="{FF2B5EF4-FFF2-40B4-BE49-F238E27FC236}">
                <a16:creationId xmlns:a16="http://schemas.microsoft.com/office/drawing/2014/main" id="{8300D32A-FECC-49C7-8D78-DDD342BA7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952500"/>
            <a:ext cx="9429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09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8CDF4A-C163-40EE-8F2C-E1ADE88D588D}"/>
              </a:ext>
            </a:extLst>
          </p:cNvPr>
          <p:cNvSpPr>
            <a:spLocks noGrp="1"/>
          </p:cNvSpPr>
          <p:nvPr>
            <p:ph type="title"/>
          </p:nvPr>
        </p:nvSpPr>
        <p:spPr/>
        <p:txBody>
          <a:bodyPr/>
          <a:lstStyle/>
          <a:p>
            <a:r>
              <a:rPr lang="pl-PL" b="1" i="1" strike="sngStrike" dirty="0"/>
              <a:t>PROBLEM</a:t>
            </a:r>
            <a:br>
              <a:rPr lang="pl-PL" b="1" strike="sngStrike" dirty="0"/>
            </a:br>
            <a:r>
              <a:rPr lang="pl-PL" b="1" dirty="0"/>
              <a:t>CHALLENGE</a:t>
            </a:r>
            <a:endParaRPr lang="pl-PL" dirty="0"/>
          </a:p>
        </p:txBody>
      </p:sp>
      <p:pic>
        <p:nvPicPr>
          <p:cNvPr id="9" name="Symbol zastępczy obrazu 8">
            <a:extLst>
              <a:ext uri="{FF2B5EF4-FFF2-40B4-BE49-F238E27FC236}">
                <a16:creationId xmlns:a16="http://schemas.microsoft.com/office/drawing/2014/main" id="{73AE99BA-EB69-4A17-8C6C-8B12B1AD8F8F}"/>
              </a:ext>
            </a:extLst>
          </p:cNvPr>
          <p:cNvPicPr>
            <a:picLocks noGrp="1" noChangeAspect="1"/>
          </p:cNvPicPr>
          <p:nvPr>
            <p:ph type="pic" idx="1"/>
          </p:nvPr>
        </p:nvPicPr>
        <p:blipFill>
          <a:blip r:embed="rId2"/>
          <a:srcRect l="6429" r="6429"/>
          <a:stretch>
            <a:fillRect/>
          </a:stretch>
        </p:blipFill>
        <p:spPr>
          <a:prstGeom prst="rect">
            <a:avLst/>
          </a:prstGeom>
        </p:spPr>
      </p:pic>
      <p:sp>
        <p:nvSpPr>
          <p:cNvPr id="5" name="Symbol zastępczy tekstu 4">
            <a:extLst>
              <a:ext uri="{FF2B5EF4-FFF2-40B4-BE49-F238E27FC236}">
                <a16:creationId xmlns:a16="http://schemas.microsoft.com/office/drawing/2014/main" id="{F294626F-D908-48A9-AFDD-01A9CD0D6F51}"/>
              </a:ext>
            </a:extLst>
          </p:cNvPr>
          <p:cNvSpPr>
            <a:spLocks noGrp="1"/>
          </p:cNvSpPr>
          <p:nvPr>
            <p:ph type="body" sz="half" idx="2"/>
          </p:nvPr>
        </p:nvSpPr>
        <p:spPr/>
        <p:txBody>
          <a:bodyPr>
            <a:normAutofit/>
          </a:bodyPr>
          <a:lstStyle/>
          <a:p>
            <a:r>
              <a:rPr lang="pl-PL" sz="2800" i="1" dirty="0"/>
              <a:t>… with </a:t>
            </a:r>
            <a:r>
              <a:rPr lang="pl-PL" sz="2800" i="1" dirty="0" err="1"/>
              <a:t>similar</a:t>
            </a:r>
            <a:r>
              <a:rPr lang="pl-PL" sz="2800" i="1" dirty="0"/>
              <a:t> Control </a:t>
            </a:r>
            <a:r>
              <a:rPr lang="pl-PL" sz="2800" i="1" dirty="0" err="1"/>
              <a:t>Flow</a:t>
            </a:r>
            <a:r>
              <a:rPr lang="pl-PL" sz="2800" i="1" dirty="0"/>
              <a:t> …</a:t>
            </a:r>
          </a:p>
        </p:txBody>
      </p:sp>
    </p:spTree>
    <p:extLst>
      <p:ext uri="{BB962C8B-B14F-4D97-AF65-F5344CB8AC3E}">
        <p14:creationId xmlns:p14="http://schemas.microsoft.com/office/powerpoint/2010/main" val="395857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8CDF4A-C163-40EE-8F2C-E1ADE88D588D}"/>
              </a:ext>
            </a:extLst>
          </p:cNvPr>
          <p:cNvSpPr>
            <a:spLocks noGrp="1"/>
          </p:cNvSpPr>
          <p:nvPr>
            <p:ph type="title"/>
          </p:nvPr>
        </p:nvSpPr>
        <p:spPr/>
        <p:txBody>
          <a:bodyPr/>
          <a:lstStyle/>
          <a:p>
            <a:r>
              <a:rPr lang="pl-PL" b="1" dirty="0"/>
              <a:t>CHALLENGE</a:t>
            </a:r>
            <a:endParaRPr lang="pl-PL" dirty="0"/>
          </a:p>
        </p:txBody>
      </p:sp>
      <p:pic>
        <p:nvPicPr>
          <p:cNvPr id="7" name="Symbol zastępczy obrazu 6">
            <a:extLst>
              <a:ext uri="{FF2B5EF4-FFF2-40B4-BE49-F238E27FC236}">
                <a16:creationId xmlns:a16="http://schemas.microsoft.com/office/drawing/2014/main" id="{A0732A8F-6A26-4EAC-AFC5-B2724EABDFDA}"/>
              </a:ext>
            </a:extLst>
          </p:cNvPr>
          <p:cNvPicPr>
            <a:picLocks noGrp="1" noChangeAspect="1"/>
          </p:cNvPicPr>
          <p:nvPr>
            <p:ph type="pic" idx="1"/>
          </p:nvPr>
        </p:nvPicPr>
        <p:blipFill>
          <a:blip r:embed="rId2"/>
          <a:srcRect l="4861" r="4861"/>
          <a:stretch>
            <a:fillRect/>
          </a:stretch>
        </p:blipFill>
        <p:spPr>
          <a:prstGeom prst="rect">
            <a:avLst/>
          </a:prstGeom>
        </p:spPr>
      </p:pic>
      <p:sp>
        <p:nvSpPr>
          <p:cNvPr id="4" name="Symbol zastępczy tekstu 3">
            <a:extLst>
              <a:ext uri="{FF2B5EF4-FFF2-40B4-BE49-F238E27FC236}">
                <a16:creationId xmlns:a16="http://schemas.microsoft.com/office/drawing/2014/main" id="{944C0C6C-E431-4EBF-9B15-129453CC84D0}"/>
              </a:ext>
            </a:extLst>
          </p:cNvPr>
          <p:cNvSpPr>
            <a:spLocks noGrp="1"/>
          </p:cNvSpPr>
          <p:nvPr>
            <p:ph type="body" sz="half" idx="2"/>
          </p:nvPr>
        </p:nvSpPr>
        <p:spPr>
          <a:xfrm>
            <a:off x="723900" y="2860700"/>
            <a:ext cx="3855720" cy="3011432"/>
          </a:xfrm>
        </p:spPr>
        <p:txBody>
          <a:bodyPr>
            <a:normAutofit/>
          </a:bodyPr>
          <a:lstStyle/>
          <a:p>
            <a:r>
              <a:rPr lang="pl-PL" sz="2800" i="1" dirty="0"/>
              <a:t>… and </a:t>
            </a:r>
            <a:r>
              <a:rPr lang="pl-PL" sz="2800" i="1" dirty="0" err="1"/>
              <a:t>similar</a:t>
            </a:r>
            <a:r>
              <a:rPr lang="pl-PL" sz="2800" i="1" dirty="0"/>
              <a:t> Data </a:t>
            </a:r>
            <a:r>
              <a:rPr lang="pl-PL" sz="2800" i="1" dirty="0" err="1"/>
              <a:t>Flow</a:t>
            </a:r>
            <a:r>
              <a:rPr lang="pl-PL" sz="2800" i="1" dirty="0"/>
              <a:t>.</a:t>
            </a:r>
          </a:p>
        </p:txBody>
      </p:sp>
    </p:spTree>
    <p:extLst>
      <p:ext uri="{BB962C8B-B14F-4D97-AF65-F5344CB8AC3E}">
        <p14:creationId xmlns:p14="http://schemas.microsoft.com/office/powerpoint/2010/main" val="276035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0774C36-1695-498B-9B0D-587B66CBC820}"/>
              </a:ext>
            </a:extLst>
          </p:cNvPr>
          <p:cNvSpPr>
            <a:spLocks noGrp="1"/>
          </p:cNvSpPr>
          <p:nvPr>
            <p:ph type="title"/>
          </p:nvPr>
        </p:nvSpPr>
        <p:spPr/>
        <p:txBody>
          <a:bodyPr/>
          <a:lstStyle/>
          <a:p>
            <a:r>
              <a:rPr lang="pl-PL" b="1" dirty="0"/>
              <a:t>SOLUTIONS</a:t>
            </a:r>
          </a:p>
        </p:txBody>
      </p:sp>
      <p:sp>
        <p:nvSpPr>
          <p:cNvPr id="3" name="Symbol zastępczy zawartości 2">
            <a:extLst>
              <a:ext uri="{FF2B5EF4-FFF2-40B4-BE49-F238E27FC236}">
                <a16:creationId xmlns:a16="http://schemas.microsoft.com/office/drawing/2014/main" id="{A89BA99E-4F06-464C-B98C-D5E1CFF689A6}"/>
              </a:ext>
            </a:extLst>
          </p:cNvPr>
          <p:cNvSpPr>
            <a:spLocks noGrp="1"/>
          </p:cNvSpPr>
          <p:nvPr>
            <p:ph idx="1"/>
          </p:nvPr>
        </p:nvSpPr>
        <p:spPr/>
        <p:txBody>
          <a:bodyPr/>
          <a:lstStyle/>
          <a:p>
            <a:r>
              <a:rPr lang="pl-PL" dirty="0"/>
              <a:t>BIML </a:t>
            </a:r>
            <a:r>
              <a:rPr lang="pl-PL" sz="1400" dirty="0"/>
              <a:t>(https://en.wikipedia.org/wiki/Business_Intelligence_Markup_Language)</a:t>
            </a:r>
            <a:endParaRPr lang="pl-PL" sz="1050" dirty="0"/>
          </a:p>
          <a:p>
            <a:r>
              <a:rPr lang="pl-PL" dirty="0"/>
              <a:t>SSIS Automation API</a:t>
            </a:r>
          </a:p>
          <a:p>
            <a:r>
              <a:rPr lang="pl-PL" dirty="0" err="1"/>
              <a:t>EzAPI</a:t>
            </a:r>
            <a:r>
              <a:rPr lang="pl-PL" dirty="0"/>
              <a:t> </a:t>
            </a:r>
            <a:r>
              <a:rPr lang="pl-PL" sz="1400" dirty="0"/>
              <a:t>(https://blogs.msdn.microsoft.com/mattm/2008/12/30/ezapi-alternative-package-creation-api/)</a:t>
            </a:r>
          </a:p>
          <a:p>
            <a:r>
              <a:rPr lang="pl-PL" dirty="0" err="1"/>
              <a:t>FluentSSIS</a:t>
            </a:r>
            <a:r>
              <a:rPr lang="pl-PL" sz="1600" dirty="0"/>
              <a:t> </a:t>
            </a:r>
            <a:r>
              <a:rPr lang="pl-PL" sz="1400" dirty="0"/>
              <a:t>(https://github.com/johnwelch/FluentSsis/) </a:t>
            </a:r>
          </a:p>
          <a:p>
            <a:r>
              <a:rPr lang="pl-PL" dirty="0" err="1"/>
              <a:t>or</a:t>
            </a:r>
            <a:r>
              <a:rPr lang="pl-PL" dirty="0"/>
              <a:t> …</a:t>
            </a:r>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52155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i.imgflip.com/2i4wjs.jpg">
            <a:extLst>
              <a:ext uri="{FF2B5EF4-FFF2-40B4-BE49-F238E27FC236}">
                <a16:creationId xmlns:a16="http://schemas.microsoft.com/office/drawing/2014/main" id="{B88FFEB3-EC3C-4210-A74D-9E9C30BD2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253" y="1810138"/>
            <a:ext cx="6307494" cy="4730621"/>
          </a:xfrm>
          <a:prstGeom prst="rect">
            <a:avLst/>
          </a:prstGeom>
          <a:noFill/>
          <a:extLst>
            <a:ext uri="{909E8E84-426E-40DD-AFC4-6F175D3DCCD1}">
              <a14:hiddenFill xmlns:a14="http://schemas.microsoft.com/office/drawing/2010/main">
                <a:solidFill>
                  <a:srgbClr val="FFFFFF"/>
                </a:solidFill>
              </a14:hiddenFill>
            </a:ext>
          </a:extLst>
        </p:spPr>
      </p:pic>
      <p:sp>
        <p:nvSpPr>
          <p:cNvPr id="3" name="pole tekstowe 2">
            <a:extLst>
              <a:ext uri="{FF2B5EF4-FFF2-40B4-BE49-F238E27FC236}">
                <a16:creationId xmlns:a16="http://schemas.microsoft.com/office/drawing/2014/main" id="{FE9BC67C-E45B-4FF4-ABF4-A7785D54118F}"/>
              </a:ext>
            </a:extLst>
          </p:cNvPr>
          <p:cNvSpPr txBox="1"/>
          <p:nvPr/>
        </p:nvSpPr>
        <p:spPr>
          <a:xfrm>
            <a:off x="1054359" y="317241"/>
            <a:ext cx="7819053" cy="584775"/>
          </a:xfrm>
          <a:prstGeom prst="rect">
            <a:avLst/>
          </a:prstGeom>
          <a:noFill/>
        </p:spPr>
        <p:txBody>
          <a:bodyPr wrap="square" rtlCol="0">
            <a:spAutoFit/>
          </a:bodyPr>
          <a:lstStyle/>
          <a:p>
            <a:r>
              <a:rPr lang="pl-PL" sz="3200" dirty="0"/>
              <a:t>… the </a:t>
            </a:r>
            <a:r>
              <a:rPr lang="pl-PL" sz="3200" dirty="0" err="1"/>
              <a:t>project</a:t>
            </a:r>
            <a:r>
              <a:rPr lang="pl-PL" sz="3200" dirty="0"/>
              <a:t> </a:t>
            </a:r>
            <a:r>
              <a:rPr lang="pl-PL" sz="3200" dirty="0" err="1"/>
              <a:t>is</a:t>
            </a:r>
            <a:r>
              <a:rPr lang="pl-PL" sz="3200" dirty="0"/>
              <a:t> </a:t>
            </a:r>
            <a:r>
              <a:rPr lang="pl-PL" sz="3200" dirty="0" err="1"/>
              <a:t>billed</a:t>
            </a:r>
            <a:r>
              <a:rPr lang="pl-PL" sz="3200" dirty="0"/>
              <a:t> T&amp;M. Do </a:t>
            </a:r>
            <a:r>
              <a:rPr lang="pl-PL" sz="3200" dirty="0" err="1"/>
              <a:t>it</a:t>
            </a:r>
            <a:r>
              <a:rPr lang="pl-PL" sz="3200" dirty="0"/>
              <a:t> </a:t>
            </a:r>
            <a:r>
              <a:rPr lang="pl-PL" sz="3200" dirty="0" err="1"/>
              <a:t>manually</a:t>
            </a:r>
            <a:r>
              <a:rPr lang="pl-PL" sz="3200" dirty="0"/>
              <a:t>. </a:t>
            </a:r>
          </a:p>
        </p:txBody>
      </p:sp>
    </p:spTree>
    <p:extLst>
      <p:ext uri="{BB962C8B-B14F-4D97-AF65-F5344CB8AC3E}">
        <p14:creationId xmlns:p14="http://schemas.microsoft.com/office/powerpoint/2010/main" val="356193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5524A4-EB3A-447D-8E9E-40EEBE721056}"/>
              </a:ext>
            </a:extLst>
          </p:cNvPr>
          <p:cNvSpPr>
            <a:spLocks noGrp="1"/>
          </p:cNvSpPr>
          <p:nvPr>
            <p:ph type="title"/>
          </p:nvPr>
        </p:nvSpPr>
        <p:spPr/>
        <p:txBody>
          <a:bodyPr>
            <a:normAutofit/>
          </a:bodyPr>
          <a:lstStyle/>
          <a:p>
            <a:r>
              <a:rPr lang="pl-PL" sz="3200" b="1" dirty="0"/>
              <a:t>Integration Services Programming </a:t>
            </a:r>
            <a:r>
              <a:rPr lang="pl-PL" sz="3200" b="1" dirty="0" err="1"/>
              <a:t>Overview</a:t>
            </a:r>
            <a:br>
              <a:rPr lang="pl-PL" sz="3200" b="1" dirty="0"/>
            </a:br>
            <a:endParaRPr lang="pl-PL" sz="3200" dirty="0"/>
          </a:p>
        </p:txBody>
      </p:sp>
      <p:sp>
        <p:nvSpPr>
          <p:cNvPr id="4" name="Symbol zastępczy tekstu 3">
            <a:extLst>
              <a:ext uri="{FF2B5EF4-FFF2-40B4-BE49-F238E27FC236}">
                <a16:creationId xmlns:a16="http://schemas.microsoft.com/office/drawing/2014/main" id="{A9048D03-6BDB-4A5C-AF81-E6A3EDE71D68}"/>
              </a:ext>
            </a:extLst>
          </p:cNvPr>
          <p:cNvSpPr>
            <a:spLocks noGrp="1"/>
          </p:cNvSpPr>
          <p:nvPr>
            <p:ph type="body" sz="half" idx="2"/>
          </p:nvPr>
        </p:nvSpPr>
        <p:spPr/>
        <p:txBody>
          <a:bodyPr/>
          <a:lstStyle/>
          <a:p>
            <a:r>
              <a:rPr lang="pl-PL" dirty="0"/>
              <a:t>https://docs.microsoft.com/en-us/sql/integration-services/integration-services-programming-overview?view=sql-server-2017</a:t>
            </a:r>
          </a:p>
          <a:p>
            <a:endParaRPr lang="pl-PL" dirty="0"/>
          </a:p>
          <a:p>
            <a:endParaRPr lang="pl-PL" dirty="0"/>
          </a:p>
          <a:p>
            <a:endParaRPr lang="pl-PL" dirty="0"/>
          </a:p>
        </p:txBody>
      </p:sp>
      <p:pic>
        <p:nvPicPr>
          <p:cNvPr id="2050" name="Picture 2" descr="https://docs.microsoft.com/en-us/sql/integration-services/media/mw-dts-01.gif?view=sql-server-2017">
            <a:extLst>
              <a:ext uri="{FF2B5EF4-FFF2-40B4-BE49-F238E27FC236}">
                <a16:creationId xmlns:a16="http://schemas.microsoft.com/office/drawing/2014/main" id="{EFE537C4-21B9-448C-B12D-651EBC0A1A57}"/>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30359" r="-1" b="515"/>
          <a:stretch/>
        </p:blipFill>
        <p:spPr bwMode="auto">
          <a:xfrm>
            <a:off x="5532120" y="0"/>
            <a:ext cx="665988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583507"/>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rzycinanie">
  <a:themeElements>
    <a:clrScheme name="Przycinani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Przycinani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rzycinani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694</Words>
  <Application>Microsoft Office PowerPoint</Application>
  <PresentationFormat>Panoramiczny</PresentationFormat>
  <Paragraphs>103</Paragraphs>
  <Slides>29</Slides>
  <Notes>1</Notes>
  <HiddenSlides>0</HiddenSlides>
  <MMClips>0</MMClips>
  <ScaleCrop>false</ScaleCrop>
  <HeadingPairs>
    <vt:vector size="6" baseType="variant">
      <vt:variant>
        <vt:lpstr>Używane czcionki</vt:lpstr>
      </vt:variant>
      <vt:variant>
        <vt:i4>6</vt:i4>
      </vt:variant>
      <vt:variant>
        <vt:lpstr>Motyw</vt:lpstr>
      </vt:variant>
      <vt:variant>
        <vt:i4>2</vt:i4>
      </vt:variant>
      <vt:variant>
        <vt:lpstr>Tytuły slajdów</vt:lpstr>
      </vt:variant>
      <vt:variant>
        <vt:i4>29</vt:i4>
      </vt:variant>
    </vt:vector>
  </HeadingPairs>
  <TitlesOfParts>
    <vt:vector size="37" baseType="lpstr">
      <vt:lpstr>Arial</vt:lpstr>
      <vt:lpstr>Calibri</vt:lpstr>
      <vt:lpstr>Calibri Light</vt:lpstr>
      <vt:lpstr>Franklin Gothic Book</vt:lpstr>
      <vt:lpstr>Segoe UI</vt:lpstr>
      <vt:lpstr>Wingdings 2</vt:lpstr>
      <vt:lpstr>HDOfficeLightV0</vt:lpstr>
      <vt:lpstr>Przycinanie</vt:lpstr>
      <vt:lpstr>Building SSIS Packages with C#</vt:lpstr>
      <vt:lpstr>Prezentacja programu PowerPoint</vt:lpstr>
      <vt:lpstr>PROBLEM</vt:lpstr>
      <vt:lpstr>Prezentacja programu PowerPoint</vt:lpstr>
      <vt:lpstr>PROBLEM CHALLENGE</vt:lpstr>
      <vt:lpstr>CHALLENGE</vt:lpstr>
      <vt:lpstr>SOLUTIONS</vt:lpstr>
      <vt:lpstr>Prezentacja programu PowerPoint</vt:lpstr>
      <vt:lpstr>Integration Services Programming Overview </vt:lpstr>
      <vt:lpstr>Prezentacja programu PowerPoint</vt:lpstr>
      <vt:lpstr>SSIS Automation API</vt:lpstr>
      <vt:lpstr>Commonly Used Assemblies</vt:lpstr>
      <vt:lpstr>Microsoft.SqlServer.Dts.Runtime</vt:lpstr>
      <vt:lpstr>Microsoft.SqlServer.Dts.Runtime.Wrapper</vt:lpstr>
      <vt:lpstr>Microsoft.SqlServer.Dts.Pipeline</vt:lpstr>
      <vt:lpstr>Microsoft.SqlServer.Dts. Pipeline.Wrapper</vt:lpstr>
      <vt:lpstr>DEMO #1</vt:lpstr>
      <vt:lpstr>Back to the Challenge</vt:lpstr>
      <vt:lpstr>PckgGenLib</vt:lpstr>
      <vt:lpstr>IProjectGenerator</vt:lpstr>
      <vt:lpstr>IModifierCF</vt:lpstr>
      <vt:lpstr>IModifierCF</vt:lpstr>
      <vt:lpstr>IModifierDF</vt:lpstr>
      <vt:lpstr>IModifierDF</vt:lpstr>
      <vt:lpstr>DEMO #2</vt:lpstr>
      <vt:lpstr>PckgGenMapperLib</vt:lpstr>
      <vt:lpstr>Prezentacja programu PowerPoint</vt:lpstr>
      <vt:lpstr>DEMO #3 (last one)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SSIS Packages with C#</dc:title>
  <dc:creator>Tomek Kostyrka</dc:creator>
  <cp:lastModifiedBy>Tomek Kostyrka</cp:lastModifiedBy>
  <cp:revision>110</cp:revision>
  <dcterms:created xsi:type="dcterms:W3CDTF">2018-09-17T18:20:03Z</dcterms:created>
  <dcterms:modified xsi:type="dcterms:W3CDTF">2018-09-18T22:11:13Z</dcterms:modified>
</cp:coreProperties>
</file>