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530" r:id="rId5"/>
    <p:sldId id="538" r:id="rId6"/>
    <p:sldId id="539" r:id="rId7"/>
    <p:sldId id="545" r:id="rId8"/>
    <p:sldId id="546" r:id="rId9"/>
    <p:sldId id="547" r:id="rId10"/>
    <p:sldId id="548" r:id="rId11"/>
    <p:sldId id="550" r:id="rId12"/>
    <p:sldId id="549" r:id="rId13"/>
    <p:sldId id="551" r:id="rId14"/>
    <p:sldId id="552" r:id="rId15"/>
    <p:sldId id="543" r:id="rId16"/>
    <p:sldId id="54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422"/>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6/17/2023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ATF-istrazivanje-podataka-1/2023_Data_Mining_Amazon_reviews_Dataset" TargetMode="External"/><Relationship Id="rId2" Type="http://schemas.openxmlformats.org/officeDocument/2006/relationships/hyperlink" Target="mailto:mi15200@alas.matf.bg.ac.rs"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pPr algn="ctr"/>
            <a:r>
              <a:rPr lang="sr-Latn-RS" sz="4400" b="1"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Analiza skupa podataka </a:t>
            </a:r>
            <a:br>
              <a:rPr lang="sr-Latn-RS" sz="4400" b="1"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br>
            <a:r>
              <a:rPr lang="sr-Latn-RS" sz="4400" b="1"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t>
            </a:r>
            <a:r>
              <a:rPr lang="en-US" sz="4400" b="1"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Data Mining Amazon reviews Dataset”</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Nikola </a:t>
            </a:r>
            <a:r>
              <a:rPr lang="en-US" dirty="0" err="1"/>
              <a:t>Veselinovi</a:t>
            </a:r>
            <a:r>
              <a:rPr lang="sr-Latn-RS" dirty="0"/>
              <a:t>ć</a:t>
            </a:r>
          </a:p>
          <a:p>
            <a:r>
              <a:rPr lang="sr-Latn-RS" dirty="0"/>
              <a:t>200</a:t>
            </a:r>
            <a:r>
              <a:rPr lang="en-US" dirty="0"/>
              <a:t>/</a:t>
            </a:r>
            <a:r>
              <a:rPr lang="sr-Latn-RS" dirty="0"/>
              <a:t>2015</a:t>
            </a:r>
            <a:endParaRPr lang="en-US" dirty="0"/>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536192" y="497286"/>
            <a:ext cx="8878824" cy="596265"/>
          </a:xfrm>
        </p:spPr>
        <p:txBody>
          <a:bodyPr/>
          <a:lstStyle/>
          <a:p>
            <a:r>
              <a:rPr lang="en-US" dirty="0" err="1">
                <a:effectLst>
                  <a:outerShdw blurRad="50800" dist="38100" dir="2700000" algn="tl" rotWithShape="0">
                    <a:prstClr val="black">
                      <a:alpha val="40000"/>
                    </a:prstClr>
                  </a:outerShdw>
                </a:effectLst>
              </a:rPr>
              <a:t>Klasterovanje</a:t>
            </a:r>
            <a:endParaRPr lang="en-US" dirty="0">
              <a:effectLst>
                <a:outerShdw blurRad="50800" dist="38100" dir="2700000" algn="tl" rotWithShape="0">
                  <a:prstClr val="black">
                    <a:alpha val="40000"/>
                  </a:prstClr>
                </a:outerShdw>
              </a:effectLst>
            </a:endParaRP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a:xfrm>
            <a:off x="466344" y="6153912"/>
            <a:ext cx="3838956" cy="310896"/>
          </a:xfrm>
        </p:spPr>
        <p:txBody>
          <a:bodyPr/>
          <a:lstStyle/>
          <a:p>
            <a:r>
              <a:rPr lang="sr-Latn-R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Analiza skupa podataka  „</a:t>
            </a:r>
            <a:r>
              <a:rPr lang="en-U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Data Mining Amazon reviews Dataset”</a:t>
            </a:r>
            <a:endParaRPr lang="en-US" dirty="0"/>
          </a:p>
        </p:txBody>
      </p:sp>
      <p:sp>
        <p:nvSpPr>
          <p:cNvPr id="21" name="Content Placeholder 12">
            <a:extLst>
              <a:ext uri="{FF2B5EF4-FFF2-40B4-BE49-F238E27FC236}">
                <a16:creationId xmlns:a16="http://schemas.microsoft.com/office/drawing/2014/main" id="{45DED5F7-368E-0774-7EE8-2201D1873398}"/>
              </a:ext>
            </a:extLst>
          </p:cNvPr>
          <p:cNvSpPr txBox="1">
            <a:spLocks/>
          </p:cNvSpPr>
          <p:nvPr/>
        </p:nvSpPr>
        <p:spPr>
          <a:xfrm>
            <a:off x="6649592" y="1866409"/>
            <a:ext cx="4208908" cy="3451888"/>
          </a:xfrm>
          <a:prstGeom prst="rect">
            <a:avLst/>
          </a:prstGeom>
        </p:spPr>
        <p:txBody>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sr-Latn-RS" sz="2000" dirty="0">
              <a:effectLst>
                <a:outerShdw blurRad="50800" dist="38100" dir="2700000" algn="tl" rotWithShape="0">
                  <a:prstClr val="black">
                    <a:alpha val="40000"/>
                  </a:prstClr>
                </a:outerShdw>
              </a:effectLst>
            </a:endParaRPr>
          </a:p>
        </p:txBody>
      </p:sp>
      <p:sp>
        <p:nvSpPr>
          <p:cNvPr id="5" name="Title 1">
            <a:extLst>
              <a:ext uri="{FF2B5EF4-FFF2-40B4-BE49-F238E27FC236}">
                <a16:creationId xmlns:a16="http://schemas.microsoft.com/office/drawing/2014/main" id="{11CF9579-6876-9601-F062-4404BAB0739D}"/>
              </a:ext>
            </a:extLst>
          </p:cNvPr>
          <p:cNvSpPr txBox="1">
            <a:spLocks/>
          </p:cNvSpPr>
          <p:nvPr/>
        </p:nvSpPr>
        <p:spPr>
          <a:xfrm>
            <a:off x="1536192" y="1034305"/>
            <a:ext cx="8878824" cy="41605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2800" dirty="0">
                <a:effectLst>
                  <a:outerShdw blurRad="50800" dist="38100" dir="2700000" algn="tl" rotWithShape="0">
                    <a:prstClr val="black">
                      <a:alpha val="40000"/>
                    </a:prstClr>
                  </a:outerShdw>
                </a:effectLst>
              </a:rPr>
              <a:t>DBSCAN</a:t>
            </a:r>
          </a:p>
        </p:txBody>
      </p:sp>
      <p:pic>
        <p:nvPicPr>
          <p:cNvPr id="3" name="Picture 2">
            <a:extLst>
              <a:ext uri="{FF2B5EF4-FFF2-40B4-BE49-F238E27FC236}">
                <a16:creationId xmlns:a16="http://schemas.microsoft.com/office/drawing/2014/main" id="{0B4C2665-FDC0-FA51-8D64-7546087E001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1252" y="1513863"/>
            <a:ext cx="4543423" cy="4546821"/>
          </a:xfrm>
          <a:prstGeom prst="rect">
            <a:avLst/>
          </a:prstGeom>
          <a:noFill/>
          <a:ln>
            <a:noFill/>
          </a:ln>
        </p:spPr>
      </p:pic>
      <p:pic>
        <p:nvPicPr>
          <p:cNvPr id="4" name="Picture 3" descr="The DBSCAN algorithm and two generated clusters. There are three types of points as follows: key points (red) are points that satisfy the cluster criteria (termed core points by Ester et al. [65]); border points (blue) do not satisfy the cluster criteria but are within a key point's reach; noise points (grey) are neither of the two aforementioned types. The DBSCAN algorithm uses the two following rules: (1) points within the search radius of a key point are part of its cluster and (2) key points which share common border points are part of the same cluster, shown for p1 and p2 in Cluster 1. Adapted from Tonini and Abellan [11].">
            <a:extLst>
              <a:ext uri="{FF2B5EF4-FFF2-40B4-BE49-F238E27FC236}">
                <a16:creationId xmlns:a16="http://schemas.microsoft.com/office/drawing/2014/main" id="{B030A835-8A2C-F576-8CFC-230CEC7B039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4194" y="1513863"/>
            <a:ext cx="4196556" cy="1800574"/>
          </a:xfrm>
          <a:prstGeom prst="rect">
            <a:avLst/>
          </a:prstGeom>
          <a:noFill/>
          <a:ln>
            <a:noFill/>
          </a:ln>
        </p:spPr>
      </p:pic>
      <p:pic>
        <p:nvPicPr>
          <p:cNvPr id="6" name="Picture 5">
            <a:extLst>
              <a:ext uri="{FF2B5EF4-FFF2-40B4-BE49-F238E27FC236}">
                <a16:creationId xmlns:a16="http://schemas.microsoft.com/office/drawing/2014/main" id="{106075D0-0FB9-F4BD-8C50-C42C418CFE6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28460" y="3459712"/>
            <a:ext cx="3348024" cy="2548924"/>
          </a:xfrm>
          <a:prstGeom prst="rect">
            <a:avLst/>
          </a:prstGeom>
          <a:noFill/>
          <a:ln>
            <a:noFill/>
          </a:ln>
        </p:spPr>
      </p:pic>
    </p:spTree>
    <p:extLst>
      <p:ext uri="{BB962C8B-B14F-4D97-AF65-F5344CB8AC3E}">
        <p14:creationId xmlns:p14="http://schemas.microsoft.com/office/powerpoint/2010/main" val="3835909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a:xfrm>
            <a:off x="1459611" y="443866"/>
            <a:ext cx="8878824" cy="713232"/>
          </a:xfrm>
        </p:spPr>
        <p:txBody>
          <a:bodyPr/>
          <a:lstStyle/>
          <a:p>
            <a:r>
              <a:rPr lang="en-US" dirty="0" err="1">
                <a:effectLst>
                  <a:outerShdw blurRad="38100" dist="38100" dir="2700000" algn="tl">
                    <a:srgbClr val="000000">
                      <a:alpha val="43137"/>
                    </a:srgbClr>
                  </a:outerShdw>
                </a:effectLst>
              </a:rPr>
              <a:t>Pravila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asocijacije</a:t>
            </a:r>
            <a:endParaRPr lang="en-US" dirty="0">
              <a:effectLst>
                <a:outerShdw blurRad="38100" dist="38100" dir="2700000" algn="tl">
                  <a:srgbClr val="000000">
                    <a:alpha val="43137"/>
                  </a:srgbClr>
                </a:outerShdw>
              </a:effectLst>
            </a:endParaRP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27" name="Footer Placeholder 6">
            <a:extLst>
              <a:ext uri="{FF2B5EF4-FFF2-40B4-BE49-F238E27FC236}">
                <a16:creationId xmlns:a16="http://schemas.microsoft.com/office/drawing/2014/main" id="{B4E4BCA2-4314-584D-1B7A-9B159BF3C14B}"/>
              </a:ext>
            </a:extLst>
          </p:cNvPr>
          <p:cNvSpPr>
            <a:spLocks noGrp="1"/>
          </p:cNvSpPr>
          <p:nvPr>
            <p:ph type="ftr" sz="quarter" idx="11"/>
          </p:nvPr>
        </p:nvSpPr>
        <p:spPr>
          <a:xfrm>
            <a:off x="466344" y="6153912"/>
            <a:ext cx="3838956" cy="310896"/>
          </a:xfrm>
        </p:spPr>
        <p:txBody>
          <a:bodyPr/>
          <a:lstStyle/>
          <a:p>
            <a:r>
              <a:rPr lang="sr-Latn-R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Analiza skupa podataka  „</a:t>
            </a:r>
            <a:r>
              <a:rPr lang="en-U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Data Mining Amazon reviews Dataset”</a:t>
            </a:r>
            <a:endParaRPr lang="en-US" dirty="0"/>
          </a:p>
        </p:txBody>
      </p:sp>
      <p:sp>
        <p:nvSpPr>
          <p:cNvPr id="28" name="Content Placeholder 12">
            <a:extLst>
              <a:ext uri="{FF2B5EF4-FFF2-40B4-BE49-F238E27FC236}">
                <a16:creationId xmlns:a16="http://schemas.microsoft.com/office/drawing/2014/main" id="{E12041F6-1626-48B0-48CF-142E1A95555A}"/>
              </a:ext>
            </a:extLst>
          </p:cNvPr>
          <p:cNvSpPr txBox="1">
            <a:spLocks/>
          </p:cNvSpPr>
          <p:nvPr/>
        </p:nvSpPr>
        <p:spPr>
          <a:xfrm>
            <a:off x="5049392" y="1519808"/>
            <a:ext cx="5597272" cy="4515231"/>
          </a:xfrm>
          <a:prstGeom prst="rect">
            <a:avLst/>
          </a:prstGeom>
        </p:spPr>
        <p:txBody>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sr-Latn-RS" sz="2000" dirty="0">
              <a:effectLst>
                <a:outerShdw blurRad="50800" dist="38100" dir="2700000" algn="tl" rotWithShape="0">
                  <a:prstClr val="black">
                    <a:alpha val="40000"/>
                  </a:prstClr>
                </a:outerShdw>
              </a:effectLst>
            </a:endParaRPr>
          </a:p>
        </p:txBody>
      </p:sp>
      <p:sp>
        <p:nvSpPr>
          <p:cNvPr id="29" name="Content Placeholder 12">
            <a:extLst>
              <a:ext uri="{FF2B5EF4-FFF2-40B4-BE49-F238E27FC236}">
                <a16:creationId xmlns:a16="http://schemas.microsoft.com/office/drawing/2014/main" id="{EBC5FD09-E4E7-64AF-971F-81BA2072350D}"/>
              </a:ext>
            </a:extLst>
          </p:cNvPr>
          <p:cNvSpPr txBox="1">
            <a:spLocks/>
          </p:cNvSpPr>
          <p:nvPr/>
        </p:nvSpPr>
        <p:spPr>
          <a:xfrm>
            <a:off x="5049392" y="1611126"/>
            <a:ext cx="5374768" cy="4515231"/>
          </a:xfrm>
          <a:prstGeom prst="rect">
            <a:avLst/>
          </a:prstGeom>
        </p:spPr>
        <p:txBody>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effectLst>
                  <a:outerShdw blurRad="50800" dist="38100" dir="2700000" algn="tl" rotWithShape="0">
                    <a:prstClr val="black">
                      <a:alpha val="40000"/>
                    </a:prstClr>
                  </a:outerShdw>
                </a:effectLst>
              </a:rPr>
              <a:t>a</a:t>
            </a:r>
            <a:endParaRPr lang="sr-Latn-RS" sz="2000" dirty="0">
              <a:effectLst>
                <a:outerShdw blurRad="50800" dist="38100" dir="2700000" algn="tl" rotWithShape="0">
                  <a:prstClr val="black">
                    <a:alpha val="40000"/>
                  </a:prstClr>
                </a:outerShdw>
              </a:effectLst>
            </a:endParaRPr>
          </a:p>
          <a:p>
            <a:endParaRPr lang="sr-Latn-RS" sz="2000" dirty="0">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089753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sr-Latn-R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Zaključak</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sz="1800" dirty="0" err="1">
                <a:solidFill>
                  <a:schemeClr val="bg1"/>
                </a:solidFill>
                <a:latin typeface="Segoe UI Light" panose="020B0502040204020203" pitchFamily="34" charset="0"/>
                <a:ea typeface="+mn-lt"/>
                <a:cs typeface="Segoe UI Light" panose="020B0502040204020203" pitchFamily="34" charset="0"/>
              </a:rPr>
              <a:t>Zaklju</a:t>
            </a:r>
            <a:r>
              <a:rPr lang="en-US" dirty="0" err="1">
                <a:latin typeface="Segoe UI Light" panose="020B0502040204020203" pitchFamily="34" charset="0"/>
                <a:ea typeface="+mn-lt"/>
                <a:cs typeface="Segoe UI Light" panose="020B0502040204020203" pitchFamily="34" charset="0"/>
              </a:rPr>
              <a:t>cak</a:t>
            </a:r>
            <a:endParaRPr lang="en-US" sz="1800" dirty="0">
              <a:solidFill>
                <a:schemeClr val="bg1"/>
              </a:solidFill>
              <a:latin typeface="Segoe UI Light" panose="020B0502040204020203" pitchFamily="34" charset="0"/>
              <a:ea typeface="+mn-lt"/>
              <a:cs typeface="Segoe UI Light" panose="020B0502040204020203" pitchFamily="34" charset="0"/>
            </a:endParaRPr>
          </a:p>
          <a:p>
            <a:endParaRPr lang="en-US" dirty="0"/>
          </a:p>
        </p:txBody>
      </p:sp>
    </p:spTree>
    <p:extLst>
      <p:ext uri="{BB962C8B-B14F-4D97-AF65-F5344CB8AC3E}">
        <p14:creationId xmlns:p14="http://schemas.microsoft.com/office/powerpoint/2010/main" val="1958759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sr-Latn-RS" sz="4800" b="1" spc="600" dirty="0">
                <a:ln w="28575">
                  <a:noFill/>
                  <a:prstDash val="solid"/>
                </a:ln>
                <a:solidFill>
                  <a:schemeClr val="bg1"/>
                </a:solidFill>
                <a:latin typeface="Tw Cen MT" panose="020B0602020104020603" pitchFamily="34" charset="77"/>
              </a:rPr>
              <a:t>Hvala na pažnji</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Nikola </a:t>
            </a:r>
            <a:r>
              <a:rPr lang="en-US" dirty="0" err="1">
                <a:latin typeface="Segoe UI Light" panose="020B0502040204020203" pitchFamily="34" charset="0"/>
                <a:cs typeface="Segoe UI Light" panose="020B0502040204020203" pitchFamily="34" charset="0"/>
              </a:rPr>
              <a:t>Veselinovi</a:t>
            </a:r>
            <a:r>
              <a:rPr lang="sr-Latn-RS" dirty="0">
                <a:latin typeface="Segoe UI Light" panose="020B0502040204020203" pitchFamily="34" charset="0"/>
                <a:cs typeface="Segoe UI Light" panose="020B0502040204020203" pitchFamily="34" charset="0"/>
              </a:rPr>
              <a:t>ć</a:t>
            </a:r>
            <a:endParaRPr lang="en-US" dirty="0">
              <a:latin typeface="Segoe UI Light" panose="020B0502040204020203" pitchFamily="34" charset="0"/>
              <a:cs typeface="Segoe UI Light" panose="020B0502040204020203" pitchFamily="34" charset="0"/>
            </a:endParaRPr>
          </a:p>
          <a:p>
            <a:pPr algn="l"/>
            <a:r>
              <a:rPr lang="sr-Latn-RS" dirty="0">
                <a:solidFill>
                  <a:srgbClr val="C5D1D3"/>
                </a:solidFill>
                <a:latin typeface="Roboto" panose="020F0502020204030204" pitchFamily="2" charset="0"/>
                <a:hlinkClick r:id="rId2"/>
              </a:rPr>
              <a:t>m</a:t>
            </a:r>
            <a:r>
              <a:rPr lang="en-US" i="0" dirty="0">
                <a:solidFill>
                  <a:srgbClr val="C5D1D3"/>
                </a:solidFill>
                <a:effectLst/>
                <a:latin typeface="Roboto" panose="020F0502020204030204" pitchFamily="2" charset="0"/>
                <a:hlinkClick r:id="rId2"/>
              </a:rPr>
              <a:t>i15200@alas.matf.bg.ac.rs</a:t>
            </a:r>
            <a:endParaRPr lang="sr-Latn-RS" i="0" dirty="0">
              <a:solidFill>
                <a:srgbClr val="C5D1D3"/>
              </a:solidFill>
              <a:effectLst/>
              <a:latin typeface="Roboto" panose="020F0502020204030204" pitchFamily="2" charset="0"/>
            </a:endParaRPr>
          </a:p>
          <a:p>
            <a:pPr algn="l"/>
            <a:r>
              <a:rPr lang="en-US" dirty="0">
                <a:hlinkClick r:id="rId3"/>
              </a:rPr>
              <a:t>https://github.com/MATF-istrazivanje-podataka-1/2023_Data_Mining_Amazon_reviews_Dataset</a:t>
            </a:r>
            <a:endParaRPr lang="sr-Latn-RS" dirty="0">
              <a:solidFill>
                <a:srgbClr val="C5D1D3"/>
              </a:solidFill>
              <a:latin typeface="Roboto" panose="020F0502020204030204" pitchFamily="2" charset="0"/>
            </a:endParaRPr>
          </a:p>
          <a:p>
            <a:pPr algn="l"/>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545336" y="822960"/>
            <a:ext cx="8878824" cy="596265"/>
          </a:xfrm>
        </p:spPr>
        <p:txBody>
          <a:bodyPr/>
          <a:lstStyle/>
          <a:p>
            <a:r>
              <a:rPr lang="sr-Latn-RS" dirty="0">
                <a:effectLst>
                  <a:outerShdw blurRad="50800" dist="38100" dir="2700000" algn="tl" rotWithShape="0">
                    <a:prstClr val="black">
                      <a:alpha val="40000"/>
                    </a:prstClr>
                  </a:outerShdw>
                </a:effectLst>
              </a:rPr>
              <a:t>Analiza skupa podataka</a:t>
            </a:r>
            <a:endParaRPr lang="en-US" dirty="0">
              <a:effectLst>
                <a:outerShdw blurRad="50800" dist="38100" dir="2700000" algn="tl" rotWithShape="0">
                  <a:prstClr val="black">
                    <a:alpha val="40000"/>
                  </a:prstClr>
                </a:outerShdw>
              </a:effectLst>
            </a:endParaRP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2</a:t>
            </a:fld>
            <a:endParaRPr lang="en-US" dirty="0"/>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a:xfrm>
            <a:off x="466344" y="6153912"/>
            <a:ext cx="3838956" cy="310896"/>
          </a:xfrm>
        </p:spPr>
        <p:txBody>
          <a:bodyPr/>
          <a:lstStyle/>
          <a:p>
            <a:r>
              <a:rPr lang="sr-Latn-R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Analiza skupa podataka  „</a:t>
            </a:r>
            <a:r>
              <a:rPr lang="en-U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Data Mining Amazon reviews Dataset”</a:t>
            </a:r>
            <a:endParaRPr lang="en-US" dirty="0"/>
          </a:p>
        </p:txBody>
      </p:sp>
      <p:pic>
        <p:nvPicPr>
          <p:cNvPr id="18" name="Content Placeholder 17">
            <a:extLst>
              <a:ext uri="{FF2B5EF4-FFF2-40B4-BE49-F238E27FC236}">
                <a16:creationId xmlns:a16="http://schemas.microsoft.com/office/drawing/2014/main" id="{631FCCF2-A95D-546D-2D9C-4F1B5E1E6494}"/>
              </a:ext>
            </a:extLst>
          </p:cNvPr>
          <p:cNvPicPr>
            <a:picLocks noGrp="1" noChangeAspect="1"/>
          </p:cNvPicPr>
          <p:nvPr>
            <p:ph sz="half" idx="2"/>
          </p:nvPr>
        </p:nvPicPr>
        <p:blipFill>
          <a:blip r:embed="rId2"/>
          <a:stretch>
            <a:fillRect/>
          </a:stretch>
        </p:blipFill>
        <p:spPr>
          <a:xfrm>
            <a:off x="850392" y="1866409"/>
            <a:ext cx="5663328" cy="1085622"/>
          </a:xfrm>
        </p:spPr>
      </p:pic>
      <p:pic>
        <p:nvPicPr>
          <p:cNvPr id="19" name="Picture 18">
            <a:extLst>
              <a:ext uri="{FF2B5EF4-FFF2-40B4-BE49-F238E27FC236}">
                <a16:creationId xmlns:a16="http://schemas.microsoft.com/office/drawing/2014/main" id="{E0CD1F1D-6959-3AFA-4B84-8F1B5B2B33D7}"/>
              </a:ext>
            </a:extLst>
          </p:cNvPr>
          <p:cNvPicPr>
            <a:picLocks noChangeAspect="1"/>
          </p:cNvPicPr>
          <p:nvPr/>
        </p:nvPicPr>
        <p:blipFill>
          <a:blip r:embed="rId3"/>
          <a:stretch>
            <a:fillRect/>
          </a:stretch>
        </p:blipFill>
        <p:spPr>
          <a:xfrm>
            <a:off x="850392" y="3193944"/>
            <a:ext cx="5663328" cy="2124353"/>
          </a:xfrm>
          <a:prstGeom prst="rect">
            <a:avLst/>
          </a:prstGeom>
        </p:spPr>
      </p:pic>
      <p:sp>
        <p:nvSpPr>
          <p:cNvPr id="21" name="Content Placeholder 12">
            <a:extLst>
              <a:ext uri="{FF2B5EF4-FFF2-40B4-BE49-F238E27FC236}">
                <a16:creationId xmlns:a16="http://schemas.microsoft.com/office/drawing/2014/main" id="{45DED5F7-368E-0774-7EE8-2201D1873398}"/>
              </a:ext>
            </a:extLst>
          </p:cNvPr>
          <p:cNvSpPr txBox="1">
            <a:spLocks/>
          </p:cNvSpPr>
          <p:nvPr/>
        </p:nvSpPr>
        <p:spPr>
          <a:xfrm>
            <a:off x="6649592" y="1866409"/>
            <a:ext cx="4208908" cy="3451888"/>
          </a:xfrm>
          <a:prstGeom prst="rect">
            <a:avLst/>
          </a:prstGeom>
        </p:spPr>
        <p:txBody>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Latn-RS" sz="2000" dirty="0">
                <a:effectLst>
                  <a:outerShdw blurRad="50800" dist="38100" dir="2700000" algn="tl" rotWithShape="0">
                    <a:prstClr val="black">
                      <a:alpha val="40000"/>
                    </a:prstClr>
                  </a:outerShdw>
                </a:effectLst>
              </a:rPr>
              <a:t>Skup se sastoji od 1001 atributa koji su podeljeni u 2 vrste (numeričke i tekstualne)</a:t>
            </a:r>
          </a:p>
          <a:p>
            <a:r>
              <a:rPr lang="sr-Latn-RS" sz="2000" dirty="0">
                <a:effectLst>
                  <a:outerShdw blurRad="50800" dist="38100" dir="2700000" algn="tl" rotWithShape="0">
                    <a:prstClr val="black">
                      <a:alpha val="40000"/>
                    </a:prstClr>
                  </a:outerShdw>
                </a:effectLst>
              </a:rPr>
              <a:t>Atribut „</a:t>
            </a:r>
            <a:r>
              <a:rPr lang="sr-Latn-RS" sz="2000" dirty="0" err="1">
                <a:effectLst>
                  <a:outerShdw blurRad="50800" dist="38100" dir="2700000" algn="tl" rotWithShape="0">
                    <a:prstClr val="black">
                      <a:alpha val="40000"/>
                    </a:prstClr>
                  </a:outerShdw>
                </a:effectLst>
              </a:rPr>
              <a:t>class</a:t>
            </a:r>
            <a:r>
              <a:rPr lang="sr-Latn-RS" sz="2000" dirty="0">
                <a:effectLst>
                  <a:outerShdw blurRad="50800" dist="38100" dir="2700000" algn="tl" rotWithShape="0">
                    <a:prstClr val="black">
                      <a:alpha val="40000"/>
                    </a:prstClr>
                  </a:outerShdw>
                </a:effectLst>
              </a:rPr>
              <a:t>“ je jedini tekstualni i predstavlja ima Autora komentara</a:t>
            </a:r>
          </a:p>
          <a:p>
            <a:r>
              <a:rPr lang="sr-Latn-RS" sz="2000" dirty="0">
                <a:effectLst>
                  <a:outerShdw blurRad="50800" dist="38100" dir="2700000" algn="tl" rotWithShape="0">
                    <a:prstClr val="black">
                      <a:alpha val="40000"/>
                    </a:prstClr>
                  </a:outerShdw>
                </a:effectLst>
              </a:rPr>
              <a:t>Ostali atributi zajedno sa svojim vrednostima predstavljaju sadržaj komentara</a:t>
            </a:r>
          </a:p>
          <a:p>
            <a:r>
              <a:rPr lang="sr-Latn-RS" sz="2000" dirty="0">
                <a:effectLst>
                  <a:outerShdw blurRad="50800" dist="38100" dir="2700000" algn="tl" rotWithShape="0">
                    <a:prstClr val="black">
                      <a:alpha val="40000"/>
                    </a:prstClr>
                  </a:outerShdw>
                </a:effectLst>
              </a:rPr>
              <a:t>Ne postoje nedostajuće vrednosti</a:t>
            </a:r>
          </a:p>
          <a:p>
            <a:r>
              <a:rPr lang="sr-Latn-RS" sz="2000" dirty="0">
                <a:effectLst>
                  <a:outerShdw blurRad="50800" dist="38100" dir="2700000" algn="tl" rotWithShape="0">
                    <a:prstClr val="black">
                      <a:alpha val="40000"/>
                    </a:prstClr>
                  </a:outerShdw>
                </a:effectLst>
              </a:rPr>
              <a:t>Jednak broj komentara po autoru</a:t>
            </a:r>
          </a:p>
        </p:txBody>
      </p:sp>
    </p:spTree>
    <p:extLst>
      <p:ext uri="{BB962C8B-B14F-4D97-AF65-F5344CB8AC3E}">
        <p14:creationId xmlns:p14="http://schemas.microsoft.com/office/powerpoint/2010/main" val="765210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a:xfrm>
            <a:off x="1545336" y="822960"/>
            <a:ext cx="8878824" cy="713232"/>
          </a:xfrm>
        </p:spPr>
        <p:txBody>
          <a:bodyPr/>
          <a:lstStyle/>
          <a:p>
            <a:r>
              <a:rPr lang="sr-Latn-RS" dirty="0" err="1">
                <a:effectLst>
                  <a:outerShdw blurRad="38100" dist="38100" dir="2700000" algn="tl">
                    <a:srgbClr val="000000">
                      <a:alpha val="43137"/>
                    </a:srgbClr>
                  </a:outerShdw>
                </a:effectLst>
              </a:rPr>
              <a:t>Pretprocesiranje</a:t>
            </a:r>
            <a:endParaRPr lang="en-US" dirty="0">
              <a:effectLst>
                <a:outerShdw blurRad="38100" dist="38100" dir="2700000" algn="tl">
                  <a:srgbClr val="000000">
                    <a:alpha val="43137"/>
                  </a:srgbClr>
                </a:outerShdw>
              </a:effectLst>
            </a:endParaRP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3</a:t>
            </a:fld>
            <a:endParaRPr lang="en-US" dirty="0"/>
          </a:p>
        </p:txBody>
      </p:sp>
      <p:pic>
        <p:nvPicPr>
          <p:cNvPr id="23" name="Picture 22">
            <a:extLst>
              <a:ext uri="{FF2B5EF4-FFF2-40B4-BE49-F238E27FC236}">
                <a16:creationId xmlns:a16="http://schemas.microsoft.com/office/drawing/2014/main" id="{3BEC46A9-EFA2-59E5-0D38-5DD6085E20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5336" y="1536192"/>
            <a:ext cx="3064764" cy="2239966"/>
          </a:xfrm>
          <a:prstGeom prst="rect">
            <a:avLst/>
          </a:prstGeom>
          <a:noFill/>
          <a:ln>
            <a:noFill/>
          </a:ln>
        </p:spPr>
      </p:pic>
      <p:pic>
        <p:nvPicPr>
          <p:cNvPr id="24" name="Picture 23">
            <a:extLst>
              <a:ext uri="{FF2B5EF4-FFF2-40B4-BE49-F238E27FC236}">
                <a16:creationId xmlns:a16="http://schemas.microsoft.com/office/drawing/2014/main" id="{93CFBC1D-6C3D-1A42-8113-425C7A64402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5336" y="3950523"/>
            <a:ext cx="3064764" cy="2224984"/>
          </a:xfrm>
          <a:prstGeom prst="rect">
            <a:avLst/>
          </a:prstGeom>
          <a:noFill/>
          <a:ln>
            <a:noFill/>
          </a:ln>
        </p:spPr>
      </p:pic>
      <p:sp>
        <p:nvSpPr>
          <p:cNvPr id="27" name="Footer Placeholder 6">
            <a:extLst>
              <a:ext uri="{FF2B5EF4-FFF2-40B4-BE49-F238E27FC236}">
                <a16:creationId xmlns:a16="http://schemas.microsoft.com/office/drawing/2014/main" id="{B4E4BCA2-4314-584D-1B7A-9B159BF3C14B}"/>
              </a:ext>
            </a:extLst>
          </p:cNvPr>
          <p:cNvSpPr>
            <a:spLocks noGrp="1"/>
          </p:cNvSpPr>
          <p:nvPr>
            <p:ph type="ftr" sz="quarter" idx="11"/>
          </p:nvPr>
        </p:nvSpPr>
        <p:spPr>
          <a:xfrm>
            <a:off x="466344" y="6153912"/>
            <a:ext cx="3838956" cy="310896"/>
          </a:xfrm>
        </p:spPr>
        <p:txBody>
          <a:bodyPr/>
          <a:lstStyle/>
          <a:p>
            <a:r>
              <a:rPr lang="sr-Latn-R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Analiza skupa podataka  „</a:t>
            </a:r>
            <a:r>
              <a:rPr lang="en-U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Data Mining Amazon reviews Dataset”</a:t>
            </a:r>
            <a:endParaRPr lang="en-US" dirty="0"/>
          </a:p>
        </p:txBody>
      </p:sp>
      <p:sp>
        <p:nvSpPr>
          <p:cNvPr id="28" name="Content Placeholder 12">
            <a:extLst>
              <a:ext uri="{FF2B5EF4-FFF2-40B4-BE49-F238E27FC236}">
                <a16:creationId xmlns:a16="http://schemas.microsoft.com/office/drawing/2014/main" id="{E12041F6-1626-48B0-48CF-142E1A95555A}"/>
              </a:ext>
            </a:extLst>
          </p:cNvPr>
          <p:cNvSpPr txBox="1">
            <a:spLocks/>
          </p:cNvSpPr>
          <p:nvPr/>
        </p:nvSpPr>
        <p:spPr>
          <a:xfrm>
            <a:off x="5049392" y="1519808"/>
            <a:ext cx="5597272" cy="4515231"/>
          </a:xfrm>
          <a:prstGeom prst="rect">
            <a:avLst/>
          </a:prstGeom>
        </p:spPr>
        <p:txBody>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sr-Latn-RS" sz="2000" dirty="0">
              <a:effectLst>
                <a:outerShdw blurRad="50800" dist="38100" dir="2700000" algn="tl" rotWithShape="0">
                  <a:prstClr val="black">
                    <a:alpha val="40000"/>
                  </a:prstClr>
                </a:outerShdw>
              </a:effectLst>
            </a:endParaRPr>
          </a:p>
        </p:txBody>
      </p:sp>
      <p:sp>
        <p:nvSpPr>
          <p:cNvPr id="29" name="Content Placeholder 12">
            <a:extLst>
              <a:ext uri="{FF2B5EF4-FFF2-40B4-BE49-F238E27FC236}">
                <a16:creationId xmlns:a16="http://schemas.microsoft.com/office/drawing/2014/main" id="{EBC5FD09-E4E7-64AF-971F-81BA2072350D}"/>
              </a:ext>
            </a:extLst>
          </p:cNvPr>
          <p:cNvSpPr txBox="1">
            <a:spLocks/>
          </p:cNvSpPr>
          <p:nvPr/>
        </p:nvSpPr>
        <p:spPr>
          <a:xfrm>
            <a:off x="5049392" y="1611126"/>
            <a:ext cx="5374768" cy="4515231"/>
          </a:xfrm>
          <a:prstGeom prst="rect">
            <a:avLst/>
          </a:prstGeom>
        </p:spPr>
        <p:txBody>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Latn-RS" sz="2000" dirty="0">
                <a:effectLst>
                  <a:outerShdw blurRad="50800" dist="38100" dir="2700000" algn="tl" rotWithShape="0">
                    <a:prstClr val="black">
                      <a:alpha val="40000"/>
                    </a:prstClr>
                  </a:outerShdw>
                </a:effectLst>
              </a:rPr>
              <a:t>Uklanjanje duplikata atributa</a:t>
            </a:r>
          </a:p>
          <a:p>
            <a:r>
              <a:rPr lang="sr-Latn-RS" sz="2000" dirty="0">
                <a:effectLst>
                  <a:outerShdw blurRad="50800" dist="38100" dir="2700000" algn="tl" rotWithShape="0">
                    <a:prstClr val="black">
                      <a:alpha val="40000"/>
                    </a:prstClr>
                  </a:outerShdw>
                </a:effectLst>
              </a:rPr>
              <a:t>Rešavanje problema nepostojećih vrednosti</a:t>
            </a:r>
          </a:p>
          <a:p>
            <a:r>
              <a:rPr lang="sr-Latn-RS" sz="2000" dirty="0">
                <a:effectLst>
                  <a:outerShdw blurRad="50800" dist="38100" dir="2700000" algn="tl" rotWithShape="0">
                    <a:prstClr val="black">
                      <a:alpha val="40000"/>
                    </a:prstClr>
                  </a:outerShdw>
                </a:effectLst>
              </a:rPr>
              <a:t>Normalizacija podataka</a:t>
            </a:r>
          </a:p>
          <a:p>
            <a:r>
              <a:rPr lang="sr-Latn-RS" sz="2000" dirty="0">
                <a:effectLst>
                  <a:outerShdw blurRad="50800" dist="38100" dir="2700000" algn="tl" rotWithShape="0">
                    <a:prstClr val="black">
                      <a:alpha val="40000"/>
                    </a:prstClr>
                  </a:outerShdw>
                </a:effectLst>
              </a:rPr>
              <a:t>Podela na test i trening skupove</a:t>
            </a:r>
          </a:p>
          <a:p>
            <a:endParaRPr lang="sr-Latn-RS" sz="2000" dirty="0">
              <a:effectLst>
                <a:outerShdw blurRad="50800" dist="38100" dir="2700000" algn="tl" rotWithShape="0">
                  <a:prstClr val="black">
                    <a:alpha val="40000"/>
                  </a:prstClr>
                </a:outerShdw>
              </a:effectLst>
            </a:endParaRPr>
          </a:p>
          <a:p>
            <a:r>
              <a:rPr lang="sr-Latn-RS" sz="2000" dirty="0">
                <a:effectLst>
                  <a:outerShdw blurRad="50800" dist="38100" dir="2700000" algn="tl" rotWithShape="0">
                    <a:prstClr val="black">
                      <a:alpha val="40000"/>
                    </a:prstClr>
                  </a:outerShdw>
                </a:effectLst>
              </a:rPr>
              <a:t>Zamena tekstualnih vrednosti celobrojnim</a:t>
            </a:r>
          </a:p>
          <a:p>
            <a:r>
              <a:rPr lang="sr-Latn-RS" sz="2000" dirty="0">
                <a:effectLst>
                  <a:outerShdw blurRad="50800" dist="38100" dir="2700000" algn="tl" rotWithShape="0">
                    <a:prstClr val="black">
                      <a:alpha val="40000"/>
                    </a:prstClr>
                  </a:outerShdw>
                </a:effectLst>
              </a:rPr>
              <a:t>Smanjenje dimenzije skupa podataka</a:t>
            </a:r>
          </a:p>
          <a:p>
            <a:endParaRPr lang="sr-Latn-RS" sz="2000" dirty="0">
              <a:effectLst>
                <a:outerShdw blurRad="50800" dist="38100" dir="2700000" algn="tl" rotWithShape="0">
                  <a:prstClr val="black">
                    <a:alpha val="40000"/>
                  </a:prstClr>
                </a:outerShdw>
              </a:effectLst>
            </a:endParaRPr>
          </a:p>
          <a:p>
            <a:r>
              <a:rPr lang="sr-Latn-RS" sz="2000" dirty="0">
                <a:effectLst>
                  <a:outerShdw blurRad="50800" dist="38100" dir="2700000" algn="tl" rotWithShape="0">
                    <a:prstClr val="black">
                      <a:alpha val="40000"/>
                    </a:prstClr>
                  </a:outerShdw>
                </a:effectLst>
              </a:rPr>
              <a:t>Izmena vrednosti skupa podataka tako da budu tipa </a:t>
            </a:r>
            <a:r>
              <a:rPr lang="sr-Latn-RS" sz="2000" dirty="0" err="1">
                <a:effectLst>
                  <a:outerShdw blurRad="50800" dist="38100" dir="2700000" algn="tl" rotWithShape="0">
                    <a:prstClr val="black">
                      <a:alpha val="40000"/>
                    </a:prstClr>
                  </a:outerShdw>
                </a:effectLst>
              </a:rPr>
              <a:t>bool</a:t>
            </a:r>
            <a:endParaRPr lang="sr-Latn-RS" sz="2000" dirty="0">
              <a:effectLst>
                <a:outerShdw blurRad="50800" dist="38100" dir="2700000" algn="tl" rotWithShape="0">
                  <a:prstClr val="black">
                    <a:alpha val="40000"/>
                  </a:prstClr>
                </a:outerShdw>
              </a:effectLst>
            </a:endParaRPr>
          </a:p>
          <a:p>
            <a:endParaRPr lang="sr-Latn-RS" sz="2000" dirty="0">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87708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208EB1C-CC32-1F99-7004-3F5181ECF4BF}"/>
              </a:ext>
            </a:extLst>
          </p:cNvPr>
          <p:cNvSpPr>
            <a:spLocks noGrp="1"/>
          </p:cNvSpPr>
          <p:nvPr>
            <p:ph type="title"/>
          </p:nvPr>
        </p:nvSpPr>
        <p:spPr>
          <a:xfrm>
            <a:off x="850392" y="479679"/>
            <a:ext cx="10881360" cy="710946"/>
          </a:xfrm>
        </p:spPr>
        <p:txBody>
          <a:bodyPr>
            <a:normAutofit/>
          </a:bodyPr>
          <a:lstStyle/>
          <a:p>
            <a:r>
              <a:rPr lang="sr-Latn-RS" dirty="0">
                <a:effectLst>
                  <a:outerShdw blurRad="38100" dist="38100" dir="2700000" algn="tl">
                    <a:srgbClr val="000000">
                      <a:alpha val="43137"/>
                    </a:srgbClr>
                  </a:outerShdw>
                </a:effectLst>
              </a:rPr>
              <a:t>Klasifikacija</a:t>
            </a:r>
            <a:endParaRPr lang="en-US" dirty="0">
              <a:effectLst>
                <a:outerShdw blurRad="38100" dist="38100" dir="2700000" algn="tl">
                  <a:srgbClr val="000000">
                    <a:alpha val="43137"/>
                  </a:srgbClr>
                </a:outerShdw>
              </a:effectLst>
            </a:endParaRPr>
          </a:p>
        </p:txBody>
      </p:sp>
      <p:sp>
        <p:nvSpPr>
          <p:cNvPr id="7" name="Slide Number Placeholder 6">
            <a:extLst>
              <a:ext uri="{FF2B5EF4-FFF2-40B4-BE49-F238E27FC236}">
                <a16:creationId xmlns:a16="http://schemas.microsoft.com/office/drawing/2014/main" id="{F9DC1E7D-7B8D-0E7E-A577-AD0B12293153}"/>
              </a:ext>
            </a:extLst>
          </p:cNvPr>
          <p:cNvSpPr>
            <a:spLocks noGrp="1"/>
          </p:cNvSpPr>
          <p:nvPr>
            <p:ph type="sldNum" sz="quarter" idx="12"/>
          </p:nvPr>
        </p:nvSpPr>
        <p:spPr/>
        <p:txBody>
          <a:bodyPr/>
          <a:lstStyle/>
          <a:p>
            <a:fld id="{294A09A9-5501-47C1-A89A-A340965A2BE2}" type="slidenum">
              <a:rPr lang="en-US" smtClean="0"/>
              <a:t>4</a:t>
            </a:fld>
            <a:endParaRPr lang="en-US" dirty="0"/>
          </a:p>
        </p:txBody>
      </p:sp>
      <p:sp>
        <p:nvSpPr>
          <p:cNvPr id="16" name="Footer Placeholder 6">
            <a:extLst>
              <a:ext uri="{FF2B5EF4-FFF2-40B4-BE49-F238E27FC236}">
                <a16:creationId xmlns:a16="http://schemas.microsoft.com/office/drawing/2014/main" id="{8FDCA13D-6B68-2A13-0FE7-02FA2C0D3F44}"/>
              </a:ext>
            </a:extLst>
          </p:cNvPr>
          <p:cNvSpPr>
            <a:spLocks noGrp="1"/>
          </p:cNvSpPr>
          <p:nvPr>
            <p:ph type="ftr" sz="quarter" idx="11"/>
          </p:nvPr>
        </p:nvSpPr>
        <p:spPr>
          <a:xfrm>
            <a:off x="466344" y="6153912"/>
            <a:ext cx="3838956" cy="310896"/>
          </a:xfrm>
        </p:spPr>
        <p:txBody>
          <a:bodyPr/>
          <a:lstStyle/>
          <a:p>
            <a:r>
              <a:rPr lang="sr-Latn-R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Analiza skupa podataka  „</a:t>
            </a:r>
            <a:r>
              <a:rPr lang="en-U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Data Mining Amazon reviews Dataset”</a:t>
            </a:r>
            <a:endParaRPr lang="en-US" dirty="0"/>
          </a:p>
        </p:txBody>
      </p:sp>
      <p:sp>
        <p:nvSpPr>
          <p:cNvPr id="17" name="Title 10">
            <a:extLst>
              <a:ext uri="{FF2B5EF4-FFF2-40B4-BE49-F238E27FC236}">
                <a16:creationId xmlns:a16="http://schemas.microsoft.com/office/drawing/2014/main" id="{718A5D8D-7FDB-6B8B-106A-D9A20AA2D329}"/>
              </a:ext>
            </a:extLst>
          </p:cNvPr>
          <p:cNvSpPr txBox="1">
            <a:spLocks/>
          </p:cNvSpPr>
          <p:nvPr/>
        </p:nvSpPr>
        <p:spPr>
          <a:xfrm>
            <a:off x="850392" y="916178"/>
            <a:ext cx="10881360" cy="71094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sr-Latn-RS" sz="2800" dirty="0">
                <a:effectLst>
                  <a:outerShdw blurRad="38100" dist="38100" dir="2700000" algn="tl">
                    <a:srgbClr val="000000">
                      <a:alpha val="43137"/>
                    </a:srgbClr>
                  </a:outerShdw>
                </a:effectLst>
              </a:rPr>
              <a:t>Stablo odlučivanja (</a:t>
            </a:r>
            <a:r>
              <a:rPr lang="sr-Latn-RS" sz="2800" dirty="0" err="1">
                <a:effectLst>
                  <a:outerShdw blurRad="38100" dist="38100" dir="2700000" algn="tl">
                    <a:srgbClr val="000000">
                      <a:alpha val="43137"/>
                    </a:srgbClr>
                  </a:outerShdw>
                </a:effectLst>
              </a:rPr>
              <a:t>Decision</a:t>
            </a:r>
            <a:r>
              <a:rPr lang="sr-Latn-RS" sz="2800" dirty="0">
                <a:effectLst>
                  <a:outerShdw blurRad="38100" dist="38100" dir="2700000" algn="tl">
                    <a:srgbClr val="000000">
                      <a:alpha val="43137"/>
                    </a:srgbClr>
                  </a:outerShdw>
                </a:effectLst>
              </a:rPr>
              <a:t> </a:t>
            </a:r>
            <a:r>
              <a:rPr lang="sr-Latn-RS" sz="2800" dirty="0" err="1">
                <a:effectLst>
                  <a:outerShdw blurRad="38100" dist="38100" dir="2700000" algn="tl">
                    <a:srgbClr val="000000">
                      <a:alpha val="43137"/>
                    </a:srgbClr>
                  </a:outerShdw>
                </a:effectLst>
              </a:rPr>
              <a:t>Tree</a:t>
            </a:r>
            <a:r>
              <a:rPr lang="sr-Latn-RS" sz="2800" dirty="0">
                <a:effectLst>
                  <a:outerShdw blurRad="38100" dist="38100" dir="2700000" algn="tl">
                    <a:srgbClr val="000000">
                      <a:alpha val="43137"/>
                    </a:srgbClr>
                  </a:outerShdw>
                </a:effectLst>
              </a:rPr>
              <a:t>)</a:t>
            </a:r>
            <a:endParaRPr lang="en-US" sz="2800" dirty="0">
              <a:effectLst>
                <a:outerShdw blurRad="38100" dist="38100" dir="2700000" algn="tl">
                  <a:srgbClr val="000000">
                    <a:alpha val="43137"/>
                  </a:srgbClr>
                </a:outerShdw>
              </a:effectLst>
            </a:endParaRPr>
          </a:p>
        </p:txBody>
      </p:sp>
      <p:pic>
        <p:nvPicPr>
          <p:cNvPr id="18" name="Picture 17">
            <a:extLst>
              <a:ext uri="{FF2B5EF4-FFF2-40B4-BE49-F238E27FC236}">
                <a16:creationId xmlns:a16="http://schemas.microsoft.com/office/drawing/2014/main" id="{82F6C19C-A806-0DDF-A0C4-7ADC101D92E5}"/>
              </a:ext>
            </a:extLst>
          </p:cNvPr>
          <p:cNvPicPr>
            <a:picLocks noChangeAspect="1"/>
          </p:cNvPicPr>
          <p:nvPr/>
        </p:nvPicPr>
        <p:blipFill>
          <a:blip r:embed="rId2"/>
          <a:stretch>
            <a:fillRect/>
          </a:stretch>
        </p:blipFill>
        <p:spPr>
          <a:xfrm>
            <a:off x="1097427" y="1556105"/>
            <a:ext cx="4141323" cy="2116164"/>
          </a:xfrm>
          <a:prstGeom prst="rect">
            <a:avLst/>
          </a:prstGeom>
        </p:spPr>
      </p:pic>
      <p:pic>
        <p:nvPicPr>
          <p:cNvPr id="19" name="Picture 18">
            <a:extLst>
              <a:ext uri="{FF2B5EF4-FFF2-40B4-BE49-F238E27FC236}">
                <a16:creationId xmlns:a16="http://schemas.microsoft.com/office/drawing/2014/main" id="{9494173A-08E3-8B8E-68EC-1539EAFD9EC4}"/>
              </a:ext>
            </a:extLst>
          </p:cNvPr>
          <p:cNvPicPr>
            <a:picLocks noChangeAspect="1"/>
          </p:cNvPicPr>
          <p:nvPr/>
        </p:nvPicPr>
        <p:blipFill>
          <a:blip r:embed="rId3"/>
          <a:stretch>
            <a:fillRect/>
          </a:stretch>
        </p:blipFill>
        <p:spPr>
          <a:xfrm>
            <a:off x="1097427" y="3672267"/>
            <a:ext cx="4141323" cy="2202613"/>
          </a:xfrm>
          <a:prstGeom prst="rect">
            <a:avLst/>
          </a:prstGeom>
        </p:spPr>
      </p:pic>
      <p:pic>
        <p:nvPicPr>
          <p:cNvPr id="1026" name="Picture 2">
            <a:extLst>
              <a:ext uri="{FF2B5EF4-FFF2-40B4-BE49-F238E27FC236}">
                <a16:creationId xmlns:a16="http://schemas.microsoft.com/office/drawing/2014/main" id="{3AD80730-329A-7451-A0BD-844D0394D1AC}"/>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5609609" y="1556105"/>
            <a:ext cx="3505815" cy="40015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3C67D6D5-9E7C-D67D-4F81-318D1FEADD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1424" y="3597652"/>
            <a:ext cx="3914775" cy="25562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272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208EB1C-CC32-1F99-7004-3F5181ECF4BF}"/>
              </a:ext>
            </a:extLst>
          </p:cNvPr>
          <p:cNvSpPr>
            <a:spLocks noGrp="1"/>
          </p:cNvSpPr>
          <p:nvPr>
            <p:ph type="title"/>
          </p:nvPr>
        </p:nvSpPr>
        <p:spPr>
          <a:xfrm>
            <a:off x="850392" y="479679"/>
            <a:ext cx="10881360" cy="710946"/>
          </a:xfrm>
        </p:spPr>
        <p:txBody>
          <a:bodyPr>
            <a:normAutofit/>
          </a:bodyPr>
          <a:lstStyle/>
          <a:p>
            <a:r>
              <a:rPr lang="sr-Latn-RS" dirty="0">
                <a:effectLst>
                  <a:outerShdw blurRad="38100" dist="38100" dir="2700000" algn="tl">
                    <a:srgbClr val="000000">
                      <a:alpha val="43137"/>
                    </a:srgbClr>
                  </a:outerShdw>
                </a:effectLst>
              </a:rPr>
              <a:t>Klasifikacija</a:t>
            </a:r>
            <a:endParaRPr lang="en-US" dirty="0">
              <a:effectLst>
                <a:outerShdw blurRad="38100" dist="38100" dir="2700000" algn="tl">
                  <a:srgbClr val="000000">
                    <a:alpha val="43137"/>
                  </a:srgbClr>
                </a:outerShdw>
              </a:effectLst>
            </a:endParaRPr>
          </a:p>
        </p:txBody>
      </p:sp>
      <p:sp>
        <p:nvSpPr>
          <p:cNvPr id="7" name="Slide Number Placeholder 6">
            <a:extLst>
              <a:ext uri="{FF2B5EF4-FFF2-40B4-BE49-F238E27FC236}">
                <a16:creationId xmlns:a16="http://schemas.microsoft.com/office/drawing/2014/main" id="{F9DC1E7D-7B8D-0E7E-A577-AD0B12293153}"/>
              </a:ext>
            </a:extLst>
          </p:cNvPr>
          <p:cNvSpPr>
            <a:spLocks noGrp="1"/>
          </p:cNvSpPr>
          <p:nvPr>
            <p:ph type="sldNum" sz="quarter" idx="12"/>
          </p:nvPr>
        </p:nvSpPr>
        <p:spPr/>
        <p:txBody>
          <a:bodyPr/>
          <a:lstStyle/>
          <a:p>
            <a:fld id="{294A09A9-5501-47C1-A89A-A340965A2BE2}" type="slidenum">
              <a:rPr lang="en-US" smtClean="0"/>
              <a:t>5</a:t>
            </a:fld>
            <a:endParaRPr lang="en-US" dirty="0"/>
          </a:p>
        </p:txBody>
      </p:sp>
      <p:sp>
        <p:nvSpPr>
          <p:cNvPr id="16" name="Footer Placeholder 6">
            <a:extLst>
              <a:ext uri="{FF2B5EF4-FFF2-40B4-BE49-F238E27FC236}">
                <a16:creationId xmlns:a16="http://schemas.microsoft.com/office/drawing/2014/main" id="{8FDCA13D-6B68-2A13-0FE7-02FA2C0D3F44}"/>
              </a:ext>
            </a:extLst>
          </p:cNvPr>
          <p:cNvSpPr>
            <a:spLocks noGrp="1"/>
          </p:cNvSpPr>
          <p:nvPr>
            <p:ph type="ftr" sz="quarter" idx="11"/>
          </p:nvPr>
        </p:nvSpPr>
        <p:spPr>
          <a:xfrm>
            <a:off x="466344" y="6153912"/>
            <a:ext cx="3838956" cy="310896"/>
          </a:xfrm>
        </p:spPr>
        <p:txBody>
          <a:bodyPr/>
          <a:lstStyle/>
          <a:p>
            <a:r>
              <a:rPr lang="sr-Latn-R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Analiza skupa podataka  „</a:t>
            </a:r>
            <a:r>
              <a:rPr lang="en-U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Data Mining Amazon reviews Dataset”</a:t>
            </a:r>
            <a:endParaRPr lang="en-US" dirty="0"/>
          </a:p>
        </p:txBody>
      </p:sp>
      <p:sp>
        <p:nvSpPr>
          <p:cNvPr id="17" name="Title 10">
            <a:extLst>
              <a:ext uri="{FF2B5EF4-FFF2-40B4-BE49-F238E27FC236}">
                <a16:creationId xmlns:a16="http://schemas.microsoft.com/office/drawing/2014/main" id="{718A5D8D-7FDB-6B8B-106A-D9A20AA2D329}"/>
              </a:ext>
            </a:extLst>
          </p:cNvPr>
          <p:cNvSpPr txBox="1">
            <a:spLocks/>
          </p:cNvSpPr>
          <p:nvPr/>
        </p:nvSpPr>
        <p:spPr>
          <a:xfrm>
            <a:off x="850392" y="916178"/>
            <a:ext cx="10881360" cy="71094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2800" dirty="0" err="1">
                <a:effectLst>
                  <a:outerShdw blurRad="38100" dist="38100" dir="2700000" algn="tl">
                    <a:srgbClr val="000000">
                      <a:alpha val="43137"/>
                    </a:srgbClr>
                  </a:outerShdw>
                </a:effectLst>
              </a:rPr>
              <a:t>Slu</a:t>
            </a:r>
            <a:r>
              <a:rPr lang="sr-Latn-RS" sz="2800" dirty="0">
                <a:effectLst>
                  <a:outerShdw blurRad="38100" dist="38100" dir="2700000" algn="tl">
                    <a:srgbClr val="000000">
                      <a:alpha val="43137"/>
                    </a:srgbClr>
                  </a:outerShdw>
                </a:effectLst>
              </a:rPr>
              <a:t>čajna šuma (</a:t>
            </a:r>
            <a:r>
              <a:rPr lang="sr-Latn-RS" sz="2800" dirty="0" err="1">
                <a:effectLst>
                  <a:outerShdw blurRad="38100" dist="38100" dir="2700000" algn="tl">
                    <a:srgbClr val="000000">
                      <a:alpha val="43137"/>
                    </a:srgbClr>
                  </a:outerShdw>
                </a:effectLst>
              </a:rPr>
              <a:t>random</a:t>
            </a:r>
            <a:r>
              <a:rPr lang="sr-Latn-RS" sz="2800" dirty="0">
                <a:effectLst>
                  <a:outerShdw blurRad="38100" dist="38100" dir="2700000" algn="tl">
                    <a:srgbClr val="000000">
                      <a:alpha val="43137"/>
                    </a:srgbClr>
                  </a:outerShdw>
                </a:effectLst>
              </a:rPr>
              <a:t> </a:t>
            </a:r>
            <a:r>
              <a:rPr lang="sr-Latn-RS" sz="2800" dirty="0" err="1">
                <a:effectLst>
                  <a:outerShdw blurRad="38100" dist="38100" dir="2700000" algn="tl">
                    <a:srgbClr val="000000">
                      <a:alpha val="43137"/>
                    </a:srgbClr>
                  </a:outerShdw>
                </a:effectLst>
              </a:rPr>
              <a:t>forest</a:t>
            </a:r>
            <a:r>
              <a:rPr lang="sr-Latn-RS" sz="2800" dirty="0">
                <a:effectLst>
                  <a:outerShdw blurRad="38100" dist="38100" dir="2700000" algn="tl">
                    <a:srgbClr val="000000">
                      <a:alpha val="43137"/>
                    </a:srgbClr>
                  </a:outerShdw>
                </a:effectLst>
              </a:rPr>
              <a:t>)</a:t>
            </a:r>
            <a:endParaRPr lang="en-US" sz="2800" dirty="0">
              <a:effectLst>
                <a:outerShdw blurRad="38100" dist="38100" dir="2700000" algn="tl">
                  <a:srgbClr val="000000">
                    <a:alpha val="43137"/>
                  </a:srgbClr>
                </a:outerShdw>
              </a:effectLst>
            </a:endParaRPr>
          </a:p>
        </p:txBody>
      </p:sp>
      <p:pic>
        <p:nvPicPr>
          <p:cNvPr id="2" name="Picture 1">
            <a:extLst>
              <a:ext uri="{FF2B5EF4-FFF2-40B4-BE49-F238E27FC236}">
                <a16:creationId xmlns:a16="http://schemas.microsoft.com/office/drawing/2014/main" id="{9F26C6E7-BAB9-679A-B213-2584D815492C}"/>
              </a:ext>
            </a:extLst>
          </p:cNvPr>
          <p:cNvPicPr>
            <a:picLocks noChangeAspect="1"/>
          </p:cNvPicPr>
          <p:nvPr/>
        </p:nvPicPr>
        <p:blipFill>
          <a:blip r:embed="rId2"/>
          <a:stretch>
            <a:fillRect/>
          </a:stretch>
        </p:blipFill>
        <p:spPr>
          <a:xfrm>
            <a:off x="1259967" y="1598943"/>
            <a:ext cx="3978783" cy="2073325"/>
          </a:xfrm>
          <a:prstGeom prst="rect">
            <a:avLst/>
          </a:prstGeom>
        </p:spPr>
      </p:pic>
      <p:pic>
        <p:nvPicPr>
          <p:cNvPr id="3" name="Picture 2">
            <a:extLst>
              <a:ext uri="{FF2B5EF4-FFF2-40B4-BE49-F238E27FC236}">
                <a16:creationId xmlns:a16="http://schemas.microsoft.com/office/drawing/2014/main" id="{35956763-5423-0172-A7F2-488DFA7187DB}"/>
              </a:ext>
            </a:extLst>
          </p:cNvPr>
          <p:cNvPicPr>
            <a:picLocks noChangeAspect="1"/>
          </p:cNvPicPr>
          <p:nvPr/>
        </p:nvPicPr>
        <p:blipFill>
          <a:blip r:embed="rId3"/>
          <a:stretch>
            <a:fillRect/>
          </a:stretch>
        </p:blipFill>
        <p:spPr>
          <a:xfrm>
            <a:off x="1259967" y="3672268"/>
            <a:ext cx="3978783" cy="2119761"/>
          </a:xfrm>
          <a:prstGeom prst="rect">
            <a:avLst/>
          </a:prstGeom>
        </p:spPr>
      </p:pic>
      <p:pic>
        <p:nvPicPr>
          <p:cNvPr id="4" name="Picture 3">
            <a:extLst>
              <a:ext uri="{FF2B5EF4-FFF2-40B4-BE49-F238E27FC236}">
                <a16:creationId xmlns:a16="http://schemas.microsoft.com/office/drawing/2014/main" id="{3B2EE2F7-2247-2FCC-1775-AD6D97B38A45}"/>
              </a:ext>
            </a:extLst>
          </p:cNvPr>
          <p:cNvPicPr>
            <a:picLocks noChangeAspect="1"/>
          </p:cNvPicPr>
          <p:nvPr/>
        </p:nvPicPr>
        <p:blipFill>
          <a:blip r:embed="rId4"/>
          <a:stretch>
            <a:fillRect/>
          </a:stretch>
        </p:blipFill>
        <p:spPr>
          <a:xfrm>
            <a:off x="5513451" y="1598943"/>
            <a:ext cx="5297424" cy="41926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57635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208EB1C-CC32-1F99-7004-3F5181ECF4BF}"/>
              </a:ext>
            </a:extLst>
          </p:cNvPr>
          <p:cNvSpPr>
            <a:spLocks noGrp="1"/>
          </p:cNvSpPr>
          <p:nvPr>
            <p:ph type="title"/>
          </p:nvPr>
        </p:nvSpPr>
        <p:spPr>
          <a:xfrm>
            <a:off x="850392" y="479679"/>
            <a:ext cx="10881360" cy="710946"/>
          </a:xfrm>
        </p:spPr>
        <p:txBody>
          <a:bodyPr>
            <a:normAutofit/>
          </a:bodyPr>
          <a:lstStyle/>
          <a:p>
            <a:r>
              <a:rPr lang="sr-Latn-RS" dirty="0">
                <a:effectLst>
                  <a:outerShdw blurRad="38100" dist="38100" dir="2700000" algn="tl">
                    <a:srgbClr val="000000">
                      <a:alpha val="43137"/>
                    </a:srgbClr>
                  </a:outerShdw>
                </a:effectLst>
              </a:rPr>
              <a:t>Klasifikacija</a:t>
            </a:r>
            <a:endParaRPr lang="en-US" dirty="0">
              <a:effectLst>
                <a:outerShdw blurRad="38100" dist="38100" dir="2700000" algn="tl">
                  <a:srgbClr val="000000">
                    <a:alpha val="43137"/>
                  </a:srgbClr>
                </a:outerShdw>
              </a:effectLst>
            </a:endParaRPr>
          </a:p>
        </p:txBody>
      </p:sp>
      <p:sp>
        <p:nvSpPr>
          <p:cNvPr id="7" name="Slide Number Placeholder 6">
            <a:extLst>
              <a:ext uri="{FF2B5EF4-FFF2-40B4-BE49-F238E27FC236}">
                <a16:creationId xmlns:a16="http://schemas.microsoft.com/office/drawing/2014/main" id="{F9DC1E7D-7B8D-0E7E-A577-AD0B12293153}"/>
              </a:ext>
            </a:extLst>
          </p:cNvPr>
          <p:cNvSpPr>
            <a:spLocks noGrp="1"/>
          </p:cNvSpPr>
          <p:nvPr>
            <p:ph type="sldNum" sz="quarter" idx="12"/>
          </p:nvPr>
        </p:nvSpPr>
        <p:spPr/>
        <p:txBody>
          <a:bodyPr/>
          <a:lstStyle/>
          <a:p>
            <a:fld id="{294A09A9-5501-47C1-A89A-A340965A2BE2}" type="slidenum">
              <a:rPr lang="en-US" smtClean="0"/>
              <a:t>6</a:t>
            </a:fld>
            <a:endParaRPr lang="en-US" dirty="0"/>
          </a:p>
        </p:txBody>
      </p:sp>
      <p:sp>
        <p:nvSpPr>
          <p:cNvPr id="16" name="Footer Placeholder 6">
            <a:extLst>
              <a:ext uri="{FF2B5EF4-FFF2-40B4-BE49-F238E27FC236}">
                <a16:creationId xmlns:a16="http://schemas.microsoft.com/office/drawing/2014/main" id="{8FDCA13D-6B68-2A13-0FE7-02FA2C0D3F44}"/>
              </a:ext>
            </a:extLst>
          </p:cNvPr>
          <p:cNvSpPr>
            <a:spLocks noGrp="1"/>
          </p:cNvSpPr>
          <p:nvPr>
            <p:ph type="ftr" sz="quarter" idx="11"/>
          </p:nvPr>
        </p:nvSpPr>
        <p:spPr>
          <a:xfrm>
            <a:off x="466344" y="6153912"/>
            <a:ext cx="3838956" cy="310896"/>
          </a:xfrm>
        </p:spPr>
        <p:txBody>
          <a:bodyPr/>
          <a:lstStyle/>
          <a:p>
            <a:r>
              <a:rPr lang="sr-Latn-R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Analiza skupa podataka  „</a:t>
            </a:r>
            <a:r>
              <a:rPr lang="en-U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Data Mining Amazon reviews Dataset”</a:t>
            </a:r>
            <a:endParaRPr lang="en-US" dirty="0"/>
          </a:p>
        </p:txBody>
      </p:sp>
      <p:sp>
        <p:nvSpPr>
          <p:cNvPr id="17" name="Title 10">
            <a:extLst>
              <a:ext uri="{FF2B5EF4-FFF2-40B4-BE49-F238E27FC236}">
                <a16:creationId xmlns:a16="http://schemas.microsoft.com/office/drawing/2014/main" id="{718A5D8D-7FDB-6B8B-106A-D9A20AA2D329}"/>
              </a:ext>
            </a:extLst>
          </p:cNvPr>
          <p:cNvSpPr txBox="1">
            <a:spLocks/>
          </p:cNvSpPr>
          <p:nvPr/>
        </p:nvSpPr>
        <p:spPr>
          <a:xfrm>
            <a:off x="850392" y="962026"/>
            <a:ext cx="10881360" cy="5809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nSpc>
                <a:spcPct val="107000"/>
              </a:lnSpc>
              <a:spcBef>
                <a:spcPts val="200"/>
              </a:spcBef>
            </a:pPr>
            <a:r>
              <a:rPr lang="en-US" sz="2800" b="1" kern="100" dirty="0">
                <a:effectLst/>
                <a:ea typeface="Times New Roman" panose="02020603050405020304" pitchFamily="18" charset="0"/>
                <a:cs typeface="Times New Roman" panose="02020603050405020304" pitchFamily="18" charset="0"/>
              </a:rPr>
              <a:t>K </a:t>
            </a:r>
            <a:r>
              <a:rPr lang="en-US" sz="2800" b="1" kern="100" dirty="0" err="1">
                <a:effectLst/>
                <a:ea typeface="Times New Roman" panose="02020603050405020304" pitchFamily="18" charset="0"/>
                <a:cs typeface="Times New Roman" panose="02020603050405020304" pitchFamily="18" charset="0"/>
              </a:rPr>
              <a:t>Najbližih</a:t>
            </a:r>
            <a:r>
              <a:rPr lang="en-US" sz="2800" b="1" kern="100" dirty="0">
                <a:effectLst/>
                <a:ea typeface="Times New Roman" panose="02020603050405020304" pitchFamily="18" charset="0"/>
                <a:cs typeface="Times New Roman" panose="02020603050405020304" pitchFamily="18" charset="0"/>
              </a:rPr>
              <a:t> </a:t>
            </a:r>
            <a:r>
              <a:rPr lang="en-US" sz="2800" b="1" kern="100" dirty="0" err="1">
                <a:effectLst/>
                <a:ea typeface="Times New Roman" panose="02020603050405020304" pitchFamily="18" charset="0"/>
                <a:cs typeface="Times New Roman" panose="02020603050405020304" pitchFamily="18" charset="0"/>
              </a:rPr>
              <a:t>Suseda</a:t>
            </a:r>
            <a:r>
              <a:rPr lang="en-US" sz="2800" b="1" kern="100" dirty="0">
                <a:effectLst/>
                <a:ea typeface="Times New Roman" panose="02020603050405020304" pitchFamily="18" charset="0"/>
                <a:cs typeface="Times New Roman" panose="02020603050405020304" pitchFamily="18" charset="0"/>
              </a:rPr>
              <a:t> (KNN)</a:t>
            </a:r>
          </a:p>
        </p:txBody>
      </p:sp>
      <p:pic>
        <p:nvPicPr>
          <p:cNvPr id="8" name="Picture 7">
            <a:extLst>
              <a:ext uri="{FF2B5EF4-FFF2-40B4-BE49-F238E27FC236}">
                <a16:creationId xmlns:a16="http://schemas.microsoft.com/office/drawing/2014/main" id="{39272107-B216-38B4-B778-12BA4476BC30}"/>
              </a:ext>
            </a:extLst>
          </p:cNvPr>
          <p:cNvPicPr>
            <a:picLocks noChangeAspect="1"/>
          </p:cNvPicPr>
          <p:nvPr/>
        </p:nvPicPr>
        <p:blipFill>
          <a:blip r:embed="rId2"/>
          <a:stretch>
            <a:fillRect/>
          </a:stretch>
        </p:blipFill>
        <p:spPr>
          <a:xfrm>
            <a:off x="1259967" y="1542983"/>
            <a:ext cx="4025900" cy="2117090"/>
          </a:xfrm>
          <a:prstGeom prst="rect">
            <a:avLst/>
          </a:prstGeom>
        </p:spPr>
      </p:pic>
      <p:pic>
        <p:nvPicPr>
          <p:cNvPr id="9" name="Picture 8">
            <a:extLst>
              <a:ext uri="{FF2B5EF4-FFF2-40B4-BE49-F238E27FC236}">
                <a16:creationId xmlns:a16="http://schemas.microsoft.com/office/drawing/2014/main" id="{B7D4A14F-D56B-DDD1-6208-855C1B85A5F6}"/>
              </a:ext>
            </a:extLst>
          </p:cNvPr>
          <p:cNvPicPr>
            <a:picLocks noChangeAspect="1"/>
          </p:cNvPicPr>
          <p:nvPr/>
        </p:nvPicPr>
        <p:blipFill>
          <a:blip r:embed="rId3"/>
          <a:stretch>
            <a:fillRect/>
          </a:stretch>
        </p:blipFill>
        <p:spPr>
          <a:xfrm>
            <a:off x="1259967" y="3660073"/>
            <a:ext cx="4025900" cy="2091704"/>
          </a:xfrm>
          <a:prstGeom prst="rect">
            <a:avLst/>
          </a:prstGeom>
        </p:spPr>
      </p:pic>
      <p:pic>
        <p:nvPicPr>
          <p:cNvPr id="10" name="Picture 9">
            <a:extLst>
              <a:ext uri="{FF2B5EF4-FFF2-40B4-BE49-F238E27FC236}">
                <a16:creationId xmlns:a16="http://schemas.microsoft.com/office/drawing/2014/main" id="{655993C1-5868-5825-86B0-8C736725B3C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24308" y="1506815"/>
            <a:ext cx="5294937" cy="42449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6462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208EB1C-CC32-1F99-7004-3F5181ECF4BF}"/>
              </a:ext>
            </a:extLst>
          </p:cNvPr>
          <p:cNvSpPr>
            <a:spLocks noGrp="1"/>
          </p:cNvSpPr>
          <p:nvPr>
            <p:ph type="title"/>
          </p:nvPr>
        </p:nvSpPr>
        <p:spPr>
          <a:xfrm>
            <a:off x="850392" y="479679"/>
            <a:ext cx="10881360" cy="710946"/>
          </a:xfrm>
        </p:spPr>
        <p:txBody>
          <a:bodyPr>
            <a:normAutofit/>
          </a:bodyPr>
          <a:lstStyle/>
          <a:p>
            <a:r>
              <a:rPr lang="sr-Latn-RS" dirty="0">
                <a:effectLst>
                  <a:outerShdw blurRad="38100" dist="38100" dir="2700000" algn="tl">
                    <a:srgbClr val="000000">
                      <a:alpha val="43137"/>
                    </a:srgbClr>
                  </a:outerShdw>
                </a:effectLst>
              </a:rPr>
              <a:t>Klasifikacija</a:t>
            </a:r>
            <a:endParaRPr lang="en-US" dirty="0">
              <a:effectLst>
                <a:outerShdw blurRad="38100" dist="38100" dir="2700000" algn="tl">
                  <a:srgbClr val="000000">
                    <a:alpha val="43137"/>
                  </a:srgbClr>
                </a:outerShdw>
              </a:effectLst>
            </a:endParaRPr>
          </a:p>
        </p:txBody>
      </p:sp>
      <p:sp>
        <p:nvSpPr>
          <p:cNvPr id="7" name="Slide Number Placeholder 6">
            <a:extLst>
              <a:ext uri="{FF2B5EF4-FFF2-40B4-BE49-F238E27FC236}">
                <a16:creationId xmlns:a16="http://schemas.microsoft.com/office/drawing/2014/main" id="{F9DC1E7D-7B8D-0E7E-A577-AD0B12293153}"/>
              </a:ext>
            </a:extLst>
          </p:cNvPr>
          <p:cNvSpPr>
            <a:spLocks noGrp="1"/>
          </p:cNvSpPr>
          <p:nvPr>
            <p:ph type="sldNum" sz="quarter" idx="12"/>
          </p:nvPr>
        </p:nvSpPr>
        <p:spPr/>
        <p:txBody>
          <a:bodyPr/>
          <a:lstStyle/>
          <a:p>
            <a:fld id="{294A09A9-5501-47C1-A89A-A340965A2BE2}" type="slidenum">
              <a:rPr lang="en-US" smtClean="0"/>
              <a:t>7</a:t>
            </a:fld>
            <a:endParaRPr lang="en-US" dirty="0"/>
          </a:p>
        </p:txBody>
      </p:sp>
      <p:sp>
        <p:nvSpPr>
          <p:cNvPr id="16" name="Footer Placeholder 6">
            <a:extLst>
              <a:ext uri="{FF2B5EF4-FFF2-40B4-BE49-F238E27FC236}">
                <a16:creationId xmlns:a16="http://schemas.microsoft.com/office/drawing/2014/main" id="{8FDCA13D-6B68-2A13-0FE7-02FA2C0D3F44}"/>
              </a:ext>
            </a:extLst>
          </p:cNvPr>
          <p:cNvSpPr>
            <a:spLocks noGrp="1"/>
          </p:cNvSpPr>
          <p:nvPr>
            <p:ph type="ftr" sz="quarter" idx="11"/>
          </p:nvPr>
        </p:nvSpPr>
        <p:spPr>
          <a:xfrm>
            <a:off x="466344" y="6153912"/>
            <a:ext cx="3838956" cy="310896"/>
          </a:xfrm>
        </p:spPr>
        <p:txBody>
          <a:bodyPr/>
          <a:lstStyle/>
          <a:p>
            <a:r>
              <a:rPr lang="sr-Latn-R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Analiza skupa podataka  „</a:t>
            </a:r>
            <a:r>
              <a:rPr lang="en-U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Data Mining Amazon reviews Dataset”</a:t>
            </a:r>
            <a:endParaRPr lang="en-US" dirty="0"/>
          </a:p>
        </p:txBody>
      </p:sp>
      <p:sp>
        <p:nvSpPr>
          <p:cNvPr id="17" name="Title 10">
            <a:extLst>
              <a:ext uri="{FF2B5EF4-FFF2-40B4-BE49-F238E27FC236}">
                <a16:creationId xmlns:a16="http://schemas.microsoft.com/office/drawing/2014/main" id="{718A5D8D-7FDB-6B8B-106A-D9A20AA2D329}"/>
              </a:ext>
            </a:extLst>
          </p:cNvPr>
          <p:cNvSpPr txBox="1">
            <a:spLocks/>
          </p:cNvSpPr>
          <p:nvPr/>
        </p:nvSpPr>
        <p:spPr>
          <a:xfrm>
            <a:off x="850392" y="904875"/>
            <a:ext cx="10881360" cy="6107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nSpc>
                <a:spcPct val="107000"/>
              </a:lnSpc>
              <a:spcBef>
                <a:spcPts val="200"/>
              </a:spcBef>
            </a:pPr>
            <a:r>
              <a:rPr lang="en-US" sz="2800" b="1" kern="100" dirty="0" err="1">
                <a:effectLst/>
                <a:ea typeface="Times New Roman" panose="02020603050405020304" pitchFamily="18" charset="0"/>
                <a:cs typeface="Times New Roman" panose="02020603050405020304" pitchFamily="18" charset="0"/>
              </a:rPr>
              <a:t>Naivni</a:t>
            </a:r>
            <a:r>
              <a:rPr lang="en-US" sz="2800" b="1" kern="100" dirty="0">
                <a:effectLst/>
                <a:ea typeface="Times New Roman" panose="02020603050405020304" pitchFamily="18" charset="0"/>
                <a:cs typeface="Times New Roman" panose="02020603050405020304" pitchFamily="18" charset="0"/>
              </a:rPr>
              <a:t> </a:t>
            </a:r>
            <a:r>
              <a:rPr lang="en-US" sz="2800" b="1" kern="100" dirty="0" err="1">
                <a:effectLst/>
                <a:ea typeface="Times New Roman" panose="02020603050405020304" pitchFamily="18" charset="0"/>
                <a:cs typeface="Times New Roman" panose="02020603050405020304" pitchFamily="18" charset="0"/>
              </a:rPr>
              <a:t>Bajes</a:t>
            </a:r>
            <a:r>
              <a:rPr lang="en-US" sz="2800" b="1" kern="100" dirty="0">
                <a:effectLst/>
                <a:ea typeface="Times New Roman" panose="02020603050405020304" pitchFamily="18" charset="0"/>
                <a:cs typeface="Times New Roman" panose="02020603050405020304" pitchFamily="18" charset="0"/>
              </a:rPr>
              <a:t> (</a:t>
            </a:r>
            <a:r>
              <a:rPr lang="en-US" sz="2800" b="1" kern="100" dirty="0" err="1">
                <a:effectLst/>
                <a:ea typeface="Times New Roman" panose="02020603050405020304" pitchFamily="18" charset="0"/>
                <a:cs typeface="Times New Roman" panose="02020603050405020304" pitchFamily="18" charset="0"/>
              </a:rPr>
              <a:t>Multinomialni</a:t>
            </a:r>
            <a:r>
              <a:rPr lang="en-US" sz="2800" kern="100" dirty="0">
                <a:ea typeface="Times New Roman" panose="02020603050405020304" pitchFamily="18" charset="0"/>
                <a:cs typeface="Times New Roman" panose="02020603050405020304" pitchFamily="18" charset="0"/>
              </a:rPr>
              <a:t>)</a:t>
            </a:r>
            <a:endParaRPr lang="en-US" sz="2800" b="1" kern="100" dirty="0">
              <a:effectLst/>
              <a:ea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5993497-BC35-631F-1BB4-4DAD06707FB6}"/>
              </a:ext>
            </a:extLst>
          </p:cNvPr>
          <p:cNvPicPr>
            <a:picLocks noChangeAspect="1"/>
          </p:cNvPicPr>
          <p:nvPr/>
        </p:nvPicPr>
        <p:blipFill>
          <a:blip r:embed="rId2"/>
          <a:stretch>
            <a:fillRect/>
          </a:stretch>
        </p:blipFill>
        <p:spPr>
          <a:xfrm>
            <a:off x="1259967" y="1510916"/>
            <a:ext cx="4025900" cy="2148208"/>
          </a:xfrm>
          <a:prstGeom prst="rect">
            <a:avLst/>
          </a:prstGeom>
          <a:effectLst/>
        </p:spPr>
      </p:pic>
      <p:pic>
        <p:nvPicPr>
          <p:cNvPr id="3" name="Picture 2">
            <a:extLst>
              <a:ext uri="{FF2B5EF4-FFF2-40B4-BE49-F238E27FC236}">
                <a16:creationId xmlns:a16="http://schemas.microsoft.com/office/drawing/2014/main" id="{CE8904EA-E358-E4E0-A163-E133FE3AD0FB}"/>
              </a:ext>
            </a:extLst>
          </p:cNvPr>
          <p:cNvPicPr>
            <a:picLocks noChangeAspect="1"/>
          </p:cNvPicPr>
          <p:nvPr/>
        </p:nvPicPr>
        <p:blipFill>
          <a:blip r:embed="rId3"/>
          <a:stretch>
            <a:fillRect/>
          </a:stretch>
        </p:blipFill>
        <p:spPr>
          <a:xfrm>
            <a:off x="1259967" y="3659124"/>
            <a:ext cx="4025900" cy="2172193"/>
          </a:xfrm>
          <a:prstGeom prst="rect">
            <a:avLst/>
          </a:prstGeom>
          <a:ln>
            <a:noFill/>
          </a:ln>
          <a:effectLst/>
        </p:spPr>
      </p:pic>
      <p:pic>
        <p:nvPicPr>
          <p:cNvPr id="4" name="Picture 3">
            <a:extLst>
              <a:ext uri="{FF2B5EF4-FFF2-40B4-BE49-F238E27FC236}">
                <a16:creationId xmlns:a16="http://schemas.microsoft.com/office/drawing/2014/main" id="{EE2C1D81-7F9D-BFA7-D5DE-9244A8091A9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99099" y="1510916"/>
            <a:ext cx="5386385" cy="43180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62437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208EB1C-CC32-1F99-7004-3F5181ECF4BF}"/>
              </a:ext>
            </a:extLst>
          </p:cNvPr>
          <p:cNvSpPr>
            <a:spLocks noGrp="1"/>
          </p:cNvSpPr>
          <p:nvPr>
            <p:ph type="title"/>
          </p:nvPr>
        </p:nvSpPr>
        <p:spPr>
          <a:xfrm>
            <a:off x="850392" y="479679"/>
            <a:ext cx="10881360" cy="710946"/>
          </a:xfrm>
        </p:spPr>
        <p:txBody>
          <a:bodyPr>
            <a:normAutofit/>
          </a:bodyPr>
          <a:lstStyle/>
          <a:p>
            <a:r>
              <a:rPr lang="sr-Latn-RS" dirty="0">
                <a:effectLst>
                  <a:outerShdw blurRad="38100" dist="38100" dir="2700000" algn="tl">
                    <a:srgbClr val="000000">
                      <a:alpha val="43137"/>
                    </a:srgbClr>
                  </a:outerShdw>
                </a:effectLst>
              </a:rPr>
              <a:t>Klasifikacija</a:t>
            </a:r>
            <a:endParaRPr lang="en-US" dirty="0">
              <a:effectLst>
                <a:outerShdw blurRad="38100" dist="38100" dir="2700000" algn="tl">
                  <a:srgbClr val="000000">
                    <a:alpha val="43137"/>
                  </a:srgbClr>
                </a:outerShdw>
              </a:effectLst>
            </a:endParaRPr>
          </a:p>
        </p:txBody>
      </p:sp>
      <p:sp>
        <p:nvSpPr>
          <p:cNvPr id="7" name="Slide Number Placeholder 6">
            <a:extLst>
              <a:ext uri="{FF2B5EF4-FFF2-40B4-BE49-F238E27FC236}">
                <a16:creationId xmlns:a16="http://schemas.microsoft.com/office/drawing/2014/main" id="{F9DC1E7D-7B8D-0E7E-A577-AD0B12293153}"/>
              </a:ext>
            </a:extLst>
          </p:cNvPr>
          <p:cNvSpPr>
            <a:spLocks noGrp="1"/>
          </p:cNvSpPr>
          <p:nvPr>
            <p:ph type="sldNum" sz="quarter" idx="12"/>
          </p:nvPr>
        </p:nvSpPr>
        <p:spPr/>
        <p:txBody>
          <a:bodyPr/>
          <a:lstStyle/>
          <a:p>
            <a:fld id="{294A09A9-5501-47C1-A89A-A340965A2BE2}" type="slidenum">
              <a:rPr lang="en-US" smtClean="0"/>
              <a:t>8</a:t>
            </a:fld>
            <a:endParaRPr lang="en-US" dirty="0"/>
          </a:p>
        </p:txBody>
      </p:sp>
      <p:sp>
        <p:nvSpPr>
          <p:cNvPr id="16" name="Footer Placeholder 6">
            <a:extLst>
              <a:ext uri="{FF2B5EF4-FFF2-40B4-BE49-F238E27FC236}">
                <a16:creationId xmlns:a16="http://schemas.microsoft.com/office/drawing/2014/main" id="{8FDCA13D-6B68-2A13-0FE7-02FA2C0D3F44}"/>
              </a:ext>
            </a:extLst>
          </p:cNvPr>
          <p:cNvSpPr>
            <a:spLocks noGrp="1"/>
          </p:cNvSpPr>
          <p:nvPr>
            <p:ph type="ftr" sz="quarter" idx="11"/>
          </p:nvPr>
        </p:nvSpPr>
        <p:spPr>
          <a:xfrm>
            <a:off x="466344" y="6153912"/>
            <a:ext cx="3838956" cy="310896"/>
          </a:xfrm>
        </p:spPr>
        <p:txBody>
          <a:bodyPr/>
          <a:lstStyle/>
          <a:p>
            <a:r>
              <a:rPr lang="sr-Latn-R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Analiza skupa podataka  „</a:t>
            </a:r>
            <a:r>
              <a:rPr lang="en-U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Data Mining Amazon reviews Dataset”</a:t>
            </a:r>
            <a:endParaRPr lang="en-US" dirty="0"/>
          </a:p>
        </p:txBody>
      </p:sp>
      <p:pic>
        <p:nvPicPr>
          <p:cNvPr id="5" name="Picture 4">
            <a:extLst>
              <a:ext uri="{FF2B5EF4-FFF2-40B4-BE49-F238E27FC236}">
                <a16:creationId xmlns:a16="http://schemas.microsoft.com/office/drawing/2014/main" id="{10CD9C84-5BE3-A0B4-0527-1D5AB3164D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5642" y="1190625"/>
            <a:ext cx="5861050" cy="469900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AC5408BC-6973-4A34-52B9-496CECAE9A8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32650" y="479679"/>
            <a:ext cx="3627718" cy="54108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9636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536192" y="497286"/>
            <a:ext cx="8878824" cy="596265"/>
          </a:xfrm>
        </p:spPr>
        <p:txBody>
          <a:bodyPr/>
          <a:lstStyle/>
          <a:p>
            <a:r>
              <a:rPr lang="en-US" dirty="0" err="1">
                <a:effectLst>
                  <a:outerShdw blurRad="50800" dist="38100" dir="2700000" algn="tl" rotWithShape="0">
                    <a:prstClr val="black">
                      <a:alpha val="40000"/>
                    </a:prstClr>
                  </a:outerShdw>
                </a:effectLst>
              </a:rPr>
              <a:t>Klasterovanje</a:t>
            </a:r>
            <a:endParaRPr lang="en-US" dirty="0">
              <a:effectLst>
                <a:outerShdw blurRad="50800" dist="38100" dir="2700000" algn="tl" rotWithShape="0">
                  <a:prstClr val="black">
                    <a:alpha val="40000"/>
                  </a:prstClr>
                </a:outerShdw>
              </a:effectLst>
            </a:endParaRP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9</a:t>
            </a:fld>
            <a:endParaRPr lang="en-US" dirty="0"/>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a:xfrm>
            <a:off x="466344" y="6153912"/>
            <a:ext cx="3838956" cy="310896"/>
          </a:xfrm>
        </p:spPr>
        <p:txBody>
          <a:bodyPr/>
          <a:lstStyle/>
          <a:p>
            <a:r>
              <a:rPr lang="sr-Latn-R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Analiza skupa podataka  „</a:t>
            </a:r>
            <a:r>
              <a:rPr lang="en-U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Data Mining Amazon reviews Dataset”</a:t>
            </a:r>
            <a:endParaRPr lang="en-US" dirty="0"/>
          </a:p>
        </p:txBody>
      </p:sp>
      <p:sp>
        <p:nvSpPr>
          <p:cNvPr id="21" name="Content Placeholder 12">
            <a:extLst>
              <a:ext uri="{FF2B5EF4-FFF2-40B4-BE49-F238E27FC236}">
                <a16:creationId xmlns:a16="http://schemas.microsoft.com/office/drawing/2014/main" id="{45DED5F7-368E-0774-7EE8-2201D1873398}"/>
              </a:ext>
            </a:extLst>
          </p:cNvPr>
          <p:cNvSpPr txBox="1">
            <a:spLocks/>
          </p:cNvSpPr>
          <p:nvPr/>
        </p:nvSpPr>
        <p:spPr>
          <a:xfrm>
            <a:off x="6649592" y="1866409"/>
            <a:ext cx="4208908" cy="3451888"/>
          </a:xfrm>
          <a:prstGeom prst="rect">
            <a:avLst/>
          </a:prstGeom>
        </p:spPr>
        <p:txBody>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sr-Latn-RS" sz="2000" dirty="0">
              <a:effectLst>
                <a:outerShdw blurRad="50800" dist="38100" dir="2700000" algn="tl" rotWithShape="0">
                  <a:prstClr val="black">
                    <a:alpha val="40000"/>
                  </a:prstClr>
                </a:outerShdw>
              </a:effectLst>
            </a:endParaRPr>
          </a:p>
        </p:txBody>
      </p:sp>
      <p:sp>
        <p:nvSpPr>
          <p:cNvPr id="5" name="Title 1">
            <a:extLst>
              <a:ext uri="{FF2B5EF4-FFF2-40B4-BE49-F238E27FC236}">
                <a16:creationId xmlns:a16="http://schemas.microsoft.com/office/drawing/2014/main" id="{11CF9579-6876-9601-F062-4404BAB0739D}"/>
              </a:ext>
            </a:extLst>
          </p:cNvPr>
          <p:cNvSpPr txBox="1">
            <a:spLocks/>
          </p:cNvSpPr>
          <p:nvPr/>
        </p:nvSpPr>
        <p:spPr>
          <a:xfrm>
            <a:off x="1536192" y="1034305"/>
            <a:ext cx="8878824" cy="41605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2800" dirty="0">
                <a:effectLst>
                  <a:outerShdw blurRad="50800" dist="38100" dir="2700000" algn="tl" rotWithShape="0">
                    <a:prstClr val="black">
                      <a:alpha val="40000"/>
                    </a:prstClr>
                  </a:outerShdw>
                </a:effectLst>
              </a:rPr>
              <a:t>K </a:t>
            </a:r>
            <a:r>
              <a:rPr lang="en-US" sz="2800" dirty="0" err="1">
                <a:effectLst>
                  <a:outerShdw blurRad="50800" dist="38100" dir="2700000" algn="tl" rotWithShape="0">
                    <a:prstClr val="black">
                      <a:alpha val="40000"/>
                    </a:prstClr>
                  </a:outerShdw>
                </a:effectLst>
              </a:rPr>
              <a:t>sredina</a:t>
            </a:r>
            <a:r>
              <a:rPr lang="en-US" sz="2800" dirty="0">
                <a:effectLst>
                  <a:outerShdw blurRad="50800" dist="38100" dir="2700000" algn="tl" rotWithShape="0">
                    <a:prstClr val="black">
                      <a:alpha val="40000"/>
                    </a:prstClr>
                  </a:outerShdw>
                </a:effectLst>
              </a:rPr>
              <a:t> (</a:t>
            </a:r>
            <a:r>
              <a:rPr lang="en-US" sz="2800" dirty="0" err="1">
                <a:effectLst>
                  <a:outerShdw blurRad="50800" dist="38100" dir="2700000" algn="tl" rotWithShape="0">
                    <a:prstClr val="black">
                      <a:alpha val="40000"/>
                    </a:prstClr>
                  </a:outerShdw>
                </a:effectLst>
              </a:rPr>
              <a:t>kmeans</a:t>
            </a:r>
            <a:r>
              <a:rPr lang="en-US" sz="2800" dirty="0">
                <a:effectLst>
                  <a:outerShdw blurRad="50800" dist="38100" dir="2700000" algn="tl" rotWithShape="0">
                    <a:prstClr val="black">
                      <a:alpha val="40000"/>
                    </a:prstClr>
                  </a:outerShdw>
                </a:effectLst>
              </a:rPr>
              <a:t>)</a:t>
            </a:r>
          </a:p>
        </p:txBody>
      </p:sp>
      <p:pic>
        <p:nvPicPr>
          <p:cNvPr id="9" name="Picture 8">
            <a:extLst>
              <a:ext uri="{FF2B5EF4-FFF2-40B4-BE49-F238E27FC236}">
                <a16:creationId xmlns:a16="http://schemas.microsoft.com/office/drawing/2014/main" id="{D8F0AF57-465E-87DC-7399-A2E0DF4930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1274" y="1450357"/>
            <a:ext cx="4335017" cy="452629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209929F4-7E5C-4169-DF89-D46256016B90}"/>
              </a:ext>
            </a:extLst>
          </p:cNvPr>
          <p:cNvPicPr>
            <a:picLocks noChangeAspect="1"/>
          </p:cNvPicPr>
          <p:nvPr/>
        </p:nvPicPr>
        <p:blipFill>
          <a:blip r:embed="rId3"/>
          <a:stretch>
            <a:fillRect/>
          </a:stretch>
        </p:blipFill>
        <p:spPr>
          <a:xfrm>
            <a:off x="3562350" y="1450357"/>
            <a:ext cx="2568321" cy="2611024"/>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4EC50158-DDD1-E52C-25E8-20DC87E62801}"/>
              </a:ext>
            </a:extLst>
          </p:cNvPr>
          <p:cNvPicPr>
            <a:picLocks noChangeAspect="1"/>
          </p:cNvPicPr>
          <p:nvPr/>
        </p:nvPicPr>
        <p:blipFill>
          <a:blip r:embed="rId4"/>
          <a:stretch>
            <a:fillRect/>
          </a:stretch>
        </p:blipFill>
        <p:spPr>
          <a:xfrm>
            <a:off x="1333500" y="3429001"/>
            <a:ext cx="3053815" cy="25427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0920328"/>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74</TotalTime>
  <Words>287</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Courier New</vt:lpstr>
      <vt:lpstr>Roboto</vt:lpstr>
      <vt:lpstr>Segoe UI Light</vt:lpstr>
      <vt:lpstr>Tw Cen MT</vt:lpstr>
      <vt:lpstr>Office Theme</vt:lpstr>
      <vt:lpstr>Analiza skupa podataka  „Data Mining Amazon reviews Dataset”</vt:lpstr>
      <vt:lpstr>Analiza skupa podataka</vt:lpstr>
      <vt:lpstr>Pretprocesiranje</vt:lpstr>
      <vt:lpstr>Klasifikacija</vt:lpstr>
      <vt:lpstr>Klasifikacija</vt:lpstr>
      <vt:lpstr>Klasifikacija</vt:lpstr>
      <vt:lpstr>Klasifikacija</vt:lpstr>
      <vt:lpstr>Klasifikacija</vt:lpstr>
      <vt:lpstr>Klasterovanje</vt:lpstr>
      <vt:lpstr>Klasterovanje</vt:lpstr>
      <vt:lpstr>Pravila asocijacije</vt:lpstr>
      <vt:lpstr>Zaključak</vt:lpstr>
      <vt:lpstr>Hvala na pažnji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Analiza skupa podataka  „Data Mining Amazon reviews Dataset”</dc:title>
  <dc:creator>Nikola Veselinović</dc:creator>
  <cp:lastModifiedBy>Nikola Veselinović</cp:lastModifiedBy>
  <cp:revision>7</cp:revision>
  <dcterms:created xsi:type="dcterms:W3CDTF">2023-06-17T01:08:05Z</dcterms:created>
  <dcterms:modified xsi:type="dcterms:W3CDTF">2023-06-17T11:36:15Z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