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a5798dbc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a5798dbc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b9a0b07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b9a0b07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a5798dbc4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a5798dbc4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b222942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b222942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b9bb116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b9bb116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b9bb116d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b9bb116d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b9bb116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b9bb116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b9bb116d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b9bb116d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b9bb116d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4b9bb116d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b9bb116d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b9bb116d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b9bb116d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b9bb116d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b9bb116d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b9bb116d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b9bb116d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b9bb116d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a5798db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a5798db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b9bb116d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b9bb116d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8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2.png"/><Relationship Id="rId4" Type="http://schemas.openxmlformats.org/officeDocument/2006/relationships/image" Target="../media/image40.png"/><Relationship Id="rId5" Type="http://schemas.openxmlformats.org/officeDocument/2006/relationships/image" Target="../media/image22.png"/><Relationship Id="rId6" Type="http://schemas.openxmlformats.org/officeDocument/2006/relationships/image" Target="../media/image1.png"/><Relationship Id="rId7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8.png"/><Relationship Id="rId4" Type="http://schemas.openxmlformats.org/officeDocument/2006/relationships/image" Target="../media/image54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49.png"/><Relationship Id="rId5" Type="http://schemas.openxmlformats.org/officeDocument/2006/relationships/image" Target="../media/image18.png"/><Relationship Id="rId6" Type="http://schemas.openxmlformats.org/officeDocument/2006/relationships/image" Target="../media/image1.png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Relationship Id="rId5" Type="http://schemas.openxmlformats.org/officeDocument/2006/relationships/image" Target="../media/image43.png"/><Relationship Id="rId6" Type="http://schemas.openxmlformats.org/officeDocument/2006/relationships/image" Target="../media/image55.png"/><Relationship Id="rId7" Type="http://schemas.openxmlformats.org/officeDocument/2006/relationships/image" Target="../media/image1.png"/><Relationship Id="rId8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1.png"/><Relationship Id="rId4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Relationship Id="rId6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Relationship Id="rId4" Type="http://schemas.openxmlformats.org/officeDocument/2006/relationships/image" Target="../media/image56.png"/><Relationship Id="rId5" Type="http://schemas.openxmlformats.org/officeDocument/2006/relationships/image" Target="../media/image50.png"/><Relationship Id="rId6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7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34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Istraživanje skupa podataka “Anuran Calls”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Stefanija Marković 306/2018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0" y="0"/>
            <a:ext cx="9144000" cy="9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Stablo odlučivanja</a:t>
            </a:r>
            <a:endParaRPr sz="400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400"/>
            <a:ext cx="3826279" cy="384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654" y="995400"/>
            <a:ext cx="3860348" cy="3843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2"/>
          <p:cNvGrpSpPr/>
          <p:nvPr/>
        </p:nvGrpSpPr>
        <p:grpSpPr>
          <a:xfrm>
            <a:off x="3726335" y="2057696"/>
            <a:ext cx="1691333" cy="2028138"/>
            <a:chOff x="6803275" y="395363"/>
            <a:chExt cx="2212050" cy="2537076"/>
          </a:xfrm>
        </p:grpSpPr>
        <p:pic>
          <p:nvPicPr>
            <p:cNvPr id="157" name="Google Shape;15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58" name="Google Shape;158;p22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2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Matrica konfuzije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Leva se odnosi na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test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skup, a desna na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trening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skup.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-16450" y="430700"/>
            <a:ext cx="4572000" cy="11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Slučajna šuma</a:t>
            </a:r>
            <a:endParaRPr sz="4000">
              <a:solidFill>
                <a:schemeClr val="lt2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9572"/>
            <a:ext cx="3248275" cy="323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275" y="1909545"/>
            <a:ext cx="3248275" cy="32339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3"/>
          <p:cNvGrpSpPr/>
          <p:nvPr/>
        </p:nvGrpSpPr>
        <p:grpSpPr>
          <a:xfrm>
            <a:off x="6650898" y="2737459"/>
            <a:ext cx="1691333" cy="2028138"/>
            <a:chOff x="6803275" y="395363"/>
            <a:chExt cx="2212050" cy="2537076"/>
          </a:xfrm>
        </p:grpSpPr>
        <p:pic>
          <p:nvPicPr>
            <p:cNvPr id="168" name="Google Shape;16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69" name="Google Shape;169;p23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Matrica konfuzije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Leva se odnosi na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test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skup, a desna na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trening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skup.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71" name="Google Shape;171;p23"/>
          <p:cNvSpPr txBox="1"/>
          <p:nvPr/>
        </p:nvSpPr>
        <p:spPr>
          <a:xfrm>
            <a:off x="7469250" y="490700"/>
            <a:ext cx="136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Tačnost slučajne šume na trening i test skupu.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1" y="-12"/>
            <a:ext cx="2880799" cy="202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0" y="570375"/>
            <a:ext cx="54408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K </a:t>
            </a:r>
            <a:r>
              <a:rPr lang="en" sz="4000"/>
              <a:t>najbližih suseda</a:t>
            </a:r>
            <a:endParaRPr sz="4000"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675" y="2224423"/>
            <a:ext cx="3447824" cy="291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0" y="2224425"/>
            <a:ext cx="3447824" cy="291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2800" y="-5"/>
            <a:ext cx="3315469" cy="2368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4"/>
          <p:cNvGrpSpPr/>
          <p:nvPr/>
        </p:nvGrpSpPr>
        <p:grpSpPr>
          <a:xfrm>
            <a:off x="6868567" y="3501494"/>
            <a:ext cx="1557504" cy="1641995"/>
            <a:chOff x="6803275" y="395363"/>
            <a:chExt cx="2212050" cy="2537076"/>
          </a:xfrm>
        </p:grpSpPr>
        <p:pic>
          <p:nvPicPr>
            <p:cNvPr id="182" name="Google Shape;182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83" name="Google Shape;183;p24"/>
            <p:cNvPicPr preferRelativeResize="0"/>
            <p:nvPr/>
          </p:nvPicPr>
          <p:blipFill rotWithShape="1">
            <a:blip r:embed="rId7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Matrica konfuzije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Leva se odnosi na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trening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skup, a desna na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test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skup.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5" name="Google Shape;185;p24"/>
          <p:cNvGrpSpPr/>
          <p:nvPr/>
        </p:nvGrpSpPr>
        <p:grpSpPr>
          <a:xfrm>
            <a:off x="7841769" y="2224437"/>
            <a:ext cx="1302234" cy="1356574"/>
            <a:chOff x="6803275" y="395363"/>
            <a:chExt cx="2212050" cy="2537076"/>
          </a:xfrm>
        </p:grpSpPr>
        <p:pic>
          <p:nvPicPr>
            <p:cNvPr id="186" name="Google Shape;186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87" name="Google Shape;187;p24"/>
            <p:cNvPicPr preferRelativeResize="0"/>
            <p:nvPr/>
          </p:nvPicPr>
          <p:blipFill rotWithShape="1">
            <a:blip r:embed="rId7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Gornja slika predstavlja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tačnost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na trening i test skupovima.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0" y="515750"/>
            <a:ext cx="4604400" cy="6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Pakovanje</a:t>
            </a:r>
            <a:endParaRPr sz="4000"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0" y="1829975"/>
            <a:ext cx="3366975" cy="33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750" y="1829975"/>
            <a:ext cx="3366975" cy="336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5"/>
          <p:cNvGrpSpPr/>
          <p:nvPr/>
        </p:nvGrpSpPr>
        <p:grpSpPr>
          <a:xfrm>
            <a:off x="7505645" y="3413794"/>
            <a:ext cx="1403988" cy="1481906"/>
            <a:chOff x="6803275" y="395363"/>
            <a:chExt cx="2212050" cy="2537076"/>
          </a:xfrm>
        </p:grpSpPr>
        <p:pic>
          <p:nvPicPr>
            <p:cNvPr id="197" name="Google Shape;197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98" name="Google Shape;198;p25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Matrica konfuzije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Leva se odnosi na </a:t>
              </a:r>
              <a:r>
                <a:rPr b="1" lang="en" sz="10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trening </a:t>
              </a:r>
              <a:r>
                <a:rPr lang="en" sz="10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skup, a desna na </a:t>
              </a:r>
              <a:r>
                <a:rPr b="1" lang="en" sz="10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test </a:t>
              </a:r>
              <a:r>
                <a:rPr lang="en" sz="10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skup.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00" name="Google Shape;200;p25"/>
          <p:cNvGrpSpPr/>
          <p:nvPr/>
        </p:nvGrpSpPr>
        <p:grpSpPr>
          <a:xfrm>
            <a:off x="4796033" y="268182"/>
            <a:ext cx="1403988" cy="1481906"/>
            <a:chOff x="6803275" y="395363"/>
            <a:chExt cx="2212050" cy="2537076"/>
          </a:xfrm>
        </p:grpSpPr>
        <p:pic>
          <p:nvPicPr>
            <p:cNvPr id="201" name="Google Shape;201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02" name="Google Shape;202;p25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Tačnost ansambla na trening i test skupu.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04" name="Google Shape;20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3925" y="87975"/>
            <a:ext cx="2630075" cy="20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5" y="1236000"/>
            <a:ext cx="2962700" cy="226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>
            <p:ph type="title"/>
          </p:nvPr>
        </p:nvSpPr>
        <p:spPr>
          <a:xfrm>
            <a:off x="0" y="0"/>
            <a:ext cx="91440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Naivni Bajes</a:t>
            </a:r>
            <a:endParaRPr sz="3600"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8625" y="887150"/>
            <a:ext cx="2962700" cy="29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2225" y="886054"/>
            <a:ext cx="2962699" cy="29647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26"/>
          <p:cNvGrpSpPr/>
          <p:nvPr/>
        </p:nvGrpSpPr>
        <p:grpSpPr>
          <a:xfrm>
            <a:off x="5570470" y="3661594"/>
            <a:ext cx="1403988" cy="1481906"/>
            <a:chOff x="6803275" y="395363"/>
            <a:chExt cx="2212050" cy="2537076"/>
          </a:xfrm>
        </p:grpSpPr>
        <p:pic>
          <p:nvPicPr>
            <p:cNvPr id="214" name="Google Shape;214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15" name="Google Shape;215;p26"/>
            <p:cNvPicPr preferRelativeResize="0"/>
            <p:nvPr/>
          </p:nvPicPr>
          <p:blipFill rotWithShape="1">
            <a:blip r:embed="rId7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2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Matrica konfuzije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Leva se odnosi na </a:t>
              </a:r>
              <a:r>
                <a:rPr b="1" lang="en" sz="10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trening </a:t>
              </a:r>
              <a:r>
                <a:rPr lang="en" sz="10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skup, a desna na </a:t>
              </a:r>
              <a:r>
                <a:rPr b="1" lang="en" sz="10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test </a:t>
              </a:r>
              <a:r>
                <a:rPr lang="en" sz="10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skup.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17" name="Google Shape;217;p26"/>
          <p:cNvGrpSpPr/>
          <p:nvPr/>
        </p:nvGrpSpPr>
        <p:grpSpPr>
          <a:xfrm>
            <a:off x="914206" y="3661612"/>
            <a:ext cx="1302234" cy="1356574"/>
            <a:chOff x="6803275" y="395363"/>
            <a:chExt cx="2212050" cy="2537076"/>
          </a:xfrm>
        </p:grpSpPr>
        <p:pic>
          <p:nvPicPr>
            <p:cNvPr id="218" name="Google Shape;218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19" name="Google Shape;219;p26"/>
            <p:cNvPicPr preferRelativeResize="0"/>
            <p:nvPr/>
          </p:nvPicPr>
          <p:blipFill rotWithShape="1">
            <a:blip r:embed="rId7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Gornja slika predstavlja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tačnost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na trening i test skupovima.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23600" y="401275"/>
            <a:ext cx="8286900" cy="7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Klasifikacija</a:t>
            </a:r>
            <a:endParaRPr sz="4000"/>
          </a:p>
        </p:txBody>
      </p:sp>
      <p:sp>
        <p:nvSpPr>
          <p:cNvPr id="226" name="Google Shape;226;p27"/>
          <p:cNvSpPr txBox="1"/>
          <p:nvPr/>
        </p:nvSpPr>
        <p:spPr>
          <a:xfrm>
            <a:off x="423600" y="1002125"/>
            <a:ext cx="828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Poređenje modela</a:t>
            </a:r>
            <a:endParaRPr b="1"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36425"/>
            <a:ext cx="4562050" cy="16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64525"/>
            <a:ext cx="4562050" cy="161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5" y="1764513"/>
            <a:ext cx="4551802" cy="16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434700"/>
            <a:ext cx="4562050" cy="16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4294967295" type="body"/>
          </p:nvPr>
        </p:nvSpPr>
        <p:spPr>
          <a:xfrm>
            <a:off x="-75" y="57775"/>
            <a:ext cx="9144000" cy="9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000">
                <a:solidFill>
                  <a:schemeClr val="dk1"/>
                </a:solidFill>
              </a:rPr>
              <a:t>Klasterovanje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75" y="67630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Pretprocesiranje</a:t>
            </a:r>
            <a:endParaRPr b="1"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5200"/>
            <a:ext cx="4359094" cy="34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725" y="1475200"/>
            <a:ext cx="4348825" cy="34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0" y="515750"/>
            <a:ext cx="4604400" cy="6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K </a:t>
            </a:r>
            <a:r>
              <a:rPr lang="en" sz="4000"/>
              <a:t>sredina</a:t>
            </a:r>
            <a:endParaRPr sz="4000"/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4554" l="6143" r="15394" t="21628"/>
          <a:stretch/>
        </p:blipFill>
        <p:spPr>
          <a:xfrm>
            <a:off x="2075750" y="1258025"/>
            <a:ext cx="2496250" cy="234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325" y="205900"/>
            <a:ext cx="29051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0149" y="2639075"/>
            <a:ext cx="2943225" cy="233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6">
            <a:alphaModFix/>
          </a:blip>
          <a:srcRect b="9778" l="8976" r="16346" t="20670"/>
          <a:stretch/>
        </p:blipFill>
        <p:spPr>
          <a:xfrm>
            <a:off x="0" y="2819400"/>
            <a:ext cx="2496255" cy="232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29"/>
          <p:cNvGrpSpPr/>
          <p:nvPr/>
        </p:nvGrpSpPr>
        <p:grpSpPr>
          <a:xfrm>
            <a:off x="207834" y="1258022"/>
            <a:ext cx="1673195" cy="1599880"/>
            <a:chOff x="6803275" y="395363"/>
            <a:chExt cx="2212050" cy="2537076"/>
          </a:xfrm>
        </p:grpSpPr>
        <p:pic>
          <p:nvPicPr>
            <p:cNvPr id="249" name="Google Shape;249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50" name="Google Shape;250;p29"/>
            <p:cNvPicPr preferRelativeResize="0"/>
            <p:nvPr/>
          </p:nvPicPr>
          <p:blipFill rotWithShape="1">
            <a:blip r:embed="rId8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Prikaz sedam klastera koristeći </a:t>
              </a:r>
              <a:r>
                <a:rPr i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k-means++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i </a:t>
              </a:r>
              <a:r>
                <a:rPr i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random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načine za odabir centroida.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b="2419" l="5285" r="0" t="0"/>
          <a:stretch/>
        </p:blipFill>
        <p:spPr>
          <a:xfrm>
            <a:off x="6214975" y="179400"/>
            <a:ext cx="2863026" cy="23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>
            <p:ph type="title"/>
          </p:nvPr>
        </p:nvSpPr>
        <p:spPr>
          <a:xfrm>
            <a:off x="76200" y="397225"/>
            <a:ext cx="60216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Hijerarhijsko klasterovanje</a:t>
            </a:r>
            <a:endParaRPr sz="4000"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571750"/>
            <a:ext cx="90018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0" y="515750"/>
            <a:ext cx="4604400" cy="6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DBSCAN</a:t>
            </a:r>
            <a:endParaRPr sz="4000"/>
          </a:p>
        </p:txBody>
      </p:sp>
      <p:pic>
        <p:nvPicPr>
          <p:cNvPr id="264" name="Google Shape;264;p31"/>
          <p:cNvPicPr preferRelativeResize="0"/>
          <p:nvPr/>
        </p:nvPicPr>
        <p:blipFill rotWithShape="1">
          <a:blip r:embed="rId3">
            <a:alphaModFix/>
          </a:blip>
          <a:srcRect b="0" l="6375" r="0" t="0"/>
          <a:stretch/>
        </p:blipFill>
        <p:spPr>
          <a:xfrm>
            <a:off x="192300" y="1131650"/>
            <a:ext cx="4219800" cy="401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31"/>
          <p:cNvGrpSpPr/>
          <p:nvPr/>
        </p:nvGrpSpPr>
        <p:grpSpPr>
          <a:xfrm>
            <a:off x="5512250" y="1338224"/>
            <a:ext cx="2566641" cy="2709343"/>
            <a:chOff x="6803275" y="395363"/>
            <a:chExt cx="2212050" cy="2537076"/>
          </a:xfrm>
        </p:grpSpPr>
        <p:pic>
          <p:nvPicPr>
            <p:cNvPr id="266" name="Google Shape;266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67" name="Google Shape;267;p31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3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Klasteri</a:t>
              </a:r>
              <a:endParaRPr b="1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Algoritam definiše tri klastera, obojeni zelenom, plavom i ljubičastom bojom, i elemente van granica obojene crvenom bojom.</a:t>
              </a:r>
              <a:endParaRPr b="1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56200" y="40147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Osnovno o skupu “Anuran Calls”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2844503" y="1304842"/>
            <a:ext cx="5615068" cy="3682058"/>
            <a:chOff x="6803275" y="395363"/>
            <a:chExt cx="2212050" cy="2537076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81" name="Google Shape;81;p1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3655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700"/>
                <a:buFont typeface="Raleway"/>
                <a:buChar char="●"/>
              </a:pPr>
              <a:r>
                <a:rPr lang="en" sz="17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Kreiran segmentacijom 60 audio zapisa zvukova žaba.</a:t>
              </a:r>
              <a:endParaRPr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365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700"/>
                <a:buFont typeface="Raleway"/>
                <a:buChar char="●"/>
              </a:pPr>
              <a:r>
                <a:rPr lang="en" sz="17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Žabe su iz četiri različite porodice, osam rodova i deset vrsti.</a:t>
              </a:r>
              <a:endParaRPr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365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700"/>
                <a:buFont typeface="Raleway"/>
                <a:buChar char="●"/>
              </a:pPr>
              <a:r>
                <a:rPr lang="en" sz="17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Nakon segmentacije dobijeno je 7195 slogova.</a:t>
              </a:r>
              <a:endParaRPr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365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700"/>
                <a:buFont typeface="Raleway"/>
                <a:buChar char="●"/>
              </a:pPr>
              <a:r>
                <a:rPr lang="en" sz="17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Za svaki slog izračunato je 22 kepstralnih koeficijenata mel skale (MFCC).</a:t>
              </a:r>
              <a:endParaRPr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423600" y="401275"/>
            <a:ext cx="8286900" cy="7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Klasterovanje</a:t>
            </a:r>
            <a:endParaRPr sz="4000"/>
          </a:p>
        </p:txBody>
      </p:sp>
      <p:sp>
        <p:nvSpPr>
          <p:cNvPr id="274" name="Google Shape;274;p32"/>
          <p:cNvSpPr txBox="1"/>
          <p:nvPr/>
        </p:nvSpPr>
        <p:spPr>
          <a:xfrm>
            <a:off x="423600" y="1002125"/>
            <a:ext cx="828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Poređenje modela</a:t>
            </a:r>
            <a:endParaRPr b="1"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25" y="1648625"/>
            <a:ext cx="3423722" cy="27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800" y="1648625"/>
            <a:ext cx="3516885" cy="279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-26100" y="0"/>
            <a:ext cx="57477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Pravila pridruživanja</a:t>
            </a:r>
            <a:endParaRPr sz="4000"/>
          </a:p>
        </p:txBody>
      </p:sp>
      <p:sp>
        <p:nvSpPr>
          <p:cNvPr id="282" name="Google Shape;282;p33"/>
          <p:cNvSpPr txBox="1"/>
          <p:nvPr/>
        </p:nvSpPr>
        <p:spPr>
          <a:xfrm>
            <a:off x="0" y="574450"/>
            <a:ext cx="208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Apriori</a:t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125" y="2774425"/>
            <a:ext cx="3564151" cy="23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125" y="248700"/>
            <a:ext cx="3564149" cy="24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3225" y="724200"/>
            <a:ext cx="3282950" cy="19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63" y="2774425"/>
            <a:ext cx="4682021" cy="23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0" y="0"/>
            <a:ext cx="4572000" cy="14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Pravila pridruživanja</a:t>
            </a:r>
            <a:endParaRPr sz="4000"/>
          </a:p>
        </p:txBody>
      </p:sp>
      <p:sp>
        <p:nvSpPr>
          <p:cNvPr id="292" name="Google Shape;292;p34"/>
          <p:cNvSpPr txBox="1"/>
          <p:nvPr/>
        </p:nvSpPr>
        <p:spPr>
          <a:xfrm>
            <a:off x="0" y="1260525"/>
            <a:ext cx="45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FP-Growth</a:t>
            </a:r>
            <a:endParaRPr b="1"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9800"/>
            <a:ext cx="4664350" cy="2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41100"/>
            <a:ext cx="4572000" cy="20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28550"/>
            <a:ext cx="4572000" cy="19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0"/>
            <a:ext cx="4572000" cy="1228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23600" y="4145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Eksplorativna analiza podataka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2725"/>
            <a:ext cx="8839203" cy="122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31760"/>
            <a:ext cx="8839203" cy="130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5932" r="5923" t="0"/>
          <a:stretch/>
        </p:blipFill>
        <p:spPr>
          <a:xfrm>
            <a:off x="4488725" y="0"/>
            <a:ext cx="46552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71450" y="96650"/>
            <a:ext cx="4233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Eksplorativna analiza podataka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2050"/>
            <a:ext cx="3957155" cy="34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-300" r="3251" t="0"/>
          <a:stretch/>
        </p:blipFill>
        <p:spPr>
          <a:xfrm>
            <a:off x="2100" y="2079825"/>
            <a:ext cx="2959375" cy="30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2112" y="0"/>
            <a:ext cx="91440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Eksplorativna analiza skupa podataka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03" name="Google Shape;103;p17"/>
          <p:cNvSpPr txBox="1"/>
          <p:nvPr>
            <p:ph idx="4294967295" type="subTitle"/>
          </p:nvPr>
        </p:nvSpPr>
        <p:spPr>
          <a:xfrm>
            <a:off x="2100" y="1318200"/>
            <a:ext cx="9144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Raspoređenost jedinki</a:t>
            </a:r>
            <a:endParaRPr sz="3000">
              <a:solidFill>
                <a:schemeClr val="accent3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050" y="2079825"/>
            <a:ext cx="2903800" cy="30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850" y="2079825"/>
            <a:ext cx="3223151" cy="30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0" y="414250"/>
            <a:ext cx="9144000" cy="9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000">
                <a:solidFill>
                  <a:schemeClr val="lt1"/>
                </a:solidFill>
              </a:rPr>
              <a:t>Klasifikacija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0" y="94110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Preptrocesiranje - rad sa elementima van granica</a:t>
            </a:r>
            <a:endParaRPr b="1" sz="3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764" t="0"/>
          <a:stretch/>
        </p:blipFill>
        <p:spPr>
          <a:xfrm>
            <a:off x="80250" y="1673243"/>
            <a:ext cx="4344774" cy="304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50" y="1673712"/>
            <a:ext cx="4344775" cy="30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695725" y="554475"/>
            <a:ext cx="40248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Balansiranje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 u="sng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725" y="1537397"/>
            <a:ext cx="4202475" cy="206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25" y="2622675"/>
            <a:ext cx="4202475" cy="20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626" y="503050"/>
            <a:ext cx="4202475" cy="206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75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7" name="Google Shape;127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280675" y="12682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600225" y="595350"/>
            <a:ext cx="34329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Redukcija dimenzionalnosti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0"/>
          <p:cNvSpPr txBox="1"/>
          <p:nvPr>
            <p:ph idx="4294967295" type="body"/>
          </p:nvPr>
        </p:nvSpPr>
        <p:spPr>
          <a:xfrm>
            <a:off x="600225" y="1786475"/>
            <a:ext cx="34329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Eliminisani su atributi </a:t>
            </a:r>
            <a:r>
              <a:rPr b="1" i="1" lang="en" sz="1400">
                <a:latin typeface="Raleway"/>
                <a:ea typeface="Raleway"/>
                <a:cs typeface="Raleway"/>
                <a:sym typeface="Raleway"/>
              </a:rPr>
              <a:t>Species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i="1" lang="en" sz="1400">
                <a:latin typeface="Raleway"/>
                <a:ea typeface="Raleway"/>
                <a:cs typeface="Raleway"/>
                <a:sym typeface="Raleway"/>
              </a:rPr>
              <a:t>Family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i="1" lang="en" sz="1400">
                <a:latin typeface="Raleway"/>
                <a:ea typeface="Raleway"/>
                <a:cs typeface="Raleway"/>
                <a:sym typeface="Raleway"/>
              </a:rPr>
              <a:t>Genus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RecordID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 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MFCC_1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Primenjena je tehnika 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PCA 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(Principal component analysis).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Na prvom grafiku je predstavljeno koliko varijanse svaki atribut opisuje, dok je na drugom predstavljena njihova kumulativna suma.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9675" y="2550601"/>
            <a:ext cx="3260050" cy="25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9663" y="0"/>
            <a:ext cx="3260070" cy="25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1" y="49400"/>
            <a:ext cx="91440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/>
              <a:t>Stablo odlučivanja</a:t>
            </a:r>
            <a:endParaRPr sz="40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50" y="913625"/>
            <a:ext cx="2469301" cy="188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50" y="2928450"/>
            <a:ext cx="2469301" cy="18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650" y="913625"/>
            <a:ext cx="4190259" cy="20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6655" y="3193343"/>
            <a:ext cx="2385750" cy="178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1"/>
          <p:cNvGrpSpPr/>
          <p:nvPr/>
        </p:nvGrpSpPr>
        <p:grpSpPr>
          <a:xfrm>
            <a:off x="2683135" y="1760634"/>
            <a:ext cx="1691333" cy="2028138"/>
            <a:chOff x="6803275" y="395363"/>
            <a:chExt cx="2212050" cy="2537076"/>
          </a:xfrm>
        </p:grpSpPr>
        <p:pic>
          <p:nvPicPr>
            <p:cNvPr id="142" name="Google Shape;142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3" name="Google Shape;143;p21"/>
            <p:cNvPicPr preferRelativeResize="0"/>
            <p:nvPr/>
          </p:nvPicPr>
          <p:blipFill rotWithShape="1">
            <a:blip r:embed="rId8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Gornja slika pokazuje rezultate različitih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mera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Donja slika pokazuje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tačnost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na trening i test skupu.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7231110" y="3006159"/>
            <a:ext cx="1691333" cy="2028138"/>
            <a:chOff x="6803275" y="395363"/>
            <a:chExt cx="2212050" cy="2537076"/>
          </a:xfrm>
        </p:grpSpPr>
        <p:pic>
          <p:nvPicPr>
            <p:cNvPr id="146" name="Google Shape;146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7" name="Google Shape;147;p21"/>
            <p:cNvPicPr preferRelativeResize="0"/>
            <p:nvPr/>
          </p:nvPicPr>
          <p:blipFill rotWithShape="1">
            <a:blip r:embed="rId8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Gore je prikazano kreirano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stablo odlučivanja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Levo vidimo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važnost atributa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pri odlučivanju.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