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588f41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588f41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35a3cd2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35a3cd2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5a3cd24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35a3cd24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35a3cd2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35a3cd2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35a3cd24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35a3cd2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35a3cd24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35a3cd24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4588f4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4588f4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588f41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588f41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588f41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4588f41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4588f41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4588f41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35a3cd2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35a3cd2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4588f415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4588f415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4588f41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4588f41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4588f41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4588f41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4588f415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4588f415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4588f415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4588f415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4588f415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4588f415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4588f41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4588f41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4588f415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4588f415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4588f415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4588f415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4588f415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4588f415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35a3cd2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35a3cd2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4588f415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4588f415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4588f415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4588f415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35a3cd2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35a3cd2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4588f41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4588f41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35a3cd2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35a3cd2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4588f415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4588f415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35a3cd2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35a3cd2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35a3cd2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35a3cd2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800"/>
              <a:t>Paramount TV Shows and Movies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Student: Mila Lukić, 222/2018     Asistent: Stefan Kapunac     Profesor: Nenad Mitić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Ansambli - Random forest Classifier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00" y="1893750"/>
            <a:ext cx="4562824" cy="16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875" y="1590213"/>
            <a:ext cx="3265700" cy="2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KNN - rezultati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150"/>
            <a:ext cx="4495476" cy="14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175" y="930700"/>
            <a:ext cx="3810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KNN - optimizacije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GridSearchCV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" y="1850250"/>
            <a:ext cx="4413400" cy="144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25" y="881125"/>
            <a:ext cx="3952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KNN - optimizacije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/>
              <a:t>BaggingClassifier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5" y="2011525"/>
            <a:ext cx="4448924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750" y="1014413"/>
            <a:ext cx="38576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600"/>
              <a:t>Stabla odlučivanja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Nebalansirane klase: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275" y="1695450"/>
            <a:ext cx="4387450" cy="30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Stablo odlucivanja bez balansiranja klasa	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75" y="1899950"/>
            <a:ext cx="5009025" cy="17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225" y="1547248"/>
            <a:ext cx="3336825" cy="26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400">
                <a:solidFill>
                  <a:srgbClr val="434343"/>
                </a:solidFill>
              </a:rPr>
              <a:t>Optimizacija Stabla Odlučivanja uz GridSearchCV - balansirani model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25" y="1974850"/>
            <a:ext cx="4420275" cy="1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00" y="1392486"/>
            <a:ext cx="3572750" cy="28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sr" sz="1400">
                <a:solidFill>
                  <a:srgbClr val="434343"/>
                </a:solidFill>
              </a:rPr>
              <a:t>Optimizacija Stabla Odlučivanja uz GridSearchCV - nebalansirani model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3123"/>
            <a:ext cx="4606201" cy="17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825" y="1525600"/>
            <a:ext cx="3334675" cy="27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200">
                <a:solidFill>
                  <a:srgbClr val="666666"/>
                </a:solidFill>
              </a:rPr>
              <a:t>Balansiranje klasa pomoću kombinacije oversamplinga i undersamplinga - SMOTEENN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7925"/>
            <a:ext cx="5190525" cy="1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850" y="1520850"/>
            <a:ext cx="3416775" cy="2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200"/>
              <a:t>Poređenje modela pomoću ROC krive</a:t>
            </a:r>
            <a:endParaRPr sz="4800"/>
          </a:p>
        </p:txBody>
      </p:sp>
      <p:sp>
        <p:nvSpPr>
          <p:cNvPr id="186" name="Google Shape;186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700" y="-27062"/>
            <a:ext cx="2414425" cy="51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sr" sz="1600"/>
              <a:t>Skup Podataka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Ovaj skup podataka se sastoji od dve datoteke: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sr" sz="1100">
                <a:solidFill>
                  <a:schemeClr val="dk1"/>
                </a:solidFill>
              </a:rPr>
              <a:t>titles.csv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sr" sz="1100">
                <a:solidFill>
                  <a:schemeClr val="dk1"/>
                </a:solidFill>
              </a:rPr>
              <a:t>credits.csv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Klasterovanje</a:t>
            </a:r>
            <a:endParaRPr/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600"/>
              <a:t>Algoritam K sredina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100">
                <a:solidFill>
                  <a:schemeClr val="dk1"/>
                </a:solidFill>
              </a:rPr>
              <a:t>U ovom projektu, klasterovali smo naslove filmova, odnosno serija na osnovu njihovih ocena (Visoka, Srednja, Niska).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100">
                <a:solidFill>
                  <a:schemeClr val="dk1"/>
                </a:solidFill>
              </a:rPr>
              <a:t>Atributi koje smo izabrali za treniranje modela su: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sr" sz="1100">
                <a:solidFill>
                  <a:schemeClr val="accent2"/>
                </a:solidFill>
              </a:rPr>
              <a:t>'runtime'</a:t>
            </a:r>
            <a:endParaRPr sz="1100"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sr" sz="1100">
                <a:solidFill>
                  <a:schemeClr val="accent2"/>
                </a:solidFill>
              </a:rPr>
              <a:t>'release_year'</a:t>
            </a:r>
            <a:endParaRPr sz="1100"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sr" sz="1100">
                <a:solidFill>
                  <a:schemeClr val="accent2"/>
                </a:solidFill>
              </a:rPr>
              <a:t>'seasons'</a:t>
            </a:r>
            <a:endParaRPr sz="1100"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sr" sz="1100">
                <a:solidFill>
                  <a:schemeClr val="accent2"/>
                </a:solidFill>
              </a:rPr>
              <a:t>'encoded_type'</a:t>
            </a:r>
            <a:endParaRPr sz="1100"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sr" sz="1100">
                <a:solidFill>
                  <a:schemeClr val="accent2"/>
                </a:solidFill>
              </a:rPr>
              <a:t>'encoded_genre'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Ove atribute smo skalirali korišćenjem Standard Scalera.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Algoritam K Sredina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75" y="1707850"/>
            <a:ext cx="8131076" cy="20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600"/>
              <a:t>Algoritam Sakupljajućeg Klasterovanja 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 </a:t>
            </a:r>
            <a:r>
              <a:rPr b="1"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AgglomerativeClustering(n_clusters</a:t>
            </a:r>
            <a:r>
              <a:rPr b="1"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3, linkage</a:t>
            </a:r>
            <a:r>
              <a:rPr b="1"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sr" sz="10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complete</a:t>
            </a:r>
            <a:r>
              <a:rPr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 compute_distances</a:t>
            </a:r>
            <a:r>
              <a:rPr b="1"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=True</a:t>
            </a:r>
            <a:r>
              <a:rPr lang="sr" sz="11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78" y="2019103"/>
            <a:ext cx="7815799" cy="19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600"/>
              <a:t>Poređenje modela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1152475"/>
            <a:ext cx="4890779" cy="337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225" y="1276425"/>
            <a:ext cx="2965850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248" y="2187575"/>
            <a:ext cx="3096451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0850" y="3206125"/>
            <a:ext cx="2965850" cy="79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200"/>
              <a:t>Pravila Pridruživanja - SPSS</a:t>
            </a:r>
            <a:endParaRPr sz="5000"/>
          </a:p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sr" sz="1600"/>
              <a:t>Apriori Algoritam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Radi lakšeg rada sa podacima, veći deo pretprocesiranja odrađen je u Pythonu. Podaci koje smo odlučili da izdvojimo za ovaj algoritam su: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release_year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imdb_score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encoded_type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encoded_genre</a:t>
            </a:r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63" y="2810950"/>
            <a:ext cx="39528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100" y="1743075"/>
            <a:ext cx="53244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Apriori Algoritam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Binovanje (Diskretizacija)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350" y="1862775"/>
            <a:ext cx="57340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Apriori Algoritam - balansiranje klasa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0" y="1193475"/>
            <a:ext cx="4233700" cy="16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50" y="2938525"/>
            <a:ext cx="4271575" cy="18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Apriori Algoritam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0" y="1881188"/>
            <a:ext cx="40290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850" y="1643350"/>
            <a:ext cx="4029074" cy="176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titles.csv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Ovaj skup podataka sadrži 2825 jedinstvenih naslova Paramountovih filmova i serija, kao i 15 kolona (atributa) koje nam ga bolje opisuju: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sr" sz="1100">
                <a:solidFill>
                  <a:schemeClr val="dk1"/>
                </a:solidFill>
              </a:rPr>
              <a:t>id: ID naslova na JustWatch platformi</a:t>
            </a:r>
            <a:endParaRPr b="1"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sr" sz="1100">
                <a:solidFill>
                  <a:schemeClr val="dk1"/>
                </a:solidFill>
              </a:rPr>
              <a:t>title: Naslov filma, odnosno serije</a:t>
            </a:r>
            <a:endParaRPr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sr" sz="1100">
                <a:solidFill>
                  <a:schemeClr val="dk1"/>
                </a:solidFill>
              </a:rPr>
              <a:t>show_type: Indikator da li je u pitanju film ili serija - moguće vrednosti su SHOW i MOVIE</a:t>
            </a:r>
            <a:endParaRPr b="1"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sr" sz="1100">
                <a:solidFill>
                  <a:schemeClr val="dk1"/>
                </a:solidFill>
              </a:rPr>
              <a:t>description: Kratak opis naslova</a:t>
            </a:r>
            <a:endParaRPr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sr" sz="1100">
                <a:solidFill>
                  <a:schemeClr val="dk1"/>
                </a:solidFill>
              </a:rPr>
              <a:t>release_year: Godina premijere filma, odnosno serije</a:t>
            </a:r>
            <a:endParaRPr b="1"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sr" sz="1100">
                <a:solidFill>
                  <a:schemeClr val="dk1"/>
                </a:solidFill>
              </a:rPr>
              <a:t>age_certification: Naznaka o preporučenoj starosnoj dobi gledaoca</a:t>
            </a:r>
            <a:endParaRPr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sr" sz="1100">
                <a:solidFill>
                  <a:schemeClr val="dk1"/>
                </a:solidFill>
              </a:rPr>
              <a:t>runtime: Dužina epizode serije, odnosno dužina filma</a:t>
            </a:r>
            <a:endParaRPr b="1"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sr" sz="1100">
                <a:solidFill>
                  <a:schemeClr val="dk1"/>
                </a:solidFill>
              </a:rPr>
              <a:t>genres: Lista žanrova</a:t>
            </a:r>
            <a:endParaRPr b="1"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sr" sz="1100">
                <a:solidFill>
                  <a:schemeClr val="dk1"/>
                </a:solidFill>
              </a:rPr>
              <a:t>production_countries: Lista zemalja u kojima je rađeno na filmu</a:t>
            </a:r>
            <a:endParaRPr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sr" sz="1100">
                <a:solidFill>
                  <a:schemeClr val="dk1"/>
                </a:solidFill>
              </a:rPr>
              <a:t>seasons: Broj sezona (ukoliko je u pitanju SHOW tip)</a:t>
            </a:r>
            <a:endParaRPr b="1"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sr" sz="1100">
                <a:solidFill>
                  <a:schemeClr val="dk1"/>
                </a:solidFill>
              </a:rPr>
              <a:t>imdb_id: ID naslova na IMDBu</a:t>
            </a:r>
            <a:endParaRPr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sr" sz="1100">
                <a:solidFill>
                  <a:schemeClr val="dk1"/>
                </a:solidFill>
              </a:rPr>
              <a:t>imdb_score: Ocena na IMDBu</a:t>
            </a:r>
            <a:endParaRPr b="1"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sr" sz="1100">
                <a:solidFill>
                  <a:schemeClr val="dk1"/>
                </a:solidFill>
              </a:rPr>
              <a:t>imdb_votes: Glasovi na IMDBu</a:t>
            </a:r>
            <a:endParaRPr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sr" sz="1100">
                <a:solidFill>
                  <a:schemeClr val="dk1"/>
                </a:solidFill>
              </a:rPr>
              <a:t>tmdb_popularity: Popularnost na TMDBu</a:t>
            </a:r>
            <a:endParaRPr sz="11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sr" sz="1100">
                <a:solidFill>
                  <a:schemeClr val="dk1"/>
                </a:solidFill>
              </a:rPr>
              <a:t>tmdb_score: Ocena na TMDBu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Apriori Algoritam - Rezultati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sr" sz="735">
                <a:solidFill>
                  <a:schemeClr val="dk1"/>
                </a:solidFill>
              </a:rPr>
              <a:t>1. encoded_type -&gt; encoded_genre = 12 and release_year_BIN = 3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-2752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Char char="●"/>
            </a:pPr>
            <a:r>
              <a:rPr lang="sr" sz="735">
                <a:solidFill>
                  <a:schemeClr val="dk1"/>
                </a:solidFill>
              </a:rPr>
              <a:t>Kada nam je tip naslova SHOW(serija), velika je verovatnća da će biti propraćena sa encoded_genre = 12 (REALITY) i release_year_BIN = 3 (Oko 1990-2000tih godina)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sr" sz="735">
                <a:solidFill>
                  <a:schemeClr val="dk1"/>
                </a:solidFill>
              </a:rPr>
              <a:t>2. encoded_type -&gt; encoded_genre = 12 and imdb_score_BIN = 1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-2752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Char char="●"/>
            </a:pPr>
            <a:r>
              <a:rPr lang="sr" sz="735">
                <a:solidFill>
                  <a:schemeClr val="dk1"/>
                </a:solidFill>
              </a:rPr>
              <a:t>Kada nam je tip naslova serija, velika je verovatnoća da bude “reality” žanra i da mu IMDB ocena bude u najnižem rasponu.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sr" sz="735">
                <a:solidFill>
                  <a:schemeClr val="dk1"/>
                </a:solidFill>
              </a:rPr>
              <a:t>3.encoded_type -&gt; encoded_genre = 12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-2752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Char char="●"/>
            </a:pPr>
            <a:r>
              <a:rPr lang="sr" sz="735">
                <a:solidFill>
                  <a:schemeClr val="dk1"/>
                </a:solidFill>
              </a:rPr>
              <a:t>Kada nam je tip naslova serija, velika je verovatnoća da bude “reality” žanra 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sr" sz="735">
                <a:solidFill>
                  <a:schemeClr val="dk1"/>
                </a:solidFill>
              </a:rPr>
              <a:t>4. encoded_type -&gt; encoded_genre = 12 and release_year_BIN = 4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-2752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Char char="●"/>
            </a:pPr>
            <a:r>
              <a:rPr lang="sr" sz="735">
                <a:solidFill>
                  <a:schemeClr val="dk1"/>
                </a:solidFill>
              </a:rPr>
              <a:t>Kada nam je tip naslova SHOW(serija), velika je verovatnća da će biti propraćena sa encoded_genre = 12 (REALITY) i release_year_BIN = 4 (poslednjih 20ak godina)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sr" sz="735">
                <a:solidFill>
                  <a:schemeClr val="dk1"/>
                </a:solidFill>
              </a:rPr>
              <a:t> 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sr" sz="735">
                <a:solidFill>
                  <a:schemeClr val="dk1"/>
                </a:solidFill>
              </a:rPr>
              <a:t>5. encoded_type -&gt; encoded_genre = 2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-2752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Char char="●"/>
            </a:pPr>
            <a:r>
              <a:rPr lang="sr" sz="735">
                <a:solidFill>
                  <a:schemeClr val="dk1"/>
                </a:solidFill>
              </a:rPr>
              <a:t>Kada nam je tip naslova serija, velika je verovatnoća da bude “animation” žanra 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Zaključak je da je većina naslova koji su serije upada u “reality” žanr, dok im je ocena ili u najnižem ili najvišem rasponu, a sve su imale premijere u poslednjih tridesetak godina.</a:t>
            </a:r>
            <a:endParaRPr sz="7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30"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223" y="3782175"/>
            <a:ext cx="4879448" cy="13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000"/>
              <a:t>Zaključak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Kada je u pitanju klasifikacija, algoritam koji je pokazao najbolje rezultate na ovom skupu je KNN algoritam sa GridSearchCV optimizacijom, sa tačnošću 96% i AUC-om 99.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Najbolje rezultate algoritama klasterovanja dao je algoritam K sredina, sa najboljim razdvajanjem visoko, srednje i nisko ocenjenih naslova.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Zaključak Apriori algoritma u IBM SPSS modeleru je da je većina naslova koji su serije upada u “reality” žanr, dok im je ocena ili u najnižem ili najvišem rasponu, a sve su imale premijere u poslednjih tridesetak godina.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credits.csv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Ovaj skup podataka sadrži 39842 glumaca i režisera koji su radili na gorepomenutim naslovima, kao i 5 atributa koji nam ih bolje opisuju: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person_ID: ID osobe na JustWatch platformi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r" sz="1100">
                <a:solidFill>
                  <a:schemeClr val="dk1"/>
                </a:solidFill>
              </a:rPr>
              <a:t>id: ID naslova na JustWatch platformi (preko ovoga se mogu povezati sa Titles datotekom)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name: Ime glumca, odnosno režisera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character_name: Ime lika kojeg glumac glumi u naslovu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r" sz="1100">
                <a:solidFill>
                  <a:schemeClr val="dk1"/>
                </a:solidFill>
              </a:rPr>
              <a:t>role: Indikator da li je u pitanju glumac ili režiser (moguće vrednosti su ACTOR i DIRECTOR)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Pretprocesiranje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600"/>
              <a:t>Pretprocesiranje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Kako svi filmovi imaju NaN za broj sezona, postavili smo taj broj na 0.0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Izbacili smo kolonu “Age Certification”, jer nas nije interesovala za dalji rad, a imala je i mnogo nedostajucih vrednosti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Izbacili smo sve instance koje nemaju “imdb_id”, kao i “description” - nije ih bilo puno, pa nam nije pravilo preveliku razliku.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Dodelili smo tmdb_score odgovarajucim instancama bez imdb_score-a, nakon utvrđivanje linearne zavisnosti i visoke korelacije: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125" y="2247000"/>
            <a:ext cx="4021251" cy="27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Klasifikacija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000"/>
              <a:t>Klasifikacija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Kako bismo predstavili KNN algoritam i algoritam stabala odlučivanja, odlučili smo da klasifikujemo glumce i režisere u jednu od tri klase: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Visoko Rangirani (High Rated) - glumci/režiseri čija je prosečna IMDB ocena između 7 i 10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Srednje Rangirani (Medium Rated) - glumci/režiseri čija je prosečna IMDB ocena između 4 i 7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r" sz="1100">
                <a:solidFill>
                  <a:schemeClr val="dk1"/>
                </a:solidFill>
              </a:rPr>
              <a:t>Nisko Rangirani (Low Rated) - glumci/režiseri čija je prosečna IMDB ocena između 0 i 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Prosečna IMDB ocena je za svakoga izračunata na osnovu svih filmova u kojima su glumili/režirali.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KNN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Za izgradnju modela, izabrali smo prosečnu godinu premijere filmova na kojim je određeni glumac/režiser radio, prosečan broj sezona, kao i dužinu trajanja filma/epizode serije.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Cilj nam je da na osnovu ovih atributa, naš KNN model uspešno klasifikuje određenog glumca ili režisera kao visoko, srednje ili nisko rangiranog.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100">
                <a:solidFill>
                  <a:schemeClr val="dk1"/>
                </a:solidFill>
              </a:rPr>
              <a:t>Nakon odvajanja karakteristika koje ćemo iskoristiti za treniranje i testiranje modela, skalirali smo ih koristeći MinMaxScaler.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