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3" r:id="rId5"/>
    <p:sldId id="287" r:id="rId6"/>
    <p:sldId id="267" r:id="rId7"/>
    <p:sldId id="272" r:id="rId8"/>
    <p:sldId id="288" r:id="rId9"/>
    <p:sldId id="273" r:id="rId10"/>
    <p:sldId id="275" r:id="rId11"/>
    <p:sldId id="278" r:id="rId12"/>
    <p:sldId id="279" r:id="rId13"/>
    <p:sldId id="281" r:id="rId14"/>
    <p:sldId id="280" r:id="rId15"/>
    <p:sldId id="282" r:id="rId16"/>
    <p:sldId id="283" r:id="rId17"/>
    <p:sldId id="28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vod" id="{2A0DFF59-6A18-4DD9-9B3C-63A7A465AC28}">
          <p14:sldIdLst>
            <p14:sldId id="256"/>
          </p14:sldIdLst>
        </p14:section>
        <p14:section name="Analiza podataka i pretprocesiranje" id="{C535A96E-7E34-437A-928A-64D7215DC1B8}">
          <p14:sldIdLst>
            <p14:sldId id="257"/>
            <p14:sldId id="259"/>
            <p14:sldId id="263"/>
          </p14:sldIdLst>
        </p14:section>
        <p14:section name="Klasifikacija" id="{F6350CD9-B0B8-484B-A6B3-B7037184397A}">
          <p14:sldIdLst>
            <p14:sldId id="287"/>
            <p14:sldId id="267"/>
            <p14:sldId id="272"/>
          </p14:sldIdLst>
        </p14:section>
        <p14:section name="Klasterovanje" id="{14720B70-A737-497F-869F-F61C96DB9FC4}">
          <p14:sldIdLst>
            <p14:sldId id="288"/>
            <p14:sldId id="273"/>
            <p14:sldId id="275"/>
            <p14:sldId id="278"/>
            <p14:sldId id="279"/>
          </p14:sldIdLst>
        </p14:section>
        <p14:section name="Pravila pridruzivanja" id="{12023985-FF3C-47B7-8A76-AD0C68E81452}">
          <p14:sldIdLst>
            <p14:sldId id="281"/>
            <p14:sldId id="280"/>
            <p14:sldId id="282"/>
            <p14:sldId id="283"/>
          </p14:sldIdLst>
        </p14:section>
        <p14:section name="kraj" id="{2CE24834-61AC-4441-974F-7BDB8DA91247}">
          <p14:sldIdLst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lja pesic" initials="rp" lastIdx="1" clrIdx="0">
    <p:extLst>
      <p:ext uri="{19B8F6BF-5375-455C-9EA6-DF929625EA0E}">
        <p15:presenceInfo xmlns:p15="http://schemas.microsoft.com/office/powerpoint/2012/main" userId="7a630702bea32b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50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6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6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9491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94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6997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17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36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9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0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6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4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0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2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5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2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5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69910-F63A-C223-82BD-002EB8E5E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761085"/>
            <a:ext cx="7766936" cy="1646302"/>
          </a:xfrm>
        </p:spPr>
        <p:txBody>
          <a:bodyPr/>
          <a:lstStyle/>
          <a:p>
            <a:r>
              <a:rPr lang="en-US" dirty="0"/>
              <a:t>Baseball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2740F-D682-1B4F-7CB2-08239FE7F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0773" y="4804946"/>
            <a:ext cx="3348938" cy="1096899"/>
          </a:xfrm>
        </p:spPr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profesor</a:t>
            </a:r>
            <a:r>
              <a:rPr lang="en-US" dirty="0"/>
              <a:t>: </a:t>
            </a:r>
            <a:r>
              <a:rPr lang="sr-Latn-RS" dirty="0"/>
              <a:t>Dr </a:t>
            </a:r>
            <a:r>
              <a:rPr lang="en-US" dirty="0"/>
              <a:t>Nenad Miti</a:t>
            </a:r>
            <a:r>
              <a:rPr lang="sr-Latn-RS" dirty="0"/>
              <a:t>ć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asistent</a:t>
            </a:r>
            <a:r>
              <a:rPr lang="en-US" dirty="0"/>
              <a:t>:</a:t>
            </a:r>
            <a:r>
              <a:rPr lang="sr-Latn-RS" dirty="0"/>
              <a:t>  </a:t>
            </a:r>
            <a:r>
              <a:rPr lang="en-US" dirty="0"/>
              <a:t>Stefan </a:t>
            </a:r>
            <a:r>
              <a:rPr lang="en-US" dirty="0" err="1"/>
              <a:t>Kapunac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804FD8E-4A40-942F-F784-8165DEC6C564}"/>
              </a:ext>
            </a:extLst>
          </p:cNvPr>
          <p:cNvSpPr txBox="1">
            <a:spLocks/>
          </p:cNvSpPr>
          <p:nvPr/>
        </p:nvSpPr>
        <p:spPr>
          <a:xfrm>
            <a:off x="6077465" y="3708963"/>
            <a:ext cx="3348938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Relja Pe</a:t>
            </a:r>
            <a:r>
              <a:rPr lang="sr-Latn-RS" dirty="0"/>
              <a:t>šić 73/2019</a:t>
            </a:r>
          </a:p>
          <a:p>
            <a:r>
              <a:rPr lang="sr-Latn-RS" dirty="0"/>
              <a:t>Istraživanje podataka 1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3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D01FE-BDA5-FC31-0441-7181D9493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lakta</a:t>
            </a:r>
            <a:r>
              <a:rPr lang="en-US" dirty="0"/>
              <a:t> I </a:t>
            </a:r>
            <a:r>
              <a:rPr lang="en-US" dirty="0" err="1"/>
              <a:t>koeficijent</a:t>
            </a:r>
            <a:r>
              <a:rPr lang="en-US" dirty="0"/>
              <a:t> </a:t>
            </a:r>
            <a:r>
              <a:rPr lang="en-US" dirty="0" err="1"/>
              <a:t>siluete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DAA523-1A20-1119-844F-331F9E17A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21" y="1785872"/>
            <a:ext cx="7693011" cy="4209215"/>
          </a:xfrm>
        </p:spPr>
      </p:pic>
    </p:spTree>
    <p:extLst>
      <p:ext uri="{BB962C8B-B14F-4D97-AF65-F5344CB8AC3E}">
        <p14:creationId xmlns:p14="http://schemas.microsoft.com/office/powerpoint/2010/main" val="810470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C5B0-596F-55BF-A48D-A8359B7C6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4251"/>
          </a:xfrm>
        </p:spPr>
        <p:txBody>
          <a:bodyPr/>
          <a:lstStyle/>
          <a:p>
            <a:r>
              <a:rPr lang="en-US" dirty="0" err="1"/>
              <a:t>Hijerarhijsko</a:t>
            </a:r>
            <a:r>
              <a:rPr lang="en-US" dirty="0"/>
              <a:t> </a:t>
            </a:r>
            <a:r>
              <a:rPr lang="en-US" dirty="0" err="1"/>
              <a:t>klasterovanje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AFFBC8-EDAC-BAF6-F888-731B15F18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78" y="2478098"/>
            <a:ext cx="8599106" cy="31998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A465AC-B221-50AF-BCC5-BFC7C10738AE}"/>
              </a:ext>
            </a:extLst>
          </p:cNvPr>
          <p:cNvSpPr txBox="1"/>
          <p:nvPr/>
        </p:nvSpPr>
        <p:spPr>
          <a:xfrm>
            <a:off x="677334" y="1454327"/>
            <a:ext cx="95478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Svaka</a:t>
            </a:r>
            <a:r>
              <a:rPr lang="en-US" dirty="0"/>
              <a:t> </a:t>
            </a:r>
            <a:r>
              <a:rPr lang="en-US" dirty="0" err="1"/>
              <a:t>instanca</a:t>
            </a:r>
            <a:r>
              <a:rPr lang="en-US" dirty="0"/>
              <a:t> se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početku</a:t>
            </a:r>
            <a:r>
              <a:rPr lang="en-US" dirty="0"/>
              <a:t> </a:t>
            </a:r>
            <a:r>
              <a:rPr lang="en-US" dirty="0" err="1"/>
              <a:t>inicijalizuje</a:t>
            </a:r>
            <a:r>
              <a:rPr lang="en-US" dirty="0"/>
              <a:t> u </a:t>
            </a:r>
            <a:r>
              <a:rPr lang="en-US" dirty="0" err="1"/>
              <a:t>sopstveni</a:t>
            </a:r>
            <a:r>
              <a:rPr lang="en-US" dirty="0"/>
              <a:t> </a:t>
            </a:r>
            <a:r>
              <a:rPr lang="en-US" dirty="0" err="1"/>
              <a:t>klaster</a:t>
            </a:r>
            <a:r>
              <a:rPr lang="en-US" dirty="0"/>
              <a:t>, a </a:t>
            </a:r>
            <a:r>
              <a:rPr lang="en-US" dirty="0" err="1"/>
              <a:t>zatim</a:t>
            </a:r>
            <a:r>
              <a:rPr lang="en-US" dirty="0"/>
              <a:t> se </a:t>
            </a:r>
            <a:r>
              <a:rPr lang="en-US" dirty="0" err="1"/>
              <a:t>iterativnim</a:t>
            </a:r>
            <a:r>
              <a:rPr lang="en-US" dirty="0"/>
              <a:t> </a:t>
            </a:r>
            <a:r>
              <a:rPr lang="en-US" dirty="0" err="1"/>
              <a:t>postupkom</a:t>
            </a:r>
            <a:r>
              <a:rPr lang="en-US" dirty="0"/>
              <a:t> </a:t>
            </a:r>
            <a:r>
              <a:rPr lang="en-US" dirty="0" err="1"/>
              <a:t>klasteri</a:t>
            </a:r>
            <a:r>
              <a:rPr lang="en-US" dirty="0"/>
              <a:t> </a:t>
            </a:r>
            <a:r>
              <a:rPr lang="en-US" dirty="0" err="1"/>
              <a:t>spajaju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njihove</a:t>
            </a:r>
            <a:r>
              <a:rPr lang="en-US" dirty="0"/>
              <a:t> </a:t>
            </a:r>
            <a:r>
              <a:rPr lang="en-US" dirty="0" err="1"/>
              <a:t>sličnosti</a:t>
            </a:r>
            <a:r>
              <a:rPr lang="en-US" dirty="0"/>
              <a:t> </a:t>
            </a:r>
            <a:r>
              <a:rPr lang="en-US" dirty="0" err="1"/>
              <a:t>dok</a:t>
            </a:r>
            <a:r>
              <a:rPr lang="en-US" dirty="0"/>
              <a:t> se ne </a:t>
            </a:r>
            <a:r>
              <a:rPr lang="en-US" dirty="0" err="1"/>
              <a:t>ostvari</a:t>
            </a:r>
            <a:r>
              <a:rPr lang="en-US" dirty="0"/>
              <a:t> </a:t>
            </a:r>
            <a:r>
              <a:rPr lang="en-US" dirty="0" err="1"/>
              <a:t>željeni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klastera</a:t>
            </a:r>
            <a:r>
              <a:rPr lang="en-US" dirty="0"/>
              <a:t>.</a:t>
            </a:r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459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C9B5-FF6C-5C76-E7E6-CEF6A055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3F3997-89D8-38B6-8348-7916D96A9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7777" y="0"/>
            <a:ext cx="6844223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514C1A-202E-58A4-BE21-7BE71FCDCFAF}"/>
              </a:ext>
            </a:extLst>
          </p:cNvPr>
          <p:cNvSpPr txBox="1"/>
          <p:nvPr/>
        </p:nvSpPr>
        <p:spPr>
          <a:xfrm>
            <a:off x="677334" y="1930400"/>
            <a:ext cx="38326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Algoritam</a:t>
            </a:r>
            <a:r>
              <a:rPr lang="en-US" dirty="0"/>
              <a:t> DBSCAN </a:t>
            </a:r>
            <a:r>
              <a:rPr lang="en-US" dirty="0" err="1"/>
              <a:t>klastere</a:t>
            </a:r>
            <a:r>
              <a:rPr lang="en-US" dirty="0"/>
              <a:t> </a:t>
            </a:r>
            <a:r>
              <a:rPr lang="en-US" dirty="0" err="1"/>
              <a:t>pronalazi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gustine</a:t>
            </a:r>
            <a:r>
              <a:rPr lang="en-US" dirty="0"/>
              <a:t> </a:t>
            </a:r>
            <a:r>
              <a:rPr lang="en-US" dirty="0" err="1"/>
              <a:t>instanci</a:t>
            </a:r>
            <a:r>
              <a:rPr lang="en-US" dirty="0"/>
              <a:t>,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čemu</a:t>
            </a:r>
            <a:r>
              <a:rPr lang="en-US" dirty="0"/>
              <a:t> se ne </a:t>
            </a:r>
            <a:r>
              <a:rPr lang="en-US" dirty="0" err="1"/>
              <a:t>navodi</a:t>
            </a:r>
            <a:r>
              <a:rPr lang="en-US" dirty="0"/>
              <a:t> </a:t>
            </a:r>
            <a:r>
              <a:rPr lang="en-US" dirty="0" err="1"/>
              <a:t>željeni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klastera</a:t>
            </a:r>
            <a:r>
              <a:rPr lang="en-US" dirty="0"/>
              <a:t>. </a:t>
            </a:r>
            <a:endParaRPr lang="sr-Latn-RS" dirty="0"/>
          </a:p>
          <a:p>
            <a:endParaRPr lang="sr-Latn-RS" dirty="0"/>
          </a:p>
          <a:p>
            <a:r>
              <a:rPr lang="en-US" dirty="0" err="1"/>
              <a:t>Prikazan</a:t>
            </a:r>
            <a:r>
              <a:rPr lang="en-US" dirty="0"/>
              <a:t> je </a:t>
            </a:r>
            <a:r>
              <a:rPr lang="en-US" dirty="0" err="1"/>
              <a:t>rezlutat</a:t>
            </a:r>
            <a:r>
              <a:rPr lang="en-US" dirty="0"/>
              <a:t> </a:t>
            </a:r>
            <a:r>
              <a:rPr lang="en-US" dirty="0" err="1"/>
              <a:t>primene</a:t>
            </a:r>
            <a:r>
              <a:rPr lang="en-US" dirty="0"/>
              <a:t> DBSSCAN </a:t>
            </a:r>
            <a:r>
              <a:rPr lang="en-US" dirty="0" err="1"/>
              <a:t>algoritma</a:t>
            </a:r>
            <a:r>
              <a:rPr lang="en-US" dirty="0"/>
              <a:t> za </a:t>
            </a:r>
            <a:r>
              <a:rPr lang="en-US" dirty="0" err="1"/>
              <a:t>različite</a:t>
            </a:r>
            <a:r>
              <a:rPr lang="en-US" dirty="0"/>
              <a:t> </a:t>
            </a:r>
            <a:r>
              <a:rPr lang="en-US" dirty="0" err="1"/>
              <a:t>kombinacije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njegovih</a:t>
            </a:r>
            <a:r>
              <a:rPr lang="en-US" dirty="0"/>
              <a:t> </a:t>
            </a:r>
            <a:r>
              <a:rPr lang="en-US" dirty="0" err="1"/>
              <a:t>parametara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30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EADF-FCF6-A12F-9F18-A242E192E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pridru</a:t>
            </a:r>
            <a:r>
              <a:rPr lang="sr-Latn-RS" dirty="0"/>
              <a:t>živanja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84706D-07F9-CFF4-2BCF-CC5FBC8C4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5" y="1619876"/>
            <a:ext cx="5204953" cy="39382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EE97BE-4CED-CE25-19F6-796B90A69437}"/>
              </a:ext>
            </a:extLst>
          </p:cNvPr>
          <p:cNvSpPr txBox="1"/>
          <p:nvPr/>
        </p:nvSpPr>
        <p:spPr>
          <a:xfrm>
            <a:off x="5573334" y="1579373"/>
            <a:ext cx="37006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Za </a:t>
            </a:r>
            <a:r>
              <a:rPr lang="en-US" dirty="0" err="1"/>
              <a:t>izdvajanje</a:t>
            </a:r>
            <a:r>
              <a:rPr lang="en-US" dirty="0"/>
              <a:t>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pridruživanja</a:t>
            </a:r>
            <a:r>
              <a:rPr lang="en-US" dirty="0"/>
              <a:t> u IBM SPSS </a:t>
            </a:r>
            <a:r>
              <a:rPr lang="en-US" dirty="0" err="1"/>
              <a:t>Modeleru</a:t>
            </a:r>
            <a:r>
              <a:rPr lang="en-US" dirty="0"/>
              <a:t> </a:t>
            </a:r>
            <a:r>
              <a:rPr lang="en-US" dirty="0" err="1"/>
              <a:t>koristimo</a:t>
            </a:r>
            <a:r>
              <a:rPr lang="en-US" dirty="0"/>
              <a:t> </a:t>
            </a:r>
            <a:r>
              <a:rPr lang="en-US" dirty="0" err="1"/>
              <a:t>čvor</a:t>
            </a:r>
            <a:r>
              <a:rPr lang="en-US" dirty="0"/>
              <a:t> Association Rules.</a:t>
            </a:r>
            <a:endParaRPr lang="sr-Latn-RS" dirty="0"/>
          </a:p>
          <a:p>
            <a:endParaRPr lang="sr-Latn-RS" dirty="0"/>
          </a:p>
          <a:p>
            <a:r>
              <a:rPr lang="en-US" dirty="0" err="1"/>
              <a:t>Ovaj</a:t>
            </a:r>
            <a:r>
              <a:rPr lang="en-US" dirty="0"/>
              <a:t> </a:t>
            </a:r>
            <a:r>
              <a:rPr lang="en-US" dirty="0" err="1"/>
              <a:t>čvor</a:t>
            </a:r>
            <a:r>
              <a:rPr lang="en-US" dirty="0"/>
              <a:t> ne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podacima</a:t>
            </a:r>
            <a:r>
              <a:rPr lang="en-US" dirty="0"/>
              <a:t> u </a:t>
            </a:r>
            <a:r>
              <a:rPr lang="en-US" dirty="0" err="1"/>
              <a:t>transakcionom</a:t>
            </a:r>
            <a:r>
              <a:rPr lang="en-US" dirty="0"/>
              <a:t> </a:t>
            </a:r>
            <a:r>
              <a:rPr lang="en-US" dirty="0" err="1"/>
              <a:t>obliku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atributi</a:t>
            </a:r>
            <a:r>
              <a:rPr lang="en-US" dirty="0"/>
              <a:t> u </a:t>
            </a:r>
            <a:r>
              <a:rPr lang="en-US" dirty="0" err="1"/>
              <a:t>tabeli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različitih</a:t>
            </a:r>
            <a:r>
              <a:rPr lang="en-US" dirty="0"/>
              <a:t> </a:t>
            </a:r>
            <a:r>
              <a:rPr lang="en-US" dirty="0" err="1"/>
              <a:t>tipova</a:t>
            </a:r>
            <a:r>
              <a:rPr lang="en-US" dirty="0"/>
              <a:t>.</a:t>
            </a:r>
            <a:endParaRPr lang="sr-Latn-RS" dirty="0"/>
          </a:p>
          <a:p>
            <a:endParaRPr lang="sr-Latn-RS" dirty="0"/>
          </a:p>
          <a:p>
            <a:r>
              <a:rPr lang="en-US" dirty="0" err="1"/>
              <a:t>Svaka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u </a:t>
            </a:r>
            <a:r>
              <a:rPr lang="en-US" dirty="0" err="1"/>
              <a:t>kategoričkom</a:t>
            </a:r>
            <a:r>
              <a:rPr lang="en-US" dirty="0"/>
              <a:t> </a:t>
            </a:r>
            <a:r>
              <a:rPr lang="en-US" dirty="0" err="1"/>
              <a:t>atributu</a:t>
            </a:r>
            <a:r>
              <a:rPr lang="en-US" dirty="0"/>
              <a:t> se </a:t>
            </a:r>
            <a:r>
              <a:rPr lang="en-US" dirty="0" err="1"/>
              <a:t>posmatra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stavka</a:t>
            </a:r>
            <a:r>
              <a:rPr lang="en-US" dirty="0"/>
              <a:t>, a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numeričkim</a:t>
            </a:r>
            <a:r>
              <a:rPr lang="en-US" dirty="0"/>
              <a:t> </a:t>
            </a:r>
            <a:r>
              <a:rPr lang="en-US" dirty="0" err="1"/>
              <a:t>atributima</a:t>
            </a:r>
            <a:r>
              <a:rPr lang="en-US" dirty="0"/>
              <a:t> se </a:t>
            </a:r>
            <a:r>
              <a:rPr lang="en-US" dirty="0" err="1"/>
              <a:t>vrši</a:t>
            </a:r>
            <a:r>
              <a:rPr lang="en-US" dirty="0"/>
              <a:t> </a:t>
            </a:r>
            <a:r>
              <a:rPr lang="en-US" dirty="0" err="1"/>
              <a:t>diskretizacija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svaka</a:t>
            </a:r>
            <a:r>
              <a:rPr lang="en-US" dirty="0"/>
              <a:t> </a:t>
            </a:r>
            <a:r>
              <a:rPr lang="en-US" dirty="0" err="1"/>
              <a:t>nastala</a:t>
            </a:r>
            <a:r>
              <a:rPr lang="en-US" dirty="0"/>
              <a:t> </a:t>
            </a:r>
            <a:r>
              <a:rPr lang="en-US" dirty="0" err="1"/>
              <a:t>grupa</a:t>
            </a:r>
            <a:r>
              <a:rPr lang="en-US" dirty="0"/>
              <a:t> se </a:t>
            </a:r>
            <a:r>
              <a:rPr lang="en-US" dirty="0" err="1"/>
              <a:t>posmatra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stavka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9707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21BA-13D0-792B-4D37-10EE90B3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D33ADE-A1B5-B0C3-0152-461C713E2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44" y="418285"/>
            <a:ext cx="9257591" cy="4487347"/>
          </a:xfrm>
        </p:spPr>
      </p:pic>
    </p:spTree>
    <p:extLst>
      <p:ext uri="{BB962C8B-B14F-4D97-AF65-F5344CB8AC3E}">
        <p14:creationId xmlns:p14="http://schemas.microsoft.com/office/powerpoint/2010/main" val="2400987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21BA-13D0-792B-4D37-10EE90B3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86F292-279A-D59F-D86D-11D3E6797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77" y="517139"/>
            <a:ext cx="9207464" cy="4437920"/>
          </a:xfrm>
        </p:spPr>
      </p:pic>
    </p:spTree>
    <p:extLst>
      <p:ext uri="{BB962C8B-B14F-4D97-AF65-F5344CB8AC3E}">
        <p14:creationId xmlns:p14="http://schemas.microsoft.com/office/powerpoint/2010/main" val="453547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21BA-13D0-792B-4D37-10EE90B3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A7AF01-2170-8FC8-A9F5-8EC311615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34" y="517139"/>
            <a:ext cx="9139630" cy="4462634"/>
          </a:xfrm>
        </p:spPr>
      </p:pic>
    </p:spTree>
    <p:extLst>
      <p:ext uri="{BB962C8B-B14F-4D97-AF65-F5344CB8AC3E}">
        <p14:creationId xmlns:p14="http://schemas.microsoft.com/office/powerpoint/2010/main" val="1269740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3021E-6633-D196-B0FB-6ECDD54D7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Hvala na pažnji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B5BF3-0E57-8D10-A8EE-CE6E09262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0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0DF9-7E6B-6B80-7F45-AF6BA132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234580" cy="1320800"/>
          </a:xfrm>
        </p:spPr>
        <p:txBody>
          <a:bodyPr/>
          <a:lstStyle/>
          <a:p>
            <a:r>
              <a:rPr lang="sr-Latn-RS" dirty="0"/>
              <a:t>Analiza skupa podataka i pretprocesiranje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EE45C0E-2B72-3310-25DC-3A09A3528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43133"/>
            <a:ext cx="3942792" cy="4605267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3102F2-F0C2-EFDD-5F9D-6F1E70A74867}"/>
              </a:ext>
            </a:extLst>
          </p:cNvPr>
          <p:cNvSpPr txBox="1"/>
          <p:nvPr/>
        </p:nvSpPr>
        <p:spPr>
          <a:xfrm>
            <a:off x="5272228" y="2099106"/>
            <a:ext cx="44957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Ovaj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 rad je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predvidjen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 za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demonstriranje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rada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brojnih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tehnika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istraživanja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podataka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.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Baza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podataka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koja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 se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koristi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sadrži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podatke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 o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bejzbol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igračima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i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njihovim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statistikama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koje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su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postigli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.</a:t>
            </a:r>
            <a:endParaRPr lang="sr-Latn-RS" sz="18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rebuchet MS (Body)"/>
              <a:cs typeface="Times New Roman" panose="02020603050405020304" pitchFamily="18" charset="0"/>
            </a:endParaRPr>
          </a:p>
          <a:p>
            <a:endParaRPr lang="sr-Latn-RS" dirty="0">
              <a:solidFill>
                <a:schemeClr val="tx1">
                  <a:lumMod val="75000"/>
                  <a:lumOff val="25000"/>
                </a:schemeClr>
              </a:solidFill>
              <a:latin typeface="Trebuchet MS (Body)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Ukupan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broj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instanci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 je 1340 od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kojih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njih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ima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nedostajuće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vrednosti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Broj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predvidjenih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klasa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 je</a:t>
            </a:r>
            <a:r>
              <a:rPr lang="sr-Latn-R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3.</a:t>
            </a:r>
            <a:r>
              <a:rPr lang="sr-Latn-R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 </a:t>
            </a:r>
          </a:p>
          <a:p>
            <a:endParaRPr lang="sr-Latn-RS" dirty="0">
              <a:solidFill>
                <a:schemeClr val="tx1">
                  <a:lumMod val="75000"/>
                  <a:lumOff val="25000"/>
                </a:schemeClr>
              </a:solidFill>
              <a:latin typeface="Trebuchet MS (Body)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Napomenuto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 je da je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kolona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 'Player'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identifikator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 koji je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potrebno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ignorisati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prilikom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kreiranja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modela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599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714C-D036-41A2-3981-016332F9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Pretprocesiranje</a:t>
            </a:r>
            <a:br>
              <a:rPr lang="sr-Latn-RS" dirty="0"/>
            </a:b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E6C3416-16EB-1500-5705-E8AF84C48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854701"/>
            <a:ext cx="4499780" cy="1567359"/>
          </a:xfrm>
        </p:spPr>
        <p:txBody>
          <a:bodyPr/>
          <a:lstStyle/>
          <a:p>
            <a:r>
              <a:rPr lang="en-US" dirty="0"/>
              <a:t>Rad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nedostajućim</a:t>
            </a:r>
            <a:r>
              <a:rPr lang="en-US" dirty="0"/>
              <a:t> </a:t>
            </a:r>
            <a:r>
              <a:rPr lang="en-US" dirty="0" err="1"/>
              <a:t>vrednostima</a:t>
            </a:r>
            <a:endParaRPr lang="sr-Latn-RS" dirty="0"/>
          </a:p>
          <a:p>
            <a:r>
              <a:rPr lang="en-US" dirty="0" err="1"/>
              <a:t>Identifikacija</a:t>
            </a:r>
            <a:r>
              <a:rPr lang="en-US" dirty="0"/>
              <a:t> </a:t>
            </a:r>
            <a:r>
              <a:rPr lang="en-US" dirty="0" err="1"/>
              <a:t>elemenata</a:t>
            </a:r>
            <a:r>
              <a:rPr lang="en-US" dirty="0"/>
              <a:t> van </a:t>
            </a:r>
            <a:r>
              <a:rPr lang="en-US" dirty="0" err="1"/>
              <a:t>granica</a:t>
            </a:r>
            <a:endParaRPr lang="sr-Latn-RS" dirty="0"/>
          </a:p>
          <a:p>
            <a:r>
              <a:rPr lang="en-US" dirty="0" err="1"/>
              <a:t>Enkodiranje</a:t>
            </a:r>
            <a:r>
              <a:rPr lang="en-US" dirty="0"/>
              <a:t> </a:t>
            </a:r>
            <a:r>
              <a:rPr lang="en-US" dirty="0" err="1"/>
              <a:t>kategoričkih</a:t>
            </a:r>
            <a:r>
              <a:rPr lang="en-US" dirty="0"/>
              <a:t> </a:t>
            </a:r>
            <a:r>
              <a:rPr lang="en-US" dirty="0" err="1"/>
              <a:t>atributa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278C27A-5DF0-8C5F-FB59-024B5865E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114" y="1503005"/>
            <a:ext cx="4417796" cy="33516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2757554-BDA2-F010-98E5-857E93EDE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10" y="1714029"/>
            <a:ext cx="4789677" cy="282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7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A2B3-258A-A128-958C-56E1964F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Distribucija podataka po klasama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68E94E-9D03-F53A-28FF-07D0511FC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647989"/>
            <a:ext cx="4060851" cy="316384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E17DDD-2044-6311-3AAB-5D111E5763E7}"/>
              </a:ext>
            </a:extLst>
          </p:cNvPr>
          <p:cNvSpPr txBox="1"/>
          <p:nvPr/>
        </p:nvSpPr>
        <p:spPr>
          <a:xfrm>
            <a:off x="4975668" y="4768248"/>
            <a:ext cx="3996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klasa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'0': 1215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instanci</a:t>
            </a:r>
            <a:endParaRPr lang="sr-Latn-R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klasa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'1': 57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instanci</a:t>
            </a:r>
            <a:endParaRPr lang="sr-Latn-R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klasa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'2': 68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instanci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299E67-9C58-0B9C-9226-EBC447C58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35" y="1437860"/>
            <a:ext cx="7023766" cy="19842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45251-350C-3626-3A68-A2399E92D708}"/>
              </a:ext>
            </a:extLst>
          </p:cNvPr>
          <p:cNvSpPr txBox="1"/>
          <p:nvPr/>
        </p:nvSpPr>
        <p:spPr>
          <a:xfrm>
            <a:off x="8404285" y="2245301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SMOTENC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69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715F5-B0CC-197E-9B84-7DF322872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Klasifikacija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287ED-10FC-2176-14D3-C76FD9A6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</a:t>
            </a:r>
            <a:r>
              <a:rPr lang="en-US" dirty="0" err="1"/>
              <a:t>redvidjamo</a:t>
            </a:r>
            <a:r>
              <a:rPr lang="en-US" dirty="0"/>
              <a:t> koji od </a:t>
            </a:r>
            <a:r>
              <a:rPr lang="en-US" dirty="0" err="1"/>
              <a:t>igrača</a:t>
            </a:r>
            <a:r>
              <a:rPr lang="en-US" dirty="0"/>
              <a:t> </a:t>
            </a:r>
            <a:r>
              <a:rPr lang="en-US" dirty="0" err="1"/>
              <a:t>pripada</a:t>
            </a:r>
            <a:r>
              <a:rPr lang="en-US" dirty="0"/>
              <a:t> </a:t>
            </a:r>
            <a:r>
              <a:rPr lang="en-US" dirty="0" err="1"/>
              <a:t>odgovarajućoj</a:t>
            </a:r>
            <a:r>
              <a:rPr lang="en-US" dirty="0"/>
              <a:t> </a:t>
            </a:r>
            <a:r>
              <a:rPr lang="en-US" dirty="0" err="1"/>
              <a:t>klasi</a:t>
            </a:r>
            <a:r>
              <a:rPr lang="en-US" dirty="0"/>
              <a:t> </a:t>
            </a:r>
            <a:r>
              <a:rPr lang="en-US" dirty="0" err="1"/>
              <a:t>atributa</a:t>
            </a:r>
            <a:r>
              <a:rPr lang="en-US" dirty="0"/>
              <a:t> '</a:t>
            </a:r>
            <a:r>
              <a:rPr lang="en-US" dirty="0" err="1"/>
              <a:t>Hall_of_Fame</a:t>
            </a:r>
            <a:r>
              <a:rPr lang="en-US" dirty="0"/>
              <a:t>'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moguće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'0', '1', '2’.</a:t>
            </a:r>
            <a:endParaRPr lang="sr-Latn-RS" dirty="0"/>
          </a:p>
          <a:p>
            <a:r>
              <a:rPr lang="sr-Latn-RS" dirty="0"/>
              <a:t>Stabla odlučivanja</a:t>
            </a:r>
          </a:p>
          <a:p>
            <a:r>
              <a:rPr lang="sr-Latn-RS" dirty="0"/>
              <a:t>K najbližih suseda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91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3EE5-C9C4-3C37-9680-A14C2FAC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Poredjenje ROC krivom</a:t>
            </a:r>
            <a:endParaRPr lang="en-US" dirty="0"/>
          </a:p>
        </p:txBody>
      </p:sp>
      <p:pic>
        <p:nvPicPr>
          <p:cNvPr id="41" name="Content Placeholder 40">
            <a:extLst>
              <a:ext uri="{FF2B5EF4-FFF2-40B4-BE49-F238E27FC236}">
                <a16:creationId xmlns:a16="http://schemas.microsoft.com/office/drawing/2014/main" id="{34D70A92-5545-60A7-B127-84C44378E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8280"/>
            <a:ext cx="2908877" cy="2990730"/>
          </a:xfr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E9C6A01-4FDD-3A87-1E58-497AB4B71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782" y="1488280"/>
            <a:ext cx="2908879" cy="299073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183470F-F237-293C-4F03-2BA903ADC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566" y="1488278"/>
            <a:ext cx="2908880" cy="299073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08C2CF9-20A9-011B-4ECC-7DF6A92C7B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350" y="1617631"/>
            <a:ext cx="2783067" cy="286137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3310AAD-70F2-574C-B87C-B760561772F3}"/>
              </a:ext>
            </a:extLst>
          </p:cNvPr>
          <p:cNvSpPr txBox="1"/>
          <p:nvPr/>
        </p:nvSpPr>
        <p:spPr>
          <a:xfrm>
            <a:off x="470132" y="4641174"/>
            <a:ext cx="2438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DecisionTreeClassifier</a:t>
            </a:r>
          </a:p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0DD735F-E930-7478-8C1A-418ABFFEB002}"/>
              </a:ext>
            </a:extLst>
          </p:cNvPr>
          <p:cNvSpPr txBox="1"/>
          <p:nvPr/>
        </p:nvSpPr>
        <p:spPr>
          <a:xfrm>
            <a:off x="3812583" y="4641174"/>
            <a:ext cx="166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GridSearchCV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453EEC-A642-4311-192C-77AEAEAE9298}"/>
              </a:ext>
            </a:extLst>
          </p:cNvPr>
          <p:cNvSpPr txBox="1"/>
          <p:nvPr/>
        </p:nvSpPr>
        <p:spPr>
          <a:xfrm>
            <a:off x="6384279" y="4641174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RandomForestClassifier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B2CAA66-A79C-FB00-2FAA-70B79DB1E2BE}"/>
              </a:ext>
            </a:extLst>
          </p:cNvPr>
          <p:cNvSpPr txBox="1"/>
          <p:nvPr/>
        </p:nvSpPr>
        <p:spPr>
          <a:xfrm>
            <a:off x="9652861" y="4641174"/>
            <a:ext cx="166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GridSearchCV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1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1A7D-19C3-C150-5C0D-065E5E9E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Poredjenje ROC krivom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CE6C01-7821-4332-71D3-2B2125DAE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7" y="1684012"/>
            <a:ext cx="3532504" cy="36319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DBFF38-15CD-564C-5D3B-CC9085646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268" y="1665862"/>
            <a:ext cx="3532505" cy="3631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1AC946-DEDA-5404-04B9-9E0218446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731" y="1684013"/>
            <a:ext cx="3532505" cy="36319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C10825-5D3E-7AC4-FD7B-7D55A00A5021}"/>
              </a:ext>
            </a:extLst>
          </p:cNvPr>
          <p:cNvSpPr txBox="1"/>
          <p:nvPr/>
        </p:nvSpPr>
        <p:spPr>
          <a:xfrm>
            <a:off x="1874900" y="5420832"/>
            <a:ext cx="66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KNN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EAF546-6773-DAA8-CD98-205B0C60B648}"/>
              </a:ext>
            </a:extLst>
          </p:cNvPr>
          <p:cNvSpPr txBox="1"/>
          <p:nvPr/>
        </p:nvSpPr>
        <p:spPr>
          <a:xfrm>
            <a:off x="5401490" y="5466999"/>
            <a:ext cx="166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GridSearchCV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1469B2-2233-4838-0413-5ED573BFCAD6}"/>
              </a:ext>
            </a:extLst>
          </p:cNvPr>
          <p:cNvSpPr txBox="1"/>
          <p:nvPr/>
        </p:nvSpPr>
        <p:spPr>
          <a:xfrm>
            <a:off x="9468442" y="549212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Ansambli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0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3A2E-D503-FB31-81E3-DA8ABBED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Klasterovanje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5D82-55AF-5707-AF13-C220030AD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err="1"/>
              <a:t>identifikacije</a:t>
            </a:r>
            <a:r>
              <a:rPr lang="en-US" dirty="0"/>
              <a:t> </a:t>
            </a:r>
            <a:r>
              <a:rPr lang="en-US" dirty="0" err="1"/>
              <a:t>grupa</a:t>
            </a:r>
            <a:r>
              <a:rPr lang="en-US" dirty="0"/>
              <a:t> u </a:t>
            </a:r>
            <a:r>
              <a:rPr lang="en-US" dirty="0" err="1"/>
              <a:t>podacima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 da </a:t>
            </a:r>
            <a:r>
              <a:rPr lang="en-US" dirty="0" err="1"/>
              <a:t>su</a:t>
            </a:r>
            <a:r>
              <a:rPr lang="en-US" dirty="0"/>
              <a:t> instance </a:t>
            </a:r>
            <a:r>
              <a:rPr lang="en-US" dirty="0" err="1"/>
              <a:t>jedne</a:t>
            </a:r>
            <a:r>
              <a:rPr lang="en-US" dirty="0"/>
              <a:t> </a:t>
            </a:r>
            <a:r>
              <a:rPr lang="en-US" dirty="0" err="1"/>
              <a:t>grupe</a:t>
            </a:r>
            <a:r>
              <a:rPr lang="en-US" dirty="0"/>
              <a:t> (</a:t>
            </a:r>
            <a:r>
              <a:rPr lang="en-US" dirty="0" err="1"/>
              <a:t>klastera</a:t>
            </a:r>
            <a:r>
              <a:rPr lang="en-US" dirty="0"/>
              <a:t>) </a:t>
            </a:r>
            <a:r>
              <a:rPr lang="en-US" dirty="0" err="1"/>
              <a:t>medjusobno</a:t>
            </a:r>
            <a:r>
              <a:rPr lang="en-US" dirty="0"/>
              <a:t> u </a:t>
            </a:r>
            <a:r>
              <a:rPr lang="en-US" dirty="0" err="1"/>
              <a:t>velikoj</a:t>
            </a:r>
            <a:r>
              <a:rPr lang="en-US" dirty="0"/>
              <a:t> meri </a:t>
            </a:r>
            <a:r>
              <a:rPr lang="en-US" dirty="0" err="1"/>
              <a:t>slične</a:t>
            </a:r>
            <a:r>
              <a:rPr lang="en-US" dirty="0"/>
              <a:t>, a instance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različitih</a:t>
            </a:r>
            <a:r>
              <a:rPr lang="en-US" dirty="0"/>
              <a:t> </a:t>
            </a:r>
            <a:r>
              <a:rPr lang="en-US" dirty="0" err="1"/>
              <a:t>klastera</a:t>
            </a:r>
            <a:r>
              <a:rPr lang="en-US" dirty="0"/>
              <a:t> u </a:t>
            </a:r>
            <a:r>
              <a:rPr lang="en-US" dirty="0" err="1"/>
              <a:t>velikoj</a:t>
            </a:r>
            <a:r>
              <a:rPr lang="en-US" dirty="0"/>
              <a:t> meri </a:t>
            </a:r>
            <a:r>
              <a:rPr lang="en-US" dirty="0" err="1"/>
              <a:t>različite</a:t>
            </a:r>
            <a:r>
              <a:rPr lang="sr-Latn-RS" dirty="0"/>
              <a:t>.</a:t>
            </a:r>
          </a:p>
          <a:p>
            <a:r>
              <a:rPr lang="sr-Latn-RS" dirty="0"/>
              <a:t>Algoritam K sredina</a:t>
            </a:r>
          </a:p>
          <a:p>
            <a:r>
              <a:rPr lang="sr-Latn-RS" dirty="0"/>
              <a:t>Hijerarhijsko klasterovanje i DBSCAN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769C6-4FAD-AC87-0386-0E8E80FE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 sredina za k </a:t>
            </a:r>
            <a:r>
              <a:rPr lang="en-US" dirty="0"/>
              <a:t>=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F2AD84-4916-9706-106D-316A4B331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21" y="1270000"/>
            <a:ext cx="6181969" cy="4978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AF5BD9-5EBC-A3DF-C148-211E306825BA}"/>
              </a:ext>
            </a:extLst>
          </p:cNvPr>
          <p:cNvSpPr txBox="1"/>
          <p:nvPr/>
        </p:nvSpPr>
        <p:spPr>
          <a:xfrm>
            <a:off x="6743124" y="2328039"/>
            <a:ext cx="2864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Iterativni</a:t>
            </a:r>
            <a:r>
              <a:rPr lang="en-US" dirty="0"/>
              <a:t> </a:t>
            </a:r>
            <a:r>
              <a:rPr lang="en-US" dirty="0" err="1"/>
              <a:t>algoritmu</a:t>
            </a:r>
            <a:r>
              <a:rPr lang="en-US" dirty="0"/>
              <a:t> koji deli </a:t>
            </a:r>
            <a:r>
              <a:rPr lang="en-US" dirty="0" err="1"/>
              <a:t>podatke</a:t>
            </a:r>
            <a:r>
              <a:rPr lang="en-US" dirty="0"/>
              <a:t> u K </a:t>
            </a:r>
            <a:r>
              <a:rPr lang="en-US" dirty="0" err="1"/>
              <a:t>klastera</a:t>
            </a:r>
            <a:r>
              <a:rPr lang="en-US" dirty="0"/>
              <a:t>, </a:t>
            </a:r>
            <a:r>
              <a:rPr lang="en-US" dirty="0" err="1"/>
              <a:t>gde</a:t>
            </a:r>
            <a:r>
              <a:rPr lang="en-US" dirty="0"/>
              <a:t> je K </a:t>
            </a:r>
            <a:r>
              <a:rPr lang="en-US" dirty="0" err="1"/>
              <a:t>unapred</a:t>
            </a:r>
            <a:r>
              <a:rPr lang="en-US" dirty="0"/>
              <a:t> </a:t>
            </a:r>
            <a:r>
              <a:rPr lang="en-US" dirty="0" err="1"/>
              <a:t>definisan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. </a:t>
            </a:r>
            <a:endParaRPr lang="sr-Latn-RS" dirty="0"/>
          </a:p>
          <a:p>
            <a:endParaRPr lang="sr-Latn-RS" dirty="0"/>
          </a:p>
          <a:p>
            <a:r>
              <a:rPr lang="en-US" dirty="0" err="1"/>
              <a:t>Svaka</a:t>
            </a:r>
            <a:r>
              <a:rPr lang="en-US" dirty="0"/>
              <a:t> </a:t>
            </a:r>
            <a:r>
              <a:rPr lang="en-US" dirty="0" err="1"/>
              <a:t>tačka</a:t>
            </a:r>
            <a:r>
              <a:rPr lang="en-US" dirty="0"/>
              <a:t> </a:t>
            </a:r>
            <a:r>
              <a:rPr lang="en-US" dirty="0" err="1"/>
              <a:t>pripada</a:t>
            </a:r>
            <a:r>
              <a:rPr lang="en-US" dirty="0"/>
              <a:t> </a:t>
            </a:r>
            <a:r>
              <a:rPr lang="en-US" dirty="0" err="1"/>
              <a:t>tačno</a:t>
            </a:r>
            <a:r>
              <a:rPr lang="en-US" dirty="0"/>
              <a:t> </a:t>
            </a:r>
            <a:r>
              <a:rPr lang="en-US" dirty="0" err="1"/>
              <a:t>jednom</a:t>
            </a:r>
            <a:r>
              <a:rPr lang="en-US" dirty="0"/>
              <a:t> </a:t>
            </a:r>
            <a:r>
              <a:rPr lang="en-US" dirty="0" err="1"/>
              <a:t>klasteru</a:t>
            </a:r>
            <a:r>
              <a:rPr lang="en-US" dirty="0"/>
              <a:t>. </a:t>
            </a:r>
            <a:r>
              <a:rPr lang="en-US" dirty="0" err="1"/>
              <a:t>Broj</a:t>
            </a:r>
            <a:r>
              <a:rPr lang="en-US" dirty="0"/>
              <a:t> K se </a:t>
            </a:r>
            <a:r>
              <a:rPr lang="en-US" dirty="0" err="1"/>
              <a:t>bira</a:t>
            </a:r>
            <a:r>
              <a:rPr lang="en-US" dirty="0"/>
              <a:t> </a:t>
            </a:r>
            <a:r>
              <a:rPr lang="en-US" dirty="0" err="1"/>
              <a:t>nasumično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830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256</TotalTime>
  <Words>373</Words>
  <Application>Microsoft Office PowerPoint</Application>
  <PresentationFormat>Widescreen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Trebuchet MS</vt:lpstr>
      <vt:lpstr>Trebuchet MS (Body)</vt:lpstr>
      <vt:lpstr>Wingdings 3</vt:lpstr>
      <vt:lpstr>Facet</vt:lpstr>
      <vt:lpstr>Baseball dataset</vt:lpstr>
      <vt:lpstr>Analiza skupa podataka i pretprocesiranje</vt:lpstr>
      <vt:lpstr>Pretprocesiranje </vt:lpstr>
      <vt:lpstr>Distribucija podataka po klasama</vt:lpstr>
      <vt:lpstr>Klasifikacija</vt:lpstr>
      <vt:lpstr>Poredjenje ROC krivom</vt:lpstr>
      <vt:lpstr>Poredjenje ROC krivom</vt:lpstr>
      <vt:lpstr>Klasterovanje</vt:lpstr>
      <vt:lpstr>K sredina za k = 2</vt:lpstr>
      <vt:lpstr>Metoda lakta I koeficijent siluete</vt:lpstr>
      <vt:lpstr>Hijerarhijsko klasterovanje</vt:lpstr>
      <vt:lpstr>DBSCAN</vt:lpstr>
      <vt:lpstr>Pravila pridruživanja</vt:lpstr>
      <vt:lpstr>PowerPoint Presentation</vt:lpstr>
      <vt:lpstr>PowerPoint Presentation</vt:lpstr>
      <vt:lpstr>PowerPoint Presentation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dataset</dc:title>
  <dc:creator>relja pesic</dc:creator>
  <cp:lastModifiedBy>relja pesic</cp:lastModifiedBy>
  <cp:revision>5</cp:revision>
  <dcterms:created xsi:type="dcterms:W3CDTF">2023-08-25T18:28:16Z</dcterms:created>
  <dcterms:modified xsi:type="dcterms:W3CDTF">2023-08-26T18:46:01Z</dcterms:modified>
</cp:coreProperties>
</file>