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87" r:id="rId6"/>
    <p:sldId id="267" r:id="rId7"/>
    <p:sldId id="272" r:id="rId8"/>
    <p:sldId id="288" r:id="rId9"/>
    <p:sldId id="273" r:id="rId10"/>
    <p:sldId id="275" r:id="rId11"/>
    <p:sldId id="278" r:id="rId12"/>
    <p:sldId id="279" r:id="rId13"/>
    <p:sldId id="281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2A0DFF59-6A18-4DD9-9B3C-63A7A465AC28}">
          <p14:sldIdLst>
            <p14:sldId id="256"/>
          </p14:sldIdLst>
        </p14:section>
        <p14:section name="Analiza podataka i pretprocesiranje" id="{C535A96E-7E34-437A-928A-64D7215DC1B8}">
          <p14:sldIdLst>
            <p14:sldId id="257"/>
            <p14:sldId id="259"/>
            <p14:sldId id="263"/>
          </p14:sldIdLst>
        </p14:section>
        <p14:section name="Klasifikacija" id="{F6350CD9-B0B8-484B-A6B3-B7037184397A}">
          <p14:sldIdLst>
            <p14:sldId id="287"/>
            <p14:sldId id="267"/>
            <p14:sldId id="272"/>
          </p14:sldIdLst>
        </p14:section>
        <p14:section name="Klasterovanje" id="{14720B70-A737-497F-869F-F61C96DB9FC4}">
          <p14:sldIdLst>
            <p14:sldId id="288"/>
            <p14:sldId id="273"/>
            <p14:sldId id="275"/>
            <p14:sldId id="278"/>
            <p14:sldId id="279"/>
          </p14:sldIdLst>
        </p14:section>
        <p14:section name="Pravila pridruzivanja" id="{12023985-FF3C-47B7-8A76-AD0C68E81452}">
          <p14:sldIdLst>
            <p14:sldId id="281"/>
            <p14:sldId id="280"/>
            <p14:sldId id="282"/>
            <p14:sldId id="283"/>
          </p14:sldIdLst>
        </p14:section>
        <p14:section name="kraj" id="{2CE24834-61AC-4441-974F-7BDB8DA91247}">
          <p14:sldIdLst>
            <p14:sldId id="28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lja pesic" initials="rp" lastIdx="1" clrIdx="0">
    <p:extLst>
      <p:ext uri="{19B8F6BF-5375-455C-9EA6-DF929625EA0E}">
        <p15:presenceInfo xmlns:p15="http://schemas.microsoft.com/office/powerpoint/2012/main" userId="7a630702bea32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49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99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086-D8B9-414E-915E-092703F07A7D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910-F63A-C223-82BD-002EB8E5E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740F-D682-1B4F-7CB2-08239FE7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Relja Pe</a:t>
            </a:r>
            <a:r>
              <a:rPr lang="sr-Latn-RS" dirty="0"/>
              <a:t>šić 73/2019</a:t>
            </a:r>
          </a:p>
          <a:p>
            <a:r>
              <a:rPr lang="sr-Latn-RS" dirty="0"/>
              <a:t>Istraživanje podataka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1FE-BDA5-FC31-0441-7181D949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lakta</a:t>
            </a:r>
            <a:r>
              <a:rPr lang="en-US" dirty="0"/>
              <a:t> I </a:t>
            </a: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siluete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A523-1A20-1119-844F-331F9E17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91" y="2039185"/>
            <a:ext cx="7693011" cy="4209215"/>
          </a:xfrm>
        </p:spPr>
      </p:pic>
    </p:spTree>
    <p:extLst>
      <p:ext uri="{BB962C8B-B14F-4D97-AF65-F5344CB8AC3E}">
        <p14:creationId xmlns:p14="http://schemas.microsoft.com/office/powerpoint/2010/main" val="8104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5B0-596F-55BF-A48D-A8359B7C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dirty="0" err="1"/>
              <a:t>Hijerarhijsko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FFBC8-EDAC-BAF6-F888-731B15F1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8098"/>
            <a:ext cx="10132166" cy="3770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465AC-B221-50AF-BCC5-BFC7C10738AE}"/>
              </a:ext>
            </a:extLst>
          </p:cNvPr>
          <p:cNvSpPr txBox="1"/>
          <p:nvPr/>
        </p:nvSpPr>
        <p:spPr>
          <a:xfrm>
            <a:off x="677334" y="1627322"/>
            <a:ext cx="1013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u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iterativnim</a:t>
            </a:r>
            <a:r>
              <a:rPr lang="en-US" dirty="0"/>
              <a:t> </a:t>
            </a:r>
            <a:r>
              <a:rPr lang="en-US" dirty="0" err="1"/>
              <a:t>postupkom</a:t>
            </a:r>
            <a:r>
              <a:rPr lang="en-US" dirty="0"/>
              <a:t> </a:t>
            </a:r>
            <a:r>
              <a:rPr lang="en-US" dirty="0" err="1"/>
              <a:t>klasteri</a:t>
            </a:r>
            <a:r>
              <a:rPr lang="en-US" dirty="0"/>
              <a:t> </a:t>
            </a:r>
            <a:r>
              <a:rPr lang="en-US" dirty="0" err="1"/>
              <a:t>spajaju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ostvari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9B5-FF6C-5C76-E7E6-CEF6A055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3997-89D8-38B6-8348-7916D96A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50" y="67629"/>
            <a:ext cx="6709235" cy="6722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14C1A-202E-58A4-BE21-7BE71FCDCFAF}"/>
              </a:ext>
            </a:extLst>
          </p:cNvPr>
          <p:cNvSpPr txBox="1"/>
          <p:nvPr/>
        </p:nvSpPr>
        <p:spPr>
          <a:xfrm>
            <a:off x="677334" y="1930400"/>
            <a:ext cx="3832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Algoritam</a:t>
            </a:r>
            <a:r>
              <a:rPr lang="en-US" dirty="0"/>
              <a:t> DBSCAN </a:t>
            </a:r>
            <a:r>
              <a:rPr lang="en-US" dirty="0" err="1"/>
              <a:t>klastere</a:t>
            </a:r>
            <a:r>
              <a:rPr lang="en-US" dirty="0"/>
              <a:t> </a:t>
            </a:r>
            <a:r>
              <a:rPr lang="en-US" dirty="0" err="1"/>
              <a:t>pronalazi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gustine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se ne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rezlutat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DBSSCAN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njegovih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ADF-FCF6-A12F-9F18-A242E192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RS" dirty="0"/>
              <a:t>živanja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706D-07F9-CFF4-2BCF-CC5FBC8C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5" y="1465418"/>
            <a:ext cx="5922552" cy="4481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E97BE-4CED-CE25-19F6-796B90A69437}"/>
              </a:ext>
            </a:extLst>
          </p:cNvPr>
          <p:cNvSpPr txBox="1"/>
          <p:nvPr/>
        </p:nvSpPr>
        <p:spPr>
          <a:xfrm>
            <a:off x="6320917" y="1930400"/>
            <a:ext cx="4972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u IBM SPSS </a:t>
            </a:r>
            <a:r>
              <a:rPr lang="en-US" dirty="0" err="1"/>
              <a:t>Modeleru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Association Rules.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transakcionom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u </a:t>
            </a:r>
            <a:r>
              <a:rPr lang="en-US" dirty="0" err="1"/>
              <a:t>kategoričkom</a:t>
            </a:r>
            <a:r>
              <a:rPr lang="en-US" dirty="0"/>
              <a:t> </a:t>
            </a:r>
            <a:r>
              <a:rPr lang="en-US" dirty="0" err="1"/>
              <a:t>atributu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, a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numeričkim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diskretizacija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7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24009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45354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12697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21E-6633-D196-B0FB-6ECDD54D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5BF3-0E57-8D10-A8EE-CE6E0926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DF9-7E6B-6B80-7F45-AF6BA13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skupa podataka i pretprocesiranje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E45C0E-2B72-3310-25DC-3A09A352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41" y="1643133"/>
            <a:ext cx="3942792" cy="460526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102F2-F0C2-EFDD-5F9D-6F1E70A74867}"/>
              </a:ext>
            </a:extLst>
          </p:cNvPr>
          <p:cNvSpPr txBox="1"/>
          <p:nvPr/>
        </p:nvSpPr>
        <p:spPr>
          <a:xfrm>
            <a:off x="677334" y="2545479"/>
            <a:ext cx="5905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rad je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predvidjen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demonstriranje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brojnih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istraživanja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bejzbol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igračima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njihovim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postigli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1340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nedostsajuće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predvidjenih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Napomenuto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'Player'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ignorisati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9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14C-D036-41A2-3981-016332F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br>
              <a:rPr lang="sr-Latn-R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6C3416-16EB-1500-5705-E8AF84C4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nedostajućim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van </a:t>
            </a:r>
            <a:r>
              <a:rPr lang="en-US" dirty="0" err="1"/>
              <a:t>granica</a:t>
            </a:r>
            <a:endParaRPr lang="sr-Latn-RS" dirty="0"/>
          </a:p>
          <a:p>
            <a:r>
              <a:rPr lang="en-US" dirty="0" err="1"/>
              <a:t>Enkodiranje</a:t>
            </a:r>
            <a:r>
              <a:rPr lang="en-US" dirty="0"/>
              <a:t> </a:t>
            </a:r>
            <a:r>
              <a:rPr lang="en-US" dirty="0" err="1"/>
              <a:t>kategoričkih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78C27A-5DF0-8C5F-FB59-024B5865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30" y="3049709"/>
            <a:ext cx="4943436" cy="37504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757554-BDA2-F010-98E5-857E93ED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42140"/>
            <a:ext cx="585869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2B3-258A-A128-958C-56E1964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Distribucija podataka po klasama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8E94E-9D03-F53A-28FF-07D0511F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783"/>
            <a:ext cx="4651179" cy="3623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17DDD-2044-6311-3AAB-5D111E5763E7}"/>
              </a:ext>
            </a:extLst>
          </p:cNvPr>
          <p:cNvSpPr txBox="1"/>
          <p:nvPr/>
        </p:nvSpPr>
        <p:spPr>
          <a:xfrm>
            <a:off x="677334" y="4986079"/>
            <a:ext cx="399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klasa</a:t>
            </a:r>
            <a:r>
              <a:rPr lang="en-US" dirty="0"/>
              <a:t> '0': 1215 </a:t>
            </a:r>
            <a:r>
              <a:rPr lang="en-US" dirty="0" err="1"/>
              <a:t>instanci</a:t>
            </a:r>
            <a:endParaRPr lang="sr-Latn-RS" dirty="0"/>
          </a:p>
          <a:p>
            <a:r>
              <a:rPr lang="en-US" dirty="0" err="1"/>
              <a:t>klasa</a:t>
            </a:r>
            <a:r>
              <a:rPr lang="en-US" dirty="0"/>
              <a:t> '1': 57 </a:t>
            </a:r>
            <a:r>
              <a:rPr lang="en-US" dirty="0" err="1"/>
              <a:t>instanci</a:t>
            </a:r>
            <a:endParaRPr lang="sr-Latn-RS" dirty="0"/>
          </a:p>
          <a:p>
            <a:r>
              <a:rPr lang="en-US" dirty="0" err="1"/>
              <a:t>klasa</a:t>
            </a:r>
            <a:r>
              <a:rPr lang="en-US" dirty="0"/>
              <a:t> '2': 68 </a:t>
            </a:r>
            <a:r>
              <a:rPr lang="en-US" dirty="0" err="1"/>
              <a:t>instanci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99E67-9C58-0B9C-9226-EBC447C5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36" y="2276965"/>
            <a:ext cx="7023766" cy="198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45251-350C-3626-3A68-A2399E92D708}"/>
              </a:ext>
            </a:extLst>
          </p:cNvPr>
          <p:cNvSpPr txBox="1"/>
          <p:nvPr/>
        </p:nvSpPr>
        <p:spPr>
          <a:xfrm>
            <a:off x="7607274" y="443896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SMOTENC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5F5-B0CC-197E-9B84-7DF32287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87ED-10FC-2176-14D3-C76FD9A6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redvidjamo</a:t>
            </a:r>
            <a:r>
              <a:rPr lang="en-US" dirty="0"/>
              <a:t> koji od </a:t>
            </a:r>
            <a:r>
              <a:rPr lang="en-US" dirty="0" err="1"/>
              <a:t>igrača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odgovarajućoj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Hall_of_Fame</a:t>
            </a:r>
            <a:r>
              <a:rPr lang="en-US" dirty="0"/>
              <a:t>'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'0', '1', '2’.</a:t>
            </a:r>
            <a:endParaRPr lang="sr-Latn-RS" dirty="0"/>
          </a:p>
          <a:p>
            <a:r>
              <a:rPr lang="sr-Latn-RS" dirty="0"/>
              <a:t>Stabla odlučivanja</a:t>
            </a:r>
          </a:p>
          <a:p>
            <a:r>
              <a:rPr lang="sr-Latn-RS" dirty="0"/>
              <a:t>K najbližih suseda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3EE5-C9C4-3C37-9680-A14C2F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34D70A92-5545-60A7-B127-84C44378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280"/>
            <a:ext cx="2908877" cy="299073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E9C6A01-4FDD-3A87-1E58-497AB4B7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1488280"/>
            <a:ext cx="2908879" cy="29907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83470F-F237-293C-4F03-2BA903AD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66" y="1488278"/>
            <a:ext cx="2908880" cy="29907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C2CF9-20A9-011B-4ECC-7DF6A92C7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50" y="1617631"/>
            <a:ext cx="2783067" cy="28613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310AAD-70F2-574C-B87C-B760561772F3}"/>
              </a:ext>
            </a:extLst>
          </p:cNvPr>
          <p:cNvSpPr txBox="1"/>
          <p:nvPr/>
        </p:nvSpPr>
        <p:spPr>
          <a:xfrm>
            <a:off x="470132" y="4641174"/>
            <a:ext cx="243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DecisionTreeClassifier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D735F-E930-7478-8C1A-418ABFFEB002}"/>
              </a:ext>
            </a:extLst>
          </p:cNvPr>
          <p:cNvSpPr txBox="1"/>
          <p:nvPr/>
        </p:nvSpPr>
        <p:spPr>
          <a:xfrm>
            <a:off x="3812583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53EEC-A642-4311-192C-77AEAEAE9298}"/>
              </a:ext>
            </a:extLst>
          </p:cNvPr>
          <p:cNvSpPr txBox="1"/>
          <p:nvPr/>
        </p:nvSpPr>
        <p:spPr>
          <a:xfrm>
            <a:off x="6384279" y="464117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RandomForestClassifier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2CAA66-A79C-FB00-2FAA-70B79DB1E2BE}"/>
              </a:ext>
            </a:extLst>
          </p:cNvPr>
          <p:cNvSpPr txBox="1"/>
          <p:nvPr/>
        </p:nvSpPr>
        <p:spPr>
          <a:xfrm>
            <a:off x="9652861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1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A7D-19C3-C150-5C0D-065E5E9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6C01-7821-4332-71D3-2B2125DA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7" y="1684012"/>
            <a:ext cx="3532504" cy="363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BFF38-15CD-564C-5D3B-CC908564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68" y="1665862"/>
            <a:ext cx="3532505" cy="363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AC946-DEDA-5404-04B9-9E021844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1" y="1684013"/>
            <a:ext cx="3532505" cy="363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10825-5D3E-7AC4-FD7B-7D55A00A5021}"/>
              </a:ext>
            </a:extLst>
          </p:cNvPr>
          <p:cNvSpPr txBox="1"/>
          <p:nvPr/>
        </p:nvSpPr>
        <p:spPr>
          <a:xfrm>
            <a:off x="1874900" y="5420832"/>
            <a:ext cx="66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KNN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546-6773-DAA8-CD98-205B0C60B648}"/>
              </a:ext>
            </a:extLst>
          </p:cNvPr>
          <p:cNvSpPr txBox="1"/>
          <p:nvPr/>
        </p:nvSpPr>
        <p:spPr>
          <a:xfrm>
            <a:off x="5401490" y="5466999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469B2-2233-4838-0413-5ED573BFCAD6}"/>
              </a:ext>
            </a:extLst>
          </p:cNvPr>
          <p:cNvSpPr txBox="1"/>
          <p:nvPr/>
        </p:nvSpPr>
        <p:spPr>
          <a:xfrm>
            <a:off x="9468442" y="549212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Ansambli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A2E-D503-FB31-81E3-DA8ABBE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Klasterovanje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D82-55AF-5707-AF13-C220030A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identifikacije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instance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(</a:t>
            </a:r>
            <a:r>
              <a:rPr lang="en-US" dirty="0" err="1"/>
              <a:t>klastera</a:t>
            </a:r>
            <a:r>
              <a:rPr lang="en-US" dirty="0"/>
              <a:t>) </a:t>
            </a:r>
            <a:r>
              <a:rPr lang="en-US" dirty="0" err="1"/>
              <a:t>medjusobno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slični</a:t>
            </a:r>
            <a:r>
              <a:rPr lang="en-US" dirty="0"/>
              <a:t>, a instance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sr-Latn-RS" dirty="0"/>
              <a:t>.</a:t>
            </a:r>
          </a:p>
          <a:p>
            <a:r>
              <a:rPr lang="sr-Latn-RS" dirty="0"/>
              <a:t>Algoritam K sredina</a:t>
            </a:r>
          </a:p>
          <a:p>
            <a:r>
              <a:rPr lang="sr-Latn-RS" dirty="0"/>
              <a:t>Hijerarhijsko klasterovanje i 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9C6-4FAD-AC87-0386-0E8E80F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sredina za k </a:t>
            </a:r>
            <a:r>
              <a:rPr lang="en-US" dirty="0"/>
              <a:t>=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AD84-4916-9706-106D-316A4B33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181969" cy="497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F5BD9-5EBC-A3DF-C148-211E306825BA}"/>
              </a:ext>
            </a:extLst>
          </p:cNvPr>
          <p:cNvSpPr txBox="1"/>
          <p:nvPr/>
        </p:nvSpPr>
        <p:spPr>
          <a:xfrm>
            <a:off x="7144719" y="2690336"/>
            <a:ext cx="4757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Iterativni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koji deli </a:t>
            </a:r>
            <a:r>
              <a:rPr lang="en-US" dirty="0" err="1"/>
              <a:t>podatke</a:t>
            </a:r>
            <a:r>
              <a:rPr lang="en-US" dirty="0"/>
              <a:t> u K </a:t>
            </a:r>
            <a:r>
              <a:rPr lang="en-US" dirty="0" err="1"/>
              <a:t>klastera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K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klasteru</a:t>
            </a:r>
            <a:r>
              <a:rPr lang="en-US" dirty="0"/>
              <a:t>. </a:t>
            </a:r>
            <a:r>
              <a:rPr lang="en-US" dirty="0" err="1"/>
              <a:t>Broj</a:t>
            </a:r>
            <a:r>
              <a:rPr lang="en-US" dirty="0"/>
              <a:t> K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nasumično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364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Baseball dataset</vt:lpstr>
      <vt:lpstr>Analiza skupa podataka i pretprocesiranje</vt:lpstr>
      <vt:lpstr>Pretprocesiranje </vt:lpstr>
      <vt:lpstr>Distribucija podataka po klasama</vt:lpstr>
      <vt:lpstr>Klasifikacija</vt:lpstr>
      <vt:lpstr>Poredjenje ROC krivom</vt:lpstr>
      <vt:lpstr>Poredjenje ROC krivom</vt:lpstr>
      <vt:lpstr>Klasterovanje</vt:lpstr>
      <vt:lpstr>K sredina za k = 2</vt:lpstr>
      <vt:lpstr>Metoda lakta I koeficijent siluete</vt:lpstr>
      <vt:lpstr>Hijerarhijsko klasterovanje</vt:lpstr>
      <vt:lpstr>DBSCAN</vt:lpstr>
      <vt:lpstr>Pravila pridruživanja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dataset</dc:title>
  <dc:creator>relja pesic</dc:creator>
  <cp:lastModifiedBy>relja pesic</cp:lastModifiedBy>
  <cp:revision>1</cp:revision>
  <dcterms:created xsi:type="dcterms:W3CDTF">2023-08-25T18:28:16Z</dcterms:created>
  <dcterms:modified xsi:type="dcterms:W3CDTF">2023-08-25T21:13:13Z</dcterms:modified>
</cp:coreProperties>
</file>