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7:03:45.3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58,'0'598,"0"-583,1 0,0 0,1 0,1 0,0 0,1-1,0 1,13 25,-15-35,1 0,0-1,0 1,0 0,1-1,-1 0,1 0,0 0,0 0,1-1,-1 0,1 1,0-2,-1 1,1 0,1-1,-1 0,0 0,0-1,1 1,-1-1,1 0,-1-1,1 1,-1-1,10-1,-5 0,0-1,0 0,0-1,0 0,-1-1,1 1,-1-2,0 1,0-1,-1-1,12-8,-3-1,-1 0,0-1,0-1,13-21,-22 27,0-1,0 0,-1 0,-1-1,0 1,-1-1,0-1,-1 1,0 0,1-21,-2-17,-5-76,-1 47,4 67,0 0,-2 0,1 0,-2 0,0 1,0-1,-1 1,-1 0,-11-22,12 28,0-1,0 1,-1 0,0 1,-1-1,1 1,-1 0,0 0,0 1,-1-1,1 1,-1 1,0-1,0 1,0 1,0-1,-16-2,-12-3,0-1,-65-27,81 29,0 1,-1 0,1 2,-1 0,-35-1,-106 6,70 1,73-2,0 0,0 2,1 0,-1 1,-18 5,30-7,1 1,0 0,1 0,-1 1,0-1,1 1,-1 0,1 0,0 1,0-1,0 1,0 0,1 0,0 0,0 0,0 1,0 0,0-1,1 1,0 0,-2 8,-1 10,2-1,1 1,0 0,2 0,4 40,-1-3,-3 35,3 64,-2-152,0-1,0 0,1 1,0-1,0 0,0 0,1 0,-1 0,1 0,1-1,-1 1,1-1,0 0,0 0,1 0,0-1,-1 0,1 0,1 0,-1 0,1-1,-1 0,1 0,0 0,0-1,0 0,0 0,9 1,15 3,0-3,1 0,0-2,52-4,-39 1,19 0,72-4,-117 4,-1-1,1 0,-1-2,0 0,26-12,12-8,-33 16,0-1,-1-1,0-1,-1 0,31-26,-22 8,-2 0,-1-2,38-61,-51 73,-8 11,0-1,0 1,-1-1,0 0,0 0,-2-1,1 1,-1-1,0 1,-1-19,0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7:04:14.56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82,'-6'-3,"1"-1,0 1,-1 1,0-1,1 1,-1 0,0 0,0 0,0 1,-1 0,1 0,0 1,-7 0,-29-6,-23-13,48 13,-1 0,1 1,-1 1,0 0,-1 2,1 0,0 1,-20 1,35 1,0 0,0-1,0 1,0 0,1 0,-1 0,0 1,1-1,-1 1,1 0,0-1,-1 1,1 0,0 0,0 0,0 1,0-1,1 0,-1 1,1-1,-1 1,1 0,0-1,0 1,0 0,0 0,1 0,-1 3,-2 10,2 0,0 0,2 33,0-30,4 214,-5-230,0 0,0 0,0 0,1 0,-1 0,1 1,0-1,0 0,0 0,0-1,0 1,0 0,1 0,0-1,-1 1,1 0,0-1,0 0,5 4,-3-3,1 0,0 0,0-1,0 0,0 0,1 0,-1-1,1 0,-1 0,9 1,19 0,51-4,-77 2,18-2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7:04:19.03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840 651,'2'-60,"0"36,-1 1,-2-1,0 1,-7-37,5 52,1 0,-1 0,0 0,-1 0,0 1,0 0,-1 0,1 0,-1 0,-1 1,0 0,0 0,0 0,-12-8,7 7,0 1,-1 0,0 0,0 1,0 1,0 0,-1 1,-21-3,-42-1,-149 7,89 3,130-3,0 0,1 1,-1-1,0 1,1 0,-1 1,-7 2,12-3,0-1,-1 1,1 0,0-1,0 1,0 0,0 0,0 0,0 0,0 0,0 0,0 0,0 0,0 0,1 1,-1-1,0 0,1 0,-1 1,1-1,0 0,-1 1,1-1,0 1,0-1,0 0,0 1,0-1,0 1,0-1,0 0,1 1,-1-1,1 0,0 3,1 0,0-1,0 1,0-1,0 0,1 0,-1 0,1 0,0 0,0 0,0-1,0 0,0 1,1-1,-1 0,1 0,-1-1,1 1,0-1,-1 0,1 0,0 0,5 0,13 2,-1 0,39-2,-55-1,108 0,144-5,-143-11,-68 8,-39 7,-1-1,1 1,-1-1,0 0,1-1,-1 0,0 0,0 0,-1-1,1 1,5-6,-8 6,0 0,0 0,-1 0,1 0,-1 0,0 0,0-1,0 1,-1-1,1 1,-1-1,0 0,0 0,0 0,0 0,-1 1,1-1,-1 0,-1-8,1 10,-1-1,1 1,-1 0,0-1,0 1,0 0,-1 0,1 0,0 0,-1 0,0 0,1 0,-1 0,0 0,0 1,0-1,0 1,-4-3,-49-22,34 18,-94-52,82 41,-1 1,0 1,-1 2,-62-17,87 30,0 0,-1 0,1 1,-1 1,0 0,-10 1,18-1,-1 1,1-1,0 1,0 0,0 0,0 1,0-1,0 1,0-1,0 1,1 0,-1 0,1 0,-1 0,1 0,0 1,-1-1,1 1,1 0,-1-1,0 1,1 0,-2 4,-3 8,2 0,0 1,1-1,0 0,0 31,7 84,0-41,-5-6,3 70,-2-150,0-1,1 1,-1-1,1 1,0-1,-1 0,1 1,0-1,1 0,-1 1,0-1,1 0,-1 0,1 0,0 0,-1 0,1 0,0-1,0 1,0-1,0 1,1-1,-1 0,0 0,0 0,1 0,-1 0,1 0,3 0,6 1,1-1,0 0,0 0,22-3,-13 1,481-4,-493 6,0-2,0 1,-1-1,1 0,0-1,0 0,-1-1,1 0,-1-1,0 0,0 0,0 0,13-11,-21 15,-1 0,1-1,0 1,-1-1,1 1,-1-1,1 1,-1-1,1 1,-1-1,1 0,-1 1,1-1,-1 0,0 1,1-1,-1 0,0 1,0-1,0 0,1 0,-1 1,0-1,0 0,0 0,0 1,0-1,0 0,-1-1,0 1,0 0,0 0,0 0,0 0,0 0,0 0,0 0,0 1,0-1,-1 0,1 1,0-1,-1 1,-1-1,-51-7,-179 7,109 4,108-2,0 1,1 0,-1 1,0 1,-26 11,25-9,-1 0,0-1,-34 4,-162-7,113-4,87 2,0 0,0-1,0-1,0 0,-19-6,29 7,0 0,0-1,0 1,1-1,-1 0,1-1,-1 1,1 0,0-1,0 0,0 0,0 0,1 0,-1 0,1-1,0 1,0-1,0 1,0-1,0 0,1 0,-2-7,2 6,0 0,0 0,1 0,0-1,0 1,0 0,1 0,-1 0,1 0,0 0,1 1,-1-1,1 0,0 0,0 1,1-1,-1 1,1 0,0 0,7-8,-5 7,1 0,0 0,0 0,1 1,-1 0,1 0,0 1,0 0,0 0,1 0,-1 1,0 0,13-1,22-3,63-18,-60 12,85-28,-69 21,-31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7:04:26.16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10,'14'8,"0"1,-1 0,0 1,-1 0,0 1,-1 0,0 1,0 0,-2 1,1 0,-2 0,0 1,0 0,-1 1,-1-1,-1 1,0 1,0-1,-2 1,3 21,-5-18,0-4,0-1,1 1,1-1,6 22,-8-33,1 1,-1 0,1-1,0 0,0 1,0-1,0 0,1 0,-1 0,1-1,0 1,0-1,0 1,0-1,0 0,0 0,1 0,-1-1,1 1,-1-1,1 0,5 2,22 1,0-1,0-1,0-2,57-7,-82 6,1 0,-1 0,0-1,1 0,-1 0,0 0,0-1,0 0,-1 0,1-1,-1 1,0-1,0 0,6-7,-4 4,-1-1,0-1,0 1,-1-1,0 0,0 0,-1 0,4-15,-3 3,0 0,-1 0,-1-1,-1 1,-1-1,-1 0,-1 1,-4-23,5 39,-1 0,0-1,0 1,0 0,-1 0,0-1,0 1,0 0,0 1,-1-1,0 0,0 1,0-1,0 1,-1 0,0 0,0 1,0-1,0 1,-1-1,1 1,-1 1,0-1,1 1,-1 0,0 0,-1 0,1 0,0 1,0 0,-1 0,1 1,-1-1,-9 2,-7-1,-1 1,1 2,0 0,0 1,-25 8,34-8,0 1,1 0,0 1,0 0,0 1,1 0,0 1,0 0,-18 19,9-5,2 0,-18 28,30-41,1 1,0 0,0 0,1 0,1 1,0-1,0 1,-2 19,3-8,0-1,1 1,1-1,1 1,1 0,8 35,-9-53,1-1,0 1,0-1,0 0,0 0,0 0,1 0,-1 0,1-1,0 1,0-1,0 1,0-1,0 0,0 0,1-1,-1 1,0 0,1-1,0 0,-1 0,1 0,5 0,10 1,0-1,0 0,29-4,-20 2,110 0,41-3,-169 3,0 0,0-2,0 1,0-1,-1 0,1-1,-1 0,0-1,0 0,-1 0,1-1,-1 0,0-1,-1 1,1-2,-1 1,-1-1,9-11,-7 6,0 1,-1-1,0 0,-1-1,-1 1,0-1,0-1,-2 1,0 0,0-1,-2 0,1-15,-2 15,0 1,-1 0,-1 0,0 0,-1 0,-1 0,-4-14,4 21,1 1,-1 0,0-1,0 1,0 1,-1-1,0 1,0-1,-1 1,1 1,-1-1,0 1,0 0,-1 1,-10-6,1 3,0 0,0 2,-1-1,0 2,1 0,-23 0,-108 4,73 2,-312-3,357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7:04:36.1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413 165,'7'-1,"16"2,-22-1,-1 0,0 1,1-1,-1 0,0 0,1 0,-1 0,0 1,0-1,1 0,-1 0,0 1,0-1,1 0,-1 0,0 1,0-1,0 0,1 1,-1-1,0 0,0 1,0-1,0 0,0 1,0-1,0 0,0 1,0-1,0 0,0 1,0-1,0 1,0-1,0 0,0 1,0-1,0 0,-1 1,1-1,0 0,0 0,0 1,0-1,-1 0,1 1,0-1,0 0,-1 0,1 1,0-1,-1 0,1 0,0 0,-1 1,-16 15,0 0,-1-1,0-1,-2-1,1 0,-2-2,-39 17,45-22,-1-1,-1-1,-24 4,26-6,-1 1,1 1,-24 9,34-11,0 0,1 1,-1 0,1 0,0 0,0 0,0 0,0 1,1 0,-1 0,1 0,0 0,0 0,1 1,-3 5,2-4,0 1,0 1,1-1,0 0,1 1,-1-1,1 1,1-1,-1 1,1-1,2 9,-2-12,1 0,0 0,0 0,0 0,1-1,-1 1,1-1,0 1,0-1,0 0,0 1,0-1,1 0,0-1,0 1,-1 0,2-1,-1 1,0-1,0 0,1 0,-1 0,5 1,13 2,0 0,1-1,0-1,-1-1,1-1,0-1,26-4,1 2,-26 1,0-2,0 0,0-1,0-2,-1 0,0-1,0-2,23-11,-28 10,1 1,-2-2,1 0,-2-1,1-1,-2 0,0-1,0-1,20-29,-29 34,0 0,0 0,-1 0,0 0,-1-1,0 0,-1 0,0 1,0-19,-1-1,-2 0,-5-38,6 64,-1 1,1 0,-1-1,0 1,0 0,-1-1,1 1,0 0,-1 0,0 0,0 0,0 1,0-1,0 0,-1 1,1 0,-5-4,-1 1,0 0,-1 1,0 0,-15-5,-15-6,24 8,-2 1,1 0,0 2,-1 0,0 0,-22 0,-105 3,88 2,49-1,0 0,0 0,0 1,0 0,0 0,1 1,-1 0,0 0,1 1,-1-1,-6 5,9-4,1 0,-1 0,1 0,0 1,0-1,0 1,0 0,0 0,1 0,0 0,0 0,0 1,0-1,1 0,0 1,0-1,-1 9,-2 27,3-29,1-1,-2 0,1 0,-1-1,-5 14,-2 3,2 1,0 0,2 0,1 0,1 1,1-1,1 1,4 30,-2-51,0 0,0 0,1-1,0 1,0-1,1 1,-1-1,1 0,1 0,-1 0,1-1,0 1,0-1,1 0,0 0,-1 0,2-1,-1 1,0-1,1-1,0 1,0-1,0 0,10 4,4 0,0-1,0-1,1-1,-1 0,1-2,37 1,354-7,-406 4,-1 0,0 0,1 0,-1-1,0 0,1 0,-1 0,0-1,0 0,0 0,0 0,8-5,-10 4,0 0,0 0,0 0,0-1,0 0,-1 1,1-1,-1 0,0 0,-1 0,1 0,0 0,-1-1,0 1,1-7,2-18,-1 0,-2-1,-2-35,-1 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7:04:45.9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792 271,'0'-1,"-1"0,1 0,0 0,-1 0,1 0,-1 0,1 0,-1 0,0 1,1-1,-1 0,0 0,0 0,1 1,-1-1,0 0,0 1,0-1,0 1,0-1,0 1,0-1,0 1,0 0,0 0,0-1,0 1,-2 0,-36-5,32 5,-65-5,-114 8,181-2,0 0,0 0,1 1,-1 0,1 0,-1 0,1 0,-1 1,1-1,0 1,0 0,1 1,-1-1,0 1,1-1,0 1,0 0,0 0,-4 9,-4 8,1 1,-14 41,21-53,-7 25,3 0,1 0,1 0,2 1,1 0,2 0,7 48,-7-81,0-1,1 1,-1 0,1-1,-1 1,1 0,0-1,0 1,0-1,1 1,-1-1,1 0,-1 0,1 1,0-1,0 0,0 0,0 0,0-1,0 1,0-1,1 1,-1-1,0 0,1 1,-1-1,1 0,4 1,6 0,0-1,-1 0,1 0,0-1,13-2,-2 1,25 1,-30 1,-1-1,1 0,-1-2,1 0,24-6,-37 5,1 1,-1-1,1 0,-1-1,0 0,0 0,-1 0,1-1,-1 1,0-1,0-1,-1 1,1-1,-1 1,0-1,-1-1,1 1,-1 0,-1-1,1 1,-1-1,0 0,1-8,1-16,-1 1,-1 0,-2-1,-4-35,1 7,3-66,-2-45,2 166,0 1,0-1,-1 0,1 0,-1 0,0 0,0 0,-1 0,1 1,-1-1,0 1,0-1,0 1,-4-5,1 3,0 1,0 0,-1 1,0-1,1 1,-1 0,-11-4,-8-2,0 1,-1 1,0 2,0 0,-31-1,-133 4,102 4,80-2,-1 0,0 1,0 0,0 0,1 1,-1 0,1 1,-1 0,1 0,0 1,0 0,-13 9,13-6,1-1,0 1,0 1,1-1,0 1,0 0,0 0,1 1,1 0,-1 0,-3 12,2-2,0 1,2 0,0 0,1 0,1 0,1 21,1-26,0 0,2 0,-1-1,2 1,0 0,1-1,1 0,11 26,-12-33,1 0,0-1,0 1,1-1,0 0,0 0,0-1,1 0,-1 0,1-1,1 1,-1-1,0-1,15 5,-3-2,0-1,0 0,1-2,-1 0,22-1,254-2,-117-2,-160 1,0 0,0-1,0-1,0-1,20-6,-4-2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3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D5FE17-C923-4551-AA66-3D8C234F7DD3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66EB98-F15F-48FE-A507-49C4E7D0B5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2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5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E99D-6077-EFEE-6A25-9B11748B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7714035" cy="1463040"/>
          </a:xfrm>
        </p:spPr>
        <p:txBody>
          <a:bodyPr/>
          <a:lstStyle/>
          <a:p>
            <a:r>
              <a:rPr lang="en-US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A3217-38D4-C1FC-AD3C-CA59D8F2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157" y="4960137"/>
            <a:ext cx="3492230" cy="1463040"/>
          </a:xfrm>
        </p:spPr>
        <p:txBody>
          <a:bodyPr/>
          <a:lstStyle/>
          <a:p>
            <a:r>
              <a:rPr lang="en-US" dirty="0"/>
              <a:t>Marijana </a:t>
            </a:r>
            <a:r>
              <a:rPr lang="sr-Latn-RS" dirty="0"/>
              <a:t>Čupović, 134/2020</a:t>
            </a:r>
          </a:p>
          <a:p>
            <a:r>
              <a:rPr lang="sr-Latn-RS" dirty="0"/>
              <a:t>Projekat iz istraživanja podataka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8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1748-CDB1-3798-C3F3-84580071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Neuronske mreže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0DAE-9369-555A-A552-C7D4B4D2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Najjednostavniji model sa tri sloja daje accuracy 0.904</a:t>
            </a:r>
          </a:p>
          <a:p>
            <a:pPr>
              <a:buFont typeface="Wingdings" panose="05000000000000000000" pitchFamily="2" charset="2"/>
              <a:buChar char="v"/>
            </a:pPr>
            <a:endParaRPr lang="sr-Latn-RS" dirty="0"/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Dropout sloj služi za gaženje određenih čvorova kako bi se mreža dodatno potrudila da uoči veze između datih podataka i na našim podacima podiže accuracy na 0.907</a:t>
            </a:r>
          </a:p>
          <a:p>
            <a:pPr>
              <a:buFont typeface="Wingdings" panose="05000000000000000000" pitchFamily="2" charset="2"/>
              <a:buChar char="v"/>
            </a:pPr>
            <a:endParaRPr lang="sr-Latn-RS" dirty="0"/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Usložavanje mreže ne daje poboljšanje jer je accuracy 0.904</a:t>
            </a:r>
          </a:p>
          <a:p>
            <a:pPr>
              <a:buFont typeface="Wingdings" panose="05000000000000000000" pitchFamily="2" charset="2"/>
              <a:buChar char="v"/>
            </a:pPr>
            <a:endParaRPr lang="sr-Latn-R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5B7B-4F56-425E-44C0-1704E4E4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Neuronske mreže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4A318-783D-E397-310B-4A9AE6C6A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20" y="1721401"/>
            <a:ext cx="9468853" cy="4929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74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B3E0-B79E-349A-E3D2-AB871DD04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92221"/>
            <a:ext cx="7772400" cy="1463040"/>
          </a:xfrm>
        </p:spPr>
        <p:txBody>
          <a:bodyPr/>
          <a:lstStyle/>
          <a:p>
            <a:r>
              <a:rPr lang="sr-Latn-RS" dirty="0"/>
              <a:t>klsterovanje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5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DFA-9ABE-C1B4-68CB-0AFE1C3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sredina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50DC-D60E-B098-4578-9A3FE4C4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2115657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 je </a:t>
            </a:r>
            <a:r>
              <a:rPr lang="en-US" dirty="0" err="1"/>
              <a:t>uzimano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 [2, 6]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45EB4-D9A1-4A26-E60C-3E9DC68A5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5" y="2977941"/>
            <a:ext cx="6862010" cy="302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0DEA7-E1E0-3160-DD5D-55AF2092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068" y="718341"/>
            <a:ext cx="2089804" cy="225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A9D8F-42D7-A62F-A8D4-2896ACFC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124" y="3333018"/>
            <a:ext cx="2301748" cy="23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5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A6CB-4164-DFED-40E2-D19E721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222B-EA46-9CCC-4F7B-A22ACD8A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je </a:t>
            </a:r>
            <a:r>
              <a:rPr lang="en-US" dirty="0" err="1"/>
              <a:t>uzimano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 [2, 6]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B6A77-EAE3-32CD-FD31-7292519E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32" y="1019584"/>
            <a:ext cx="5943600" cy="300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765A5-F2E5-06CE-CE4F-53A64D48CC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96" y="4224937"/>
            <a:ext cx="10437967" cy="204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6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C907-C6A6-835D-ECA9-328CE5DC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1CBD-9883-0E5E-2435-6879E061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Epsilon je </a:t>
            </a:r>
            <a:r>
              <a:rPr lang="en-US" dirty="0" err="1"/>
              <a:t>uzimano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sr-Latn-RS" sz="2000" dirty="0">
                <a:effectLst/>
                <a:ea typeface="Calibri" panose="020F0502020204030204" pitchFamily="34" charset="0"/>
              </a:rPr>
              <a:t>intervala [1.42, 1.45] sa korakom 0.01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Minimalan</a:t>
            </a:r>
            <a:r>
              <a:rPr lang="en-US" sz="2000" dirty="0"/>
              <a:t> </a:t>
            </a:r>
            <a:r>
              <a:rPr lang="en-US" sz="2000" dirty="0" err="1"/>
              <a:t>broj</a:t>
            </a:r>
            <a:r>
              <a:rPr lang="en-US" sz="2000" dirty="0"/>
              <a:t> </a:t>
            </a:r>
            <a:r>
              <a:rPr lang="en-US" sz="2000" dirty="0" err="1"/>
              <a:t>instanci</a:t>
            </a:r>
            <a:r>
              <a:rPr lang="en-US" sz="2000" dirty="0"/>
              <a:t> je </a:t>
            </a:r>
            <a:r>
              <a:rPr lang="en-US" sz="2000" dirty="0" err="1"/>
              <a:t>uziman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intervala</a:t>
            </a:r>
            <a:r>
              <a:rPr lang="en-US" sz="2000" dirty="0"/>
              <a:t> [5, 7]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9F64-B8DC-6CAD-213B-E3F3CE445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318081"/>
            <a:ext cx="7503694" cy="29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06BF-4D7B-08D6-3082-D0C7CA39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B872-EE1D-68E1-7640-B62C6758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3AFD6-E132-F53D-CBF9-0A4A4E09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86000"/>
            <a:ext cx="1038572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7997-E6C9-65E0-BC18-657255E3A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sr-Latn-RS" dirty="0"/>
              <a:t>živanja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56DA1-C461-E4F7-F9F3-6FF9E41E1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1815-CBCE-409D-141D-3E830B40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F0DF-9FA5-465B-639A-5251060E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Prona</a:t>
            </a:r>
            <a:r>
              <a:rPr lang="sr-Latn-RS" dirty="0"/>
              <a:t>đena su 64 272 pravila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Sva imaju lift veći od 1, pa se smatraju zanimljivim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72A16-93DC-449F-3EC4-059987BBC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49" y="1272159"/>
            <a:ext cx="4387850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CD75-0D27-A37E-F1EB-1280269A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apriori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AC29-8BEB-D7F8-45A9-C18AA211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31949-7D0D-E2DE-50E9-5742DC58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7" y="2222445"/>
            <a:ext cx="4904873" cy="4086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6D7A3-1D1D-1674-668E-F81A8525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2789"/>
            <a:ext cx="4963218" cy="9907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E368B3-9B84-1BBD-2A7F-9E92CBFF684C}"/>
                  </a:ext>
                </a:extLst>
              </p14:cNvPr>
              <p14:cNvContentPartPr/>
              <p14:nvPr/>
            </p14:nvContentPartPr>
            <p14:xfrm>
              <a:off x="2846604" y="4813430"/>
              <a:ext cx="403560" cy="32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E368B3-9B84-1BBD-2A7F-9E92CBFF68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2964" y="4705790"/>
                <a:ext cx="5112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DF3A04-0E75-570B-45DB-2ABACA3D8FC1}"/>
                  </a:ext>
                </a:extLst>
              </p14:cNvPr>
              <p14:cNvContentPartPr/>
              <p14:nvPr/>
            </p14:nvContentPartPr>
            <p14:xfrm>
              <a:off x="2963964" y="4318430"/>
              <a:ext cx="158400" cy="177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DF3A04-0E75-570B-45DB-2ABACA3D8F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0324" y="4210790"/>
                <a:ext cx="266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FEB76A-E8B9-9726-79D9-32B75BBAE816}"/>
                  </a:ext>
                </a:extLst>
              </p14:cNvPr>
              <p14:cNvContentPartPr/>
              <p14:nvPr/>
            </p14:nvContentPartPr>
            <p14:xfrm>
              <a:off x="2849124" y="4249670"/>
              <a:ext cx="412200" cy="247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FEB76A-E8B9-9726-79D9-32B75BBAE8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5484" y="4142030"/>
                <a:ext cx="5198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FADC68-1A7C-8CFD-5583-F168119676AC}"/>
                  </a:ext>
                </a:extLst>
              </p14:cNvPr>
              <p14:cNvContentPartPr/>
              <p14:nvPr/>
            </p14:nvContentPartPr>
            <p14:xfrm>
              <a:off x="3477324" y="3741350"/>
              <a:ext cx="318600" cy="200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FADC68-1A7C-8CFD-5583-F168119676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3324" y="3633350"/>
                <a:ext cx="4262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4CD8D3-A59B-01CF-8443-A007E7D44544}"/>
                  </a:ext>
                </a:extLst>
              </p14:cNvPr>
              <p14:cNvContentPartPr/>
              <p14:nvPr/>
            </p14:nvContentPartPr>
            <p14:xfrm>
              <a:off x="4063044" y="3676190"/>
              <a:ext cx="326520" cy="235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4CD8D3-A59B-01CF-8443-A007E7D445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09044" y="3568550"/>
                <a:ext cx="4341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813D6E-A871-7C1D-91BD-944B517C224C}"/>
                  </a:ext>
                </a:extLst>
              </p14:cNvPr>
              <p14:cNvContentPartPr/>
              <p14:nvPr/>
            </p14:nvContentPartPr>
            <p14:xfrm>
              <a:off x="4617444" y="2509070"/>
              <a:ext cx="329400" cy="29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813D6E-A871-7C1D-91BD-944B517C2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3804" y="2401070"/>
                <a:ext cx="437040" cy="5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1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0CA1-51B8-F129-BAC3-BBBB74A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7748-4546-8204-BECA-103322D9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36977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Sadrži legalna stanja gre connect 4 gde ni jedan igrač još uvek nije pobedio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Atributi predstavljaju polja na tabli gde slova enumerišu kolone, a brojevi vrste i to od dna, pa naviše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Svaki otribut čuva da li je polje popunjeno od strane prvog ili drugog igrača ili je prazno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Poslednja kolona je kolona klase i</a:t>
            </a:r>
          </a:p>
          <a:p>
            <a:pPr marL="0" indent="0">
              <a:buNone/>
            </a:pPr>
            <a:r>
              <a:rPr lang="sr-Latn-RS" dirty="0"/>
              <a:t>ona čuva  da li je prvi igrač pobedio,</a:t>
            </a:r>
          </a:p>
          <a:p>
            <a:pPr marL="0" indent="0">
              <a:buNone/>
            </a:pPr>
            <a:r>
              <a:rPr lang="sr-Latn-RS" dirty="0"/>
              <a:t>izgubio ili je nerešeno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36EEC-50EE-0D82-8696-AAB62C21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3895268"/>
            <a:ext cx="6079958" cy="20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94EC-1489-9082-E90C-381ADA7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2763-8A70-CEF0-F633-7254E69D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Klase nisu balansirane, sa znatno većim brojem pobeda prvog igrača, što je u skladu sa svime što znamo o igri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Koorelacija atributa nam nije dala informacije koje bismo mogli da iskoristimo da smanjimo dimenzionalnost podataka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3A178-D7E1-17DC-45D7-782CC60B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11" y="3644680"/>
            <a:ext cx="3309335" cy="3315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E8F86-9C7F-1394-67A8-228F5DDF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95" y="4021453"/>
            <a:ext cx="35623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1FB-79F4-DB0D-EC5F-D91AF2DD3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klasifikacija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E19-1C10-E246-9230-4CCD570F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Drveta odlučivanja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AB2-9E19-3D25-0734-84644A6A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36867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Kreiranjem najjednostavnijeg drveta možemo da pogledamo koji su atributi</a:t>
            </a:r>
          </a:p>
          <a:p>
            <a:pPr marL="0" indent="0">
              <a:buNone/>
            </a:pPr>
            <a:r>
              <a:rPr lang="sr-Latn-RS" dirty="0"/>
              <a:t> značajni za kreiranje drveta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Model se preprilagodio test podacima,</a:t>
            </a:r>
          </a:p>
          <a:p>
            <a:pPr marL="0" indent="0">
              <a:buNone/>
            </a:pPr>
            <a:r>
              <a:rPr lang="sr-Latn-RS" dirty="0"/>
              <a:t> ali je dao lepu preciznost na test </a:t>
            </a:r>
          </a:p>
          <a:p>
            <a:pPr marL="0" indent="0">
              <a:buNone/>
            </a:pPr>
            <a:r>
              <a:rPr lang="sr-Latn-RS" dirty="0"/>
              <a:t> podacima sa 0.77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sr-Latn-R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5AB41-2F0B-486E-317A-67DE09BB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86" y="2841871"/>
            <a:ext cx="5071872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3875-8E26-2F8C-57D1-5DED1BD6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Grid-Search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41B0-FCEE-161F-2E45-45E9D388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Dubina stabla </a:t>
            </a:r>
            <a:r>
              <a:rPr lang="en-US" dirty="0"/>
              <a:t>(2.4.6.8)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Mere ma</a:t>
            </a:r>
            <a:r>
              <a:rPr lang="sr-Latn-RS" dirty="0"/>
              <a:t>čistoće: Gini i Entropija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Accuracy 0.74 na trening, tj 0.73 na test podacima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2FBCD-33F3-5304-E762-E2421ACC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07" y="4295574"/>
            <a:ext cx="2667000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8FE82-3BF3-EBDF-9468-32C37F32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03" y="4372409"/>
            <a:ext cx="2552700" cy="116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1B1E3-8F92-8398-D5DA-E663840706EE}"/>
              </a:ext>
            </a:extLst>
          </p:cNvPr>
          <p:cNvSpPr txBox="1"/>
          <p:nvPr/>
        </p:nvSpPr>
        <p:spPr>
          <a:xfrm>
            <a:off x="1447801" y="5775026"/>
            <a:ext cx="455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Matrrica konfuzije na trening podacima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A70E-447D-D00F-E800-BFEECB81B304}"/>
              </a:ext>
            </a:extLst>
          </p:cNvPr>
          <p:cNvSpPr txBox="1"/>
          <p:nvPr/>
        </p:nvSpPr>
        <p:spPr>
          <a:xfrm>
            <a:off x="6208295" y="5734357"/>
            <a:ext cx="397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Matrica konfuzije na test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C7E8-E787-9FFF-8015-EE5710AE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210B-F5FF-D8E5-2FA3-4824AECD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Šuma od 5 drveta daje accuracy od 0.78 na test podacima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Šuma od 500 drveta daje accuracy 0.83, a na trening se potpuno prilagodio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Jednostavniji model je bolji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FEEC-1ED3-FCD9-813D-E5FCAB30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95" y="4297680"/>
            <a:ext cx="2419688" cy="122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21B2F-A94E-68C2-EC48-F331476930F7}"/>
              </a:ext>
            </a:extLst>
          </p:cNvPr>
          <p:cNvSpPr txBox="1"/>
          <p:nvPr/>
        </p:nvSpPr>
        <p:spPr>
          <a:xfrm>
            <a:off x="1024128" y="5871411"/>
            <a:ext cx="507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Matrica konfuzije šume od 5 drveta na test podacima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35015-C6F8-D980-9B6A-282024ED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449" y="4297680"/>
            <a:ext cx="2372056" cy="1124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7F457-B286-6064-BBF9-8F0C1D78FD59}"/>
              </a:ext>
            </a:extLst>
          </p:cNvPr>
          <p:cNvSpPr txBox="1"/>
          <p:nvPr/>
        </p:nvSpPr>
        <p:spPr>
          <a:xfrm>
            <a:off x="6288505" y="5871411"/>
            <a:ext cx="521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Matrica konfuzije za šumu sa 500 drveta na test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6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64C9-EAA1-1C40-708C-D17AF94B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Poređenje modela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BCAD5-D70E-59CD-D6FC-8E72A3F8F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01" y="2084832"/>
            <a:ext cx="8810699" cy="3858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6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6183-0980-FCCC-129D-EB7C7ECE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najbližih suseda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A98E-1DE0-E710-B562-5AB61698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Algoritam je testiran koristeći vrednosti iz intervala </a:t>
            </a:r>
            <a:r>
              <a:rPr lang="en-US" dirty="0"/>
              <a:t>[</a:t>
            </a:r>
            <a:r>
              <a:rPr lang="sr-Latn-RS" dirty="0"/>
              <a:t>3, 10</a:t>
            </a:r>
            <a:r>
              <a:rPr lang="en-US" dirty="0"/>
              <a:t>]</a:t>
            </a:r>
            <a:r>
              <a:rPr lang="sr-Latn-RS" dirty="0"/>
              <a:t> za 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Za sve modele je accuracy između 0.75 i 0.804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Najbolji model je onaj kod kog je k bilo 9 i njegov accuracy je 0.804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BB566-1149-E480-AEA1-34BB8E77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24" y="3898230"/>
            <a:ext cx="3659407" cy="1267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EFBB1-4348-B85E-1164-A80F298BCCD8}"/>
              </a:ext>
            </a:extLst>
          </p:cNvPr>
          <p:cNvSpPr txBox="1"/>
          <p:nvPr/>
        </p:nvSpPr>
        <p:spPr>
          <a:xfrm>
            <a:off x="1588167" y="5454316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Matrica konfuzije knn algoritma na test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0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413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Tw Cen MT</vt:lpstr>
      <vt:lpstr>Tw Cen MT Condensed</vt:lpstr>
      <vt:lpstr>Wingdings</vt:lpstr>
      <vt:lpstr>Wingdings 3</vt:lpstr>
      <vt:lpstr>Integral</vt:lpstr>
      <vt:lpstr>CONNECT 4</vt:lpstr>
      <vt:lpstr>Baza podataka</vt:lpstr>
      <vt:lpstr>Baza podataka</vt:lpstr>
      <vt:lpstr>klasifikacija</vt:lpstr>
      <vt:lpstr>Drveta odlučivanja</vt:lpstr>
      <vt:lpstr>Grid-Search</vt:lpstr>
      <vt:lpstr>Random forest</vt:lpstr>
      <vt:lpstr>Poređenje modela</vt:lpstr>
      <vt:lpstr>K najbližih suseda</vt:lpstr>
      <vt:lpstr>Neuronske mreže</vt:lpstr>
      <vt:lpstr>Neuronske mreže</vt:lpstr>
      <vt:lpstr>klsterovanje</vt:lpstr>
      <vt:lpstr>K sredina</vt:lpstr>
      <vt:lpstr>Bisecting k means</vt:lpstr>
      <vt:lpstr>dbscan</vt:lpstr>
      <vt:lpstr>dbscan</vt:lpstr>
      <vt:lpstr>Pravila pridruživanja  </vt:lpstr>
      <vt:lpstr>apriori</vt:lpstr>
      <vt:lpstr>apriori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Marijana Čupović</dc:creator>
  <cp:lastModifiedBy>Marijana Čupović</cp:lastModifiedBy>
  <cp:revision>5</cp:revision>
  <dcterms:created xsi:type="dcterms:W3CDTF">2023-09-13T07:20:30Z</dcterms:created>
  <dcterms:modified xsi:type="dcterms:W3CDTF">2023-09-14T07:06:11Z</dcterms:modified>
</cp:coreProperties>
</file>