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60" r:id="rId6"/>
    <p:sldId id="272" r:id="rId7"/>
    <p:sldId id="270" r:id="rId8"/>
    <p:sldId id="273" r:id="rId9"/>
    <p:sldId id="274" r:id="rId10"/>
    <p:sldId id="275" r:id="rId11"/>
    <p:sldId id="276" r:id="rId12"/>
    <p:sldId id="278" r:id="rId13"/>
    <p:sldId id="280" r:id="rId14"/>
    <p:sldId id="281" r:id="rId15"/>
    <p:sldId id="277" r:id="rId16"/>
    <p:sldId id="282" r:id="rId17"/>
    <p:sldId id="279" r:id="rId18"/>
    <p:sldId id="284" r:id="rId19"/>
    <p:sldId id="283" r:id="rId20"/>
    <p:sldId id="291" r:id="rId21"/>
    <p:sldId id="285" r:id="rId22"/>
    <p:sldId id="286" r:id="rId23"/>
    <p:sldId id="287" r:id="rId24"/>
    <p:sldId id="288" r:id="rId25"/>
    <p:sldId id="289" r:id="rId26"/>
    <p:sldId id="290" r:id="rId27"/>
    <p:sldId id="292" r:id="rId28"/>
    <p:sldId id="2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CA895D-C318-4E37-B1FD-1E1571AAB625}" v="52" dt="2023-08-27T21:18:59.790"/>
    <p1510:client id="{7287249E-914C-4FEA-B2F0-8CE87B0EECAB}" v="3" dt="2023-08-27T00:04:11.238"/>
    <p1510:client id="{8307AB07-FE6C-4A64-AD25-7FF993C4A530}" v="1574" dt="2023-08-26T19:45:35.522"/>
    <p1510:client id="{BE7A0F6F-19CB-4E0D-9260-1C55A99AB337}" v="32" dt="2023-08-26T00:30:26.188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0704" autoAdjust="0"/>
  </p:normalViewPr>
  <p:slideViewPr>
    <p:cSldViewPr snapToGrid="0">
      <p:cViewPr>
        <p:scale>
          <a:sx n="100" d="100"/>
          <a:sy n="100" d="100"/>
        </p:scale>
        <p:origin x="-134" y="-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1078" y="3132688"/>
            <a:ext cx="4941771" cy="1122202"/>
          </a:xfrm>
        </p:spPr>
        <p:txBody>
          <a:bodyPr/>
          <a:lstStyle/>
          <a:p>
            <a:pPr algn="ctr"/>
            <a:r>
              <a:rPr lang="en-US" sz="2700" b="1" dirty="0">
                <a:solidFill>
                  <a:srgbClr val="202124"/>
                </a:solidFill>
              </a:rPr>
              <a:t>Customer Personality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5597668" cy="10814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dirty="0"/>
              <a:t>Stefan Mitrovic</a:t>
            </a:r>
          </a:p>
          <a:p>
            <a:pPr algn="ctr"/>
            <a:r>
              <a:rPr lang="en-US" sz="2400" dirty="0"/>
              <a:t>mi20350@alas.matf.bg.ac.rs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A3488F8-1769-75AD-AFB9-6A03966D7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13" name="Picture 12" descr="A group of blue bars&#10;&#10;Description automatically generated">
            <a:extLst>
              <a:ext uri="{FF2B5EF4-FFF2-40B4-BE49-F238E27FC236}">
                <a16:creationId xmlns:a16="http://schemas.microsoft.com/office/drawing/2014/main" id="{4C1B2E4C-1657-E98D-A288-E3009CDDA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63" y="669626"/>
            <a:ext cx="11318109" cy="612641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DAB7D71-8930-D12D-1359-95AB02F20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093" y="4785"/>
            <a:ext cx="8421688" cy="959032"/>
          </a:xfrm>
        </p:spPr>
        <p:txBody>
          <a:bodyPr/>
          <a:lstStyle/>
          <a:p>
            <a:r>
              <a:rPr lang="en-US" b="1"/>
              <a:t>KLASIFIKACIJA (trening skup)</a:t>
            </a:r>
          </a:p>
        </p:txBody>
      </p:sp>
    </p:spTree>
    <p:extLst>
      <p:ext uri="{BB962C8B-B14F-4D97-AF65-F5344CB8AC3E}">
        <p14:creationId xmlns:p14="http://schemas.microsoft.com/office/powerpoint/2010/main" val="2018964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B7D0632-AB3F-89D7-2A7C-A2730E86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F1E5FA5-5043-CC1B-2CAC-4963B4D9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093" y="4785"/>
            <a:ext cx="8421688" cy="959032"/>
          </a:xfrm>
        </p:spPr>
        <p:txBody>
          <a:bodyPr/>
          <a:lstStyle/>
          <a:p>
            <a:r>
              <a:rPr lang="en-US" b="1" dirty="0"/>
              <a:t>KLASIFIKACIJA (</a:t>
            </a:r>
            <a:r>
              <a:rPr lang="en-US" b="1"/>
              <a:t>TEST </a:t>
            </a:r>
            <a:r>
              <a:rPr lang="en-US" b="1" err="1"/>
              <a:t>skup</a:t>
            </a:r>
            <a:r>
              <a:rPr lang="en-US" b="1" dirty="0"/>
              <a:t>)</a:t>
            </a:r>
          </a:p>
        </p:txBody>
      </p:sp>
      <p:pic>
        <p:nvPicPr>
          <p:cNvPr id="14" name="Picture 13" descr="A group of blue bars&#10;&#10;Description automatically generated">
            <a:extLst>
              <a:ext uri="{FF2B5EF4-FFF2-40B4-BE49-F238E27FC236}">
                <a16:creationId xmlns:a16="http://schemas.microsoft.com/office/drawing/2014/main" id="{0999532E-B5E5-EFCA-B685-3F0EB6484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96" y="545996"/>
            <a:ext cx="10662212" cy="627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23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4757B-C2B1-C476-3F9D-E723E95E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854" y="-295125"/>
            <a:ext cx="8421688" cy="1325563"/>
          </a:xfrm>
        </p:spPr>
        <p:txBody>
          <a:bodyPr/>
          <a:lstStyle/>
          <a:p>
            <a:r>
              <a:rPr lang="en-US" b="1"/>
              <a:t>ROC krive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32143A3-720D-F4DF-BE79-DC47EF1E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12" name="Picture 11" descr="A graph with a line and numbers on it&#10;&#10;Description automatically generated">
            <a:extLst>
              <a:ext uri="{FF2B5EF4-FFF2-40B4-BE49-F238E27FC236}">
                <a16:creationId xmlns:a16="http://schemas.microsoft.com/office/drawing/2014/main" id="{B618D6BA-EF3E-6D05-A0C6-2D25B939D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29" y="818428"/>
            <a:ext cx="6283123" cy="5934917"/>
          </a:xfrm>
          <a:prstGeom prst="rect">
            <a:avLst/>
          </a:prstGeom>
        </p:spPr>
      </p:pic>
      <p:pic>
        <p:nvPicPr>
          <p:cNvPr id="13" name="Picture 12" descr="A graph of a graph with different colored lines&#10;&#10;Description automatically generated">
            <a:extLst>
              <a:ext uri="{FF2B5EF4-FFF2-40B4-BE49-F238E27FC236}">
                <a16:creationId xmlns:a16="http://schemas.microsoft.com/office/drawing/2014/main" id="{C927CDE2-55FC-4A3F-46EA-74619CAFC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273" y="967770"/>
            <a:ext cx="5714035" cy="571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71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01E3E3E-87CB-E4B2-E133-7DAEB0C3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7BEB76-484D-F004-F6BB-A28762015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854" y="-295125"/>
            <a:ext cx="8421688" cy="1325563"/>
          </a:xfrm>
        </p:spPr>
        <p:txBody>
          <a:bodyPr/>
          <a:lstStyle/>
          <a:p>
            <a:r>
              <a:rPr lang="en-US" b="1"/>
              <a:t>kmeans</a:t>
            </a:r>
            <a:endParaRPr lang="en-US"/>
          </a:p>
        </p:txBody>
      </p:sp>
      <p:pic>
        <p:nvPicPr>
          <p:cNvPr id="14" name="Picture 13" descr="A group of images of different colored dots&#10;&#10;Description automatically generated">
            <a:extLst>
              <a:ext uri="{FF2B5EF4-FFF2-40B4-BE49-F238E27FC236}">
                <a16:creationId xmlns:a16="http://schemas.microsoft.com/office/drawing/2014/main" id="{81909CE8-82B2-D9DE-30A0-EDFB5417C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31" y="1032944"/>
            <a:ext cx="5453604" cy="5226162"/>
          </a:xfrm>
          <a:prstGeom prst="rect">
            <a:avLst/>
          </a:prstGeom>
        </p:spPr>
      </p:pic>
      <p:pic>
        <p:nvPicPr>
          <p:cNvPr id="15" name="Picture 14" descr="A group of images of different colored lines&#10;&#10;Description automatically generated">
            <a:extLst>
              <a:ext uri="{FF2B5EF4-FFF2-40B4-BE49-F238E27FC236}">
                <a16:creationId xmlns:a16="http://schemas.microsoft.com/office/drawing/2014/main" id="{29F5DE98-9D35-084D-2151-5548B4925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565" y="1035970"/>
            <a:ext cx="5607934" cy="522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46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69B1D49-EAAD-0D63-85F8-1B923361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FBAFFFC-F7E7-5D10-50D2-5B06B6A01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854" y="-295125"/>
            <a:ext cx="8421688" cy="1325563"/>
          </a:xfrm>
        </p:spPr>
        <p:txBody>
          <a:bodyPr/>
          <a:lstStyle/>
          <a:p>
            <a:r>
              <a:rPr lang="en-US" b="1"/>
              <a:t>kmeans</a:t>
            </a:r>
            <a:endParaRPr lang="en-US"/>
          </a:p>
        </p:txBody>
      </p:sp>
      <p:pic>
        <p:nvPicPr>
          <p:cNvPr id="15" name="Picture 14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EA4D36C4-8919-A40E-5B77-34B52C469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5" y="1422939"/>
            <a:ext cx="11549602" cy="462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63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67C8F79-A861-81FD-F525-807F14379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25C0DEF-452C-4BBD-EB58-771B594F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854" y="-295125"/>
            <a:ext cx="8421688" cy="1325563"/>
          </a:xfrm>
        </p:spPr>
        <p:txBody>
          <a:bodyPr/>
          <a:lstStyle/>
          <a:p>
            <a:r>
              <a:rPr lang="en-US" b="1"/>
              <a:t>Bkmeans</a:t>
            </a:r>
            <a:endParaRPr lang="en-US"/>
          </a:p>
        </p:txBody>
      </p:sp>
      <p:pic>
        <p:nvPicPr>
          <p:cNvPr id="14" name="Picture 13" descr="A group of colored lines&#10;&#10;Description automatically generated">
            <a:extLst>
              <a:ext uri="{FF2B5EF4-FFF2-40B4-BE49-F238E27FC236}">
                <a16:creationId xmlns:a16="http://schemas.microsoft.com/office/drawing/2014/main" id="{9F00F547-9E5D-96B5-2AF2-F91709087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04" y="1034691"/>
            <a:ext cx="5627225" cy="50683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B169CF-CE57-4F71-20AF-BF39F2F6B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072" y="1034264"/>
            <a:ext cx="5511477" cy="506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49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69B1D49-EAAD-0D63-85F8-1B923361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FBAFFFC-F7E7-5D10-50D2-5B06B6A01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854" y="-295125"/>
            <a:ext cx="8421688" cy="1325563"/>
          </a:xfrm>
        </p:spPr>
        <p:txBody>
          <a:bodyPr/>
          <a:lstStyle/>
          <a:p>
            <a:r>
              <a:rPr lang="en-US" b="1"/>
              <a:t>Bkmeans</a:t>
            </a:r>
            <a:endParaRPr lang="en-US"/>
          </a:p>
        </p:txBody>
      </p:sp>
      <p:pic>
        <p:nvPicPr>
          <p:cNvPr id="2" name="Picture 1" descr="A graph of a number of clusters&#10;&#10;Description automatically generated">
            <a:extLst>
              <a:ext uri="{FF2B5EF4-FFF2-40B4-BE49-F238E27FC236}">
                <a16:creationId xmlns:a16="http://schemas.microsoft.com/office/drawing/2014/main" id="{630050D4-9915-E860-F3A9-6499EAC77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69" y="1157791"/>
            <a:ext cx="11019098" cy="531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46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DCD00BA-C85C-D2A6-DDF3-9EFF70118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7D2BCA-4132-9889-93C0-9E72C78EA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214" y="1499540"/>
            <a:ext cx="3635542" cy="4781341"/>
          </a:xfrm>
          <a:prstGeom prst="rect">
            <a:avLst/>
          </a:prstGeom>
        </p:spPr>
      </p:pic>
      <p:pic>
        <p:nvPicPr>
          <p:cNvPr id="14" name="Picture 13" descr="A black and red lines&#10;&#10;Description automatically generated">
            <a:extLst>
              <a:ext uri="{FF2B5EF4-FFF2-40B4-BE49-F238E27FC236}">
                <a16:creationId xmlns:a16="http://schemas.microsoft.com/office/drawing/2014/main" id="{C6379319-4ADC-FC63-02B4-FC51311FB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70" y="1277795"/>
            <a:ext cx="3635541" cy="4853860"/>
          </a:xfrm>
          <a:prstGeom prst="rect">
            <a:avLst/>
          </a:prstGeom>
        </p:spPr>
      </p:pic>
      <p:pic>
        <p:nvPicPr>
          <p:cNvPr id="15" name="Picture 14" descr="A black and red lines&#10;&#10;Description automatically generated">
            <a:extLst>
              <a:ext uri="{FF2B5EF4-FFF2-40B4-BE49-F238E27FC236}">
                <a16:creationId xmlns:a16="http://schemas.microsoft.com/office/drawing/2014/main" id="{5B136939-482B-EA72-0972-7381EF3E9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848" y="1378057"/>
            <a:ext cx="3354805" cy="4813756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A604D2D-97D3-DD3B-9578-7EDCF715A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854" y="-295125"/>
            <a:ext cx="8421688" cy="1325563"/>
          </a:xfrm>
        </p:spPr>
        <p:txBody>
          <a:bodyPr/>
          <a:lstStyle/>
          <a:p>
            <a:r>
              <a:rPr lang="en-US" b="1" err="1"/>
              <a:t>Kmeans</a:t>
            </a:r>
            <a:r>
              <a:rPr lang="en-US" b="1"/>
              <a:t> I </a:t>
            </a:r>
            <a:r>
              <a:rPr lang="en-US" b="1" err="1"/>
              <a:t>bkmeans</a:t>
            </a:r>
            <a:endParaRPr lang="en-US" err="1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062018A-B12F-CAD7-9375-316C1E2EE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61531"/>
              </p:ext>
            </p:extLst>
          </p:nvPr>
        </p:nvGraphicFramePr>
        <p:xfrm>
          <a:off x="0" y="1203157"/>
          <a:ext cx="12028893" cy="370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09631">
                  <a:extLst>
                    <a:ext uri="{9D8B030D-6E8A-4147-A177-3AD203B41FA5}">
                      <a16:colId xmlns:a16="http://schemas.microsoft.com/office/drawing/2014/main" val="178202852"/>
                    </a:ext>
                  </a:extLst>
                </a:gridCol>
                <a:gridCol w="4009631">
                  <a:extLst>
                    <a:ext uri="{9D8B030D-6E8A-4147-A177-3AD203B41FA5}">
                      <a16:colId xmlns:a16="http://schemas.microsoft.com/office/drawing/2014/main" val="3287444909"/>
                    </a:ext>
                  </a:extLst>
                </a:gridCol>
                <a:gridCol w="4009631">
                  <a:extLst>
                    <a:ext uri="{9D8B030D-6E8A-4147-A177-3AD203B41FA5}">
                      <a16:colId xmlns:a16="http://schemas.microsoft.com/office/drawing/2014/main" val="1226939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 err="1">
                          <a:latin typeface="Tenorite"/>
                        </a:rPr>
                        <a:t>Kmeans</a:t>
                      </a:r>
                      <a:endParaRPr lang="en-US" b="1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Test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 err="1"/>
                        <a:t>Bkmeans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074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987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3A1A748-FB73-7653-43AE-3FC4E04F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12" name="Picture 11" descr="A blue rectangular bars with white text&#10;&#10;Description automatically generated">
            <a:extLst>
              <a:ext uri="{FF2B5EF4-FFF2-40B4-BE49-F238E27FC236}">
                <a16:creationId xmlns:a16="http://schemas.microsoft.com/office/drawing/2014/main" id="{9803288C-72C1-7D14-D88C-4095958BA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874" y="1822012"/>
            <a:ext cx="10583779" cy="432689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D5FBDA01-2812-FEE2-CCF1-DD86DDAC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854" y="-295125"/>
            <a:ext cx="8421688" cy="1325563"/>
          </a:xfrm>
        </p:spPr>
        <p:txBody>
          <a:bodyPr/>
          <a:lstStyle/>
          <a:p>
            <a:r>
              <a:rPr lang="en-US" b="1"/>
              <a:t>GAUS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52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D4C0B7D-C63A-AD2E-CCB1-29D429B4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12" name="Picture 11" descr="A group of images of different colored dots&#10;&#10;Description automatically generated">
            <a:extLst>
              <a:ext uri="{FF2B5EF4-FFF2-40B4-BE49-F238E27FC236}">
                <a16:creationId xmlns:a16="http://schemas.microsoft.com/office/drawing/2014/main" id="{5644A3A2-63A4-BD62-2FBD-6A679013E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89" y="1369139"/>
            <a:ext cx="5500436" cy="5102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ED3912-DAE2-3182-4575-5AAA0E3A8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005" y="1373923"/>
            <a:ext cx="5881436" cy="509273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A5472D83-6568-4B1B-BE23-EDE48F47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854" y="-295125"/>
            <a:ext cx="8421688" cy="1325563"/>
          </a:xfrm>
        </p:spPr>
        <p:txBody>
          <a:bodyPr/>
          <a:lstStyle/>
          <a:p>
            <a:r>
              <a:rPr lang="en-US" b="1" dirty="0"/>
              <a:t>GAUS</a:t>
            </a:r>
            <a:r>
              <a:rPr lang="en-US" b="1"/>
              <a:t>(S</a:t>
            </a:r>
            <a:r>
              <a:rPr lang="en-US" b="1">
                <a:ea typeface="+mj-lt"/>
                <a:cs typeface="+mj-lt"/>
              </a:rPr>
              <a:t>pherical</a:t>
            </a:r>
            <a:r>
              <a:rPr lang="en-US" b="1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5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333" y="-149545"/>
            <a:ext cx="8421688" cy="1325563"/>
          </a:xfrm>
        </p:spPr>
        <p:txBody>
          <a:bodyPr/>
          <a:lstStyle/>
          <a:p>
            <a:pPr algn="ctr"/>
            <a:r>
              <a:rPr lang="en-US" b="1"/>
              <a:t>ATRIBUTI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7447" y="709441"/>
            <a:ext cx="6364629" cy="391733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200" dirty="0">
                <a:ea typeface="+mn-lt"/>
                <a:cs typeface="+mn-lt"/>
              </a:rPr>
              <a:t>People</a:t>
            </a:r>
          </a:p>
          <a:p>
            <a:pPr marL="285750" indent="-285750">
              <a:buFont typeface="Courier New" panose="020B0604020202020204" pitchFamily="34" charset="0"/>
              <a:buChar char="o"/>
            </a:pPr>
            <a:r>
              <a:rPr lang="en-US" sz="1200" dirty="0">
                <a:ea typeface="+mn-lt"/>
                <a:cs typeface="+mn-lt"/>
              </a:rPr>
              <a:t>ID: Customer's unique identifier</a:t>
            </a:r>
          </a:p>
          <a:p>
            <a:pPr marL="285750" indent="-285750">
              <a:buFont typeface="Courier New" panose="020B0604020202020204" pitchFamily="34" charset="0"/>
              <a:buChar char="o"/>
            </a:pPr>
            <a:r>
              <a:rPr lang="en-US" sz="1200" err="1">
                <a:solidFill>
                  <a:srgbClr val="3C4043"/>
                </a:solidFill>
                <a:ea typeface="+mn-lt"/>
                <a:cs typeface="+mn-lt"/>
              </a:rPr>
              <a:t>Year_Birth</a:t>
            </a:r>
            <a:r>
              <a:rPr lang="en-US" sz="1200" dirty="0">
                <a:solidFill>
                  <a:srgbClr val="3C4043"/>
                </a:solidFill>
                <a:ea typeface="+mn-lt"/>
                <a:cs typeface="+mn-lt"/>
              </a:rPr>
              <a:t>: Customer's birth year</a:t>
            </a:r>
            <a:endParaRPr lang="en-US" sz="120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Courier New" panose="020B0604020202020204" pitchFamily="34" charset="0"/>
              <a:buChar char="o"/>
            </a:pPr>
            <a:r>
              <a:rPr lang="en-US" sz="1200" dirty="0">
                <a:solidFill>
                  <a:srgbClr val="3C4043"/>
                </a:solidFill>
                <a:ea typeface="+mn-lt"/>
                <a:cs typeface="+mn-lt"/>
              </a:rPr>
              <a:t>Education: Customer's education level</a:t>
            </a:r>
            <a:endParaRPr lang="en-US" sz="120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Courier New" panose="020B0604020202020204" pitchFamily="34" charset="0"/>
              <a:buChar char="o"/>
            </a:pPr>
            <a:r>
              <a:rPr lang="en-US" sz="1200" err="1">
                <a:solidFill>
                  <a:srgbClr val="3C4043"/>
                </a:solidFill>
                <a:ea typeface="+mn-lt"/>
                <a:cs typeface="+mn-lt"/>
              </a:rPr>
              <a:t>Marital_Status</a:t>
            </a:r>
            <a:r>
              <a:rPr lang="en-US" sz="1200" dirty="0">
                <a:solidFill>
                  <a:srgbClr val="3C4043"/>
                </a:solidFill>
                <a:ea typeface="+mn-lt"/>
                <a:cs typeface="+mn-lt"/>
              </a:rPr>
              <a:t>: Customer's marital status</a:t>
            </a:r>
            <a:endParaRPr lang="en-US" sz="120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Courier New" panose="020B0604020202020204" pitchFamily="34" charset="0"/>
              <a:buChar char="o"/>
            </a:pPr>
            <a:r>
              <a:rPr lang="en-US" sz="1200" dirty="0">
                <a:solidFill>
                  <a:srgbClr val="3C4043"/>
                </a:solidFill>
                <a:ea typeface="+mn-lt"/>
                <a:cs typeface="+mn-lt"/>
              </a:rPr>
              <a:t>Income: Customer's yearly household income</a:t>
            </a:r>
            <a:endParaRPr lang="en-US" sz="120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Courier New" panose="020B0604020202020204" pitchFamily="34" charset="0"/>
              <a:buChar char="o"/>
            </a:pPr>
            <a:r>
              <a:rPr lang="en-US" sz="1200" err="1">
                <a:solidFill>
                  <a:srgbClr val="3C4043"/>
                </a:solidFill>
                <a:ea typeface="+mn-lt"/>
                <a:cs typeface="+mn-lt"/>
              </a:rPr>
              <a:t>Kidhome</a:t>
            </a:r>
            <a:r>
              <a:rPr lang="en-US" sz="1200" dirty="0">
                <a:solidFill>
                  <a:srgbClr val="3C4043"/>
                </a:solidFill>
                <a:ea typeface="+mn-lt"/>
                <a:cs typeface="+mn-lt"/>
              </a:rPr>
              <a:t>: Number of children in customer's household</a:t>
            </a:r>
            <a:endParaRPr lang="en-US" sz="120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Courier New" panose="020B0604020202020204" pitchFamily="34" charset="0"/>
              <a:buChar char="o"/>
            </a:pPr>
            <a:r>
              <a:rPr lang="en-US" sz="1200" err="1">
                <a:solidFill>
                  <a:srgbClr val="3C4043"/>
                </a:solidFill>
                <a:ea typeface="+mn-lt"/>
                <a:cs typeface="+mn-lt"/>
              </a:rPr>
              <a:t>Teenhome</a:t>
            </a:r>
            <a:r>
              <a:rPr lang="en-US" sz="1200" dirty="0">
                <a:solidFill>
                  <a:srgbClr val="3C4043"/>
                </a:solidFill>
                <a:ea typeface="+mn-lt"/>
                <a:cs typeface="+mn-lt"/>
              </a:rPr>
              <a:t>: Number of teenagers in customer's household</a:t>
            </a:r>
            <a:endParaRPr lang="en-US" sz="120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Courier New" panose="020B0604020202020204" pitchFamily="34" charset="0"/>
              <a:buChar char="o"/>
            </a:pPr>
            <a:r>
              <a:rPr lang="en-US" sz="1200" err="1">
                <a:solidFill>
                  <a:srgbClr val="3C4043"/>
                </a:solidFill>
                <a:ea typeface="+mn-lt"/>
                <a:cs typeface="+mn-lt"/>
              </a:rPr>
              <a:t>Dt_Customer</a:t>
            </a:r>
            <a:r>
              <a:rPr lang="en-US" sz="1200" dirty="0">
                <a:solidFill>
                  <a:srgbClr val="3C4043"/>
                </a:solidFill>
                <a:ea typeface="+mn-lt"/>
                <a:cs typeface="+mn-lt"/>
              </a:rPr>
              <a:t>: Date of customer's enrollment with the company</a:t>
            </a:r>
            <a:endParaRPr lang="en-US" sz="120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Courier New" panose="020B0604020202020204" pitchFamily="34" charset="0"/>
              <a:buChar char="o"/>
            </a:pPr>
            <a:r>
              <a:rPr lang="en-US" sz="1200" dirty="0">
                <a:solidFill>
                  <a:srgbClr val="3C4043"/>
                </a:solidFill>
                <a:ea typeface="+mn-lt"/>
                <a:cs typeface="+mn-lt"/>
              </a:rPr>
              <a:t>Recency: Number of days since customer's last purchase</a:t>
            </a:r>
            <a:endParaRPr lang="en-US" sz="120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Courier New" panose="020B0604020202020204" pitchFamily="34" charset="0"/>
              <a:buChar char="o"/>
            </a:pPr>
            <a:r>
              <a:rPr lang="en-US" sz="1200" dirty="0">
                <a:solidFill>
                  <a:srgbClr val="3C4043"/>
                </a:solidFill>
                <a:ea typeface="+mn-lt"/>
                <a:cs typeface="+mn-lt"/>
              </a:rPr>
              <a:t>Complain: 1 if the customer complained in the last 2 years, 0 otherwise</a:t>
            </a: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endParaRPr lang="en-US" sz="120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25FCFF02-710D-9F86-6D4A-35B5D0D56162}"/>
              </a:ext>
            </a:extLst>
          </p:cNvPr>
          <p:cNvSpPr txBox="1">
            <a:spLocks/>
          </p:cNvSpPr>
          <p:nvPr/>
        </p:nvSpPr>
        <p:spPr>
          <a:xfrm>
            <a:off x="8613012" y="707512"/>
            <a:ext cx="2901871" cy="34254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3C4043"/>
                </a:solidFill>
                <a:ea typeface="+mn-lt"/>
                <a:cs typeface="+mn-lt"/>
              </a:rPr>
              <a:t>Products</a:t>
            </a:r>
          </a:p>
          <a:p>
            <a:pPr marL="171450" indent="-171450">
              <a:buFont typeface="Courier New" panose="020B0604020202020204" pitchFamily="34" charset="0"/>
              <a:buChar char="o"/>
            </a:pPr>
            <a:r>
              <a:rPr lang="en-US" sz="1200" err="1">
                <a:solidFill>
                  <a:srgbClr val="3C4043"/>
                </a:solidFill>
                <a:ea typeface="+mn-lt"/>
                <a:cs typeface="+mn-lt"/>
              </a:rPr>
              <a:t>MntWines</a:t>
            </a:r>
            <a:r>
              <a:rPr lang="en-US" sz="1200" dirty="0">
                <a:solidFill>
                  <a:srgbClr val="3C4043"/>
                </a:solidFill>
                <a:ea typeface="+mn-lt"/>
                <a:cs typeface="+mn-lt"/>
              </a:rPr>
              <a:t>: Amount spent on wine in last 2 years</a:t>
            </a:r>
            <a:endParaRPr lang="en-US" sz="12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Courier New" panose="020B0604020202020204" pitchFamily="34" charset="0"/>
              <a:buChar char="o"/>
            </a:pPr>
            <a:r>
              <a:rPr lang="en-US" sz="1200" err="1">
                <a:solidFill>
                  <a:srgbClr val="3C4043"/>
                </a:solidFill>
                <a:ea typeface="+mn-lt"/>
                <a:cs typeface="+mn-lt"/>
              </a:rPr>
              <a:t>MntFruits</a:t>
            </a:r>
            <a:r>
              <a:rPr lang="en-US" sz="1200" dirty="0">
                <a:solidFill>
                  <a:srgbClr val="3C4043"/>
                </a:solidFill>
                <a:ea typeface="+mn-lt"/>
                <a:cs typeface="+mn-lt"/>
              </a:rPr>
              <a:t>: Amount spent on fruits in last 2 years</a:t>
            </a:r>
            <a:endParaRPr lang="en-US" sz="12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Courier New" panose="020B0604020202020204" pitchFamily="34" charset="0"/>
              <a:buChar char="o"/>
            </a:pPr>
            <a:r>
              <a:rPr lang="en-US" sz="1200" err="1">
                <a:solidFill>
                  <a:srgbClr val="3C4043"/>
                </a:solidFill>
                <a:ea typeface="+mn-lt"/>
                <a:cs typeface="+mn-lt"/>
              </a:rPr>
              <a:t>MntMeatProducts</a:t>
            </a:r>
            <a:r>
              <a:rPr lang="en-US" sz="1200" dirty="0">
                <a:solidFill>
                  <a:srgbClr val="3C4043"/>
                </a:solidFill>
                <a:ea typeface="+mn-lt"/>
                <a:cs typeface="+mn-lt"/>
              </a:rPr>
              <a:t>: Amount spent on meat in last 2 years</a:t>
            </a:r>
            <a:endParaRPr lang="en-US" sz="12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Courier New" panose="020B0604020202020204" pitchFamily="34" charset="0"/>
              <a:buChar char="o"/>
            </a:pPr>
            <a:r>
              <a:rPr lang="en-US" sz="1200" err="1">
                <a:solidFill>
                  <a:srgbClr val="3C4043"/>
                </a:solidFill>
                <a:ea typeface="+mn-lt"/>
                <a:cs typeface="+mn-lt"/>
              </a:rPr>
              <a:t>MntFishProducts</a:t>
            </a:r>
            <a:r>
              <a:rPr lang="en-US" sz="1200" dirty="0">
                <a:solidFill>
                  <a:srgbClr val="3C4043"/>
                </a:solidFill>
                <a:ea typeface="+mn-lt"/>
                <a:cs typeface="+mn-lt"/>
              </a:rPr>
              <a:t>: Amount spent on fish in last 2 years</a:t>
            </a:r>
            <a:endParaRPr lang="en-US" sz="1200">
              <a:solidFill>
                <a:srgbClr val="3C4043"/>
              </a:solidFill>
            </a:endParaRPr>
          </a:p>
          <a:p>
            <a:pPr marL="171450" indent="-171450">
              <a:buFont typeface="Courier New" panose="020B0604020202020204" pitchFamily="34" charset="0"/>
              <a:buChar char="o"/>
            </a:pPr>
            <a:r>
              <a:rPr lang="en-US" sz="1200" err="1">
                <a:solidFill>
                  <a:srgbClr val="3C4043"/>
                </a:solidFill>
                <a:ea typeface="+mn-lt"/>
                <a:cs typeface="+mn-lt"/>
              </a:rPr>
              <a:t>MntSweetProducts</a:t>
            </a:r>
            <a:r>
              <a:rPr lang="en-US" sz="1200" dirty="0">
                <a:solidFill>
                  <a:srgbClr val="3C4043"/>
                </a:solidFill>
                <a:ea typeface="+mn-lt"/>
                <a:cs typeface="+mn-lt"/>
              </a:rPr>
              <a:t>: Amount spent on sweets in last 2 years</a:t>
            </a:r>
            <a:endParaRPr lang="en-US" sz="1200">
              <a:solidFill>
                <a:srgbClr val="3C4043"/>
              </a:solidFill>
            </a:endParaRPr>
          </a:p>
          <a:p>
            <a:pPr marL="171450" indent="-171450">
              <a:buFont typeface="Courier New" panose="020B0604020202020204" pitchFamily="34" charset="0"/>
              <a:buChar char="o"/>
            </a:pPr>
            <a:r>
              <a:rPr lang="en-US" sz="1200" dirty="0" err="1">
                <a:solidFill>
                  <a:srgbClr val="3C4043"/>
                </a:solidFill>
                <a:ea typeface="+mn-lt"/>
                <a:cs typeface="+mn-lt"/>
              </a:rPr>
              <a:t>MntGoldProds</a:t>
            </a:r>
            <a:r>
              <a:rPr lang="en-US" sz="1200" dirty="0">
                <a:solidFill>
                  <a:srgbClr val="3C4043"/>
                </a:solidFill>
                <a:ea typeface="+mn-lt"/>
                <a:cs typeface="+mn-lt"/>
              </a:rPr>
              <a:t>: Amount spent on gold in last 2 years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730E51-FDCE-FB57-CA31-8FD53C54AB7C}"/>
              </a:ext>
            </a:extLst>
          </p:cNvPr>
          <p:cNvSpPr txBox="1"/>
          <p:nvPr/>
        </p:nvSpPr>
        <p:spPr>
          <a:xfrm>
            <a:off x="2284071" y="4136020"/>
            <a:ext cx="560793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>
                <a:solidFill>
                  <a:srgbClr val="3C4043"/>
                </a:solidFill>
                <a:ea typeface="+mn-lt"/>
                <a:cs typeface="+mn-lt"/>
              </a:rPr>
              <a:t>Promotion</a:t>
            </a:r>
          </a:p>
          <a:p>
            <a:pPr marL="171450" indent="-171450">
              <a:buFont typeface="Courier New"/>
              <a:buChar char="o"/>
            </a:pPr>
            <a:r>
              <a:rPr lang="en-US" sz="1100" err="1">
                <a:solidFill>
                  <a:srgbClr val="3C4043"/>
                </a:solidFill>
                <a:ea typeface="+mn-lt"/>
                <a:cs typeface="+mn-lt"/>
              </a:rPr>
              <a:t>NumDealsPurchases</a:t>
            </a:r>
            <a:r>
              <a:rPr lang="en-US" sz="1100" dirty="0">
                <a:solidFill>
                  <a:srgbClr val="3C4043"/>
                </a:solidFill>
                <a:ea typeface="+mn-lt"/>
                <a:cs typeface="+mn-lt"/>
              </a:rPr>
              <a:t>: Number of purchases made with a discount</a:t>
            </a:r>
            <a:endParaRPr lang="en-US" sz="110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Courier New"/>
              <a:buChar char="o"/>
            </a:pPr>
            <a:r>
              <a:rPr lang="en-US" sz="1100" dirty="0">
                <a:solidFill>
                  <a:srgbClr val="3C4043"/>
                </a:solidFill>
                <a:ea typeface="+mn-lt"/>
                <a:cs typeface="+mn-lt"/>
              </a:rPr>
              <a:t>AcceptedCmp1: 1 if customer accepted the offer in the 1st campaign, 0 otherwise</a:t>
            </a:r>
            <a:endParaRPr lang="en-US" sz="110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Courier New"/>
              <a:buChar char="o"/>
            </a:pPr>
            <a:r>
              <a:rPr lang="en-US" sz="1100" dirty="0">
                <a:solidFill>
                  <a:srgbClr val="3C4043"/>
                </a:solidFill>
                <a:ea typeface="+mn-lt"/>
                <a:cs typeface="+mn-lt"/>
              </a:rPr>
              <a:t>AcceptedCmp2: 1 if customer accepted the offer in the 2nd campaign, 0 otherwise</a:t>
            </a:r>
            <a:endParaRPr lang="en-US" sz="11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Courier New"/>
              <a:buChar char="o"/>
            </a:pPr>
            <a:r>
              <a:rPr lang="en-US" sz="1100" dirty="0">
                <a:solidFill>
                  <a:srgbClr val="3C4043"/>
                </a:solidFill>
                <a:ea typeface="+mn-lt"/>
                <a:cs typeface="+mn-lt"/>
              </a:rPr>
              <a:t>Response: 1 if customer accepted the offer in the last campaign, 0 otherwise</a:t>
            </a:r>
            <a:endParaRPr lang="en-US" sz="1100"/>
          </a:p>
          <a:p>
            <a:br>
              <a:rPr lang="en-US" dirty="0"/>
            </a:br>
            <a:endParaRPr lang="en-US" sz="110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333A0231-F913-76B9-981C-43F8480C9F12}"/>
              </a:ext>
            </a:extLst>
          </p:cNvPr>
          <p:cNvSpPr txBox="1">
            <a:spLocks/>
          </p:cNvSpPr>
          <p:nvPr/>
        </p:nvSpPr>
        <p:spPr>
          <a:xfrm>
            <a:off x="8613012" y="4054524"/>
            <a:ext cx="2901871" cy="34254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rgbClr val="3C4043"/>
                </a:solidFill>
                <a:latin typeface="Inter"/>
                <a:ea typeface="+mn-lt"/>
                <a:cs typeface="+mn-lt"/>
              </a:rPr>
              <a:t>Place</a:t>
            </a:r>
          </a:p>
          <a:p>
            <a:pPr marL="171450" indent="-171450">
              <a:buFont typeface="Courier New" panose="020B0604020202020204" pitchFamily="34" charset="0"/>
              <a:buChar char="o"/>
            </a:pPr>
            <a:r>
              <a:rPr lang="en-US" sz="1100" dirty="0" err="1">
                <a:solidFill>
                  <a:srgbClr val="3C4043"/>
                </a:solidFill>
                <a:latin typeface="Tenorite"/>
                <a:ea typeface="+mn-lt"/>
                <a:cs typeface="+mn-lt"/>
              </a:rPr>
              <a:t>NumWebPurchases</a:t>
            </a:r>
            <a:r>
              <a:rPr lang="en-US" sz="1100" dirty="0">
                <a:solidFill>
                  <a:srgbClr val="3C4043"/>
                </a:solidFill>
                <a:ea typeface="+mn-lt"/>
                <a:cs typeface="+mn-lt"/>
              </a:rPr>
              <a:t>: Number of purchases made through the company’s website</a:t>
            </a:r>
            <a:endParaRPr lang="en-US" sz="11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Courier New" panose="020B0604020202020204" pitchFamily="34" charset="0"/>
              <a:buChar char="o"/>
            </a:pPr>
            <a:r>
              <a:rPr lang="en-US" sz="1100" err="1">
                <a:solidFill>
                  <a:srgbClr val="3C4043"/>
                </a:solidFill>
                <a:ea typeface="+mn-lt"/>
                <a:cs typeface="+mn-lt"/>
              </a:rPr>
              <a:t>NumCatalogPurchases</a:t>
            </a:r>
            <a:r>
              <a:rPr lang="en-US" sz="1100" dirty="0">
                <a:solidFill>
                  <a:srgbClr val="3C4043"/>
                </a:solidFill>
                <a:ea typeface="+mn-lt"/>
                <a:cs typeface="+mn-lt"/>
              </a:rPr>
              <a:t>: Number of purchases made using a catalogue</a:t>
            </a:r>
            <a:endParaRPr lang="en-US" sz="1100" dirty="0">
              <a:solidFill>
                <a:srgbClr val="3C4043"/>
              </a:solidFill>
            </a:endParaRPr>
          </a:p>
          <a:p>
            <a:pPr marL="171450" indent="-171450">
              <a:buFont typeface="Courier New" panose="020B0604020202020204" pitchFamily="34" charset="0"/>
              <a:buChar char="o"/>
            </a:pPr>
            <a:r>
              <a:rPr lang="en-US" sz="1100" dirty="0">
                <a:solidFill>
                  <a:srgbClr val="3C4043"/>
                </a:solidFill>
                <a:ea typeface="+mn-lt"/>
                <a:cs typeface="+mn-lt"/>
              </a:rPr>
              <a:t>NumStorePurchases: Number of purchases made directly in stores</a:t>
            </a:r>
            <a:endParaRPr lang="en-US" sz="11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Courier New" panose="020B0604020202020204" pitchFamily="34" charset="0"/>
              <a:buChar char="o"/>
            </a:pPr>
            <a:r>
              <a:rPr lang="en-US" sz="1100" dirty="0">
                <a:solidFill>
                  <a:srgbClr val="3C4043"/>
                </a:solidFill>
                <a:ea typeface="+mn-lt"/>
                <a:cs typeface="+mn-lt"/>
              </a:rPr>
              <a:t>NumWebVisitsMonth: Number of visits to company’s website in the last month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F959395-D320-693D-1E52-280C5E72B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12" name="Picture 11" descr="A group of images of different colored lines&#10;&#10;Description automatically generated">
            <a:extLst>
              <a:ext uri="{FF2B5EF4-FFF2-40B4-BE49-F238E27FC236}">
                <a16:creationId xmlns:a16="http://schemas.microsoft.com/office/drawing/2014/main" id="{46C711BA-12B3-B527-AC68-46D1BB867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32" y="1713283"/>
            <a:ext cx="5420226" cy="4383932"/>
          </a:xfrm>
          <a:prstGeom prst="rect">
            <a:avLst/>
          </a:prstGeom>
        </p:spPr>
      </p:pic>
      <p:pic>
        <p:nvPicPr>
          <p:cNvPr id="13" name="Picture 12" descr="A screenshot of a graph&#10;&#10;Description automatically generated">
            <a:extLst>
              <a:ext uri="{FF2B5EF4-FFF2-40B4-BE49-F238E27FC236}">
                <a16:creationId xmlns:a16="http://schemas.microsoft.com/office/drawing/2014/main" id="{A3FF2772-1A28-DC51-A057-36EC9E69B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584" y="1711903"/>
            <a:ext cx="5460331" cy="438669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11911A3B-4798-85D4-C97D-1D68817EA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854" y="-295125"/>
            <a:ext cx="8421688" cy="1325563"/>
          </a:xfrm>
        </p:spPr>
        <p:txBody>
          <a:bodyPr/>
          <a:lstStyle/>
          <a:p>
            <a:r>
              <a:rPr lang="en-US" b="1"/>
              <a:t>GAUS</a:t>
            </a:r>
            <a:r>
              <a:rPr lang="en-US" b="1" dirty="0"/>
              <a:t>(</a:t>
            </a:r>
            <a:r>
              <a:rPr lang="en-US" b="1"/>
              <a:t>TIED,FULL,DIAG)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75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8BAE1E1-368A-09B0-D5AF-45CD8C5B2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399CB9-5189-E39B-F854-F703140B5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06" y="1762373"/>
            <a:ext cx="11044988" cy="421556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04C2D43-FB4D-1F9E-B699-B0B73B66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854" y="-295125"/>
            <a:ext cx="8421688" cy="1325563"/>
          </a:xfrm>
        </p:spPr>
        <p:txBody>
          <a:bodyPr/>
          <a:lstStyle/>
          <a:p>
            <a:r>
              <a:rPr lang="en-US" b="1"/>
              <a:t>GAUS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00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1B3D4E2-DE9A-BC2C-C8CE-48FA0557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3FA900-1F85-E458-F9E6-5B5566AC4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267" y="1569724"/>
            <a:ext cx="3635542" cy="4781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3E2CFF-3057-15EE-E1FC-BA0E20E6F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822" y="1566970"/>
            <a:ext cx="4086726" cy="47667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2D3FE2-D844-C70E-F11A-8499F08BE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023" y="1573027"/>
            <a:ext cx="3996491" cy="4774735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6D1ACBA-052F-E11E-513C-D4FC7BB27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427192"/>
              </p:ext>
            </p:extLst>
          </p:nvPr>
        </p:nvGraphicFramePr>
        <p:xfrm>
          <a:off x="0" y="1203157"/>
          <a:ext cx="12028893" cy="370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09631">
                  <a:extLst>
                    <a:ext uri="{9D8B030D-6E8A-4147-A177-3AD203B41FA5}">
                      <a16:colId xmlns:a16="http://schemas.microsoft.com/office/drawing/2014/main" val="178202852"/>
                    </a:ext>
                  </a:extLst>
                </a:gridCol>
                <a:gridCol w="4009631">
                  <a:extLst>
                    <a:ext uri="{9D8B030D-6E8A-4147-A177-3AD203B41FA5}">
                      <a16:colId xmlns:a16="http://schemas.microsoft.com/office/drawing/2014/main" val="3287444909"/>
                    </a:ext>
                  </a:extLst>
                </a:gridCol>
                <a:gridCol w="4009631">
                  <a:extLst>
                    <a:ext uri="{9D8B030D-6E8A-4147-A177-3AD203B41FA5}">
                      <a16:colId xmlns:a16="http://schemas.microsoft.com/office/drawing/2014/main" val="1226939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Tenorite"/>
                        </a:rPr>
                        <a:t>Spherical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Test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Svi </a:t>
                      </a:r>
                      <a:r>
                        <a:rPr lang="en-US" b="1" err="1"/>
                        <a:t>ostali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074270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DF31A0A8-A420-39AD-1315-78EC71CB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854" y="-295125"/>
            <a:ext cx="8421688" cy="1325563"/>
          </a:xfrm>
        </p:spPr>
        <p:txBody>
          <a:bodyPr/>
          <a:lstStyle/>
          <a:p>
            <a:r>
              <a:rPr lang="en-US" b="1"/>
              <a:t>GAUS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25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83CACC6-8350-CD28-C34A-871A9501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A9C875-7EDA-F99B-336C-0B9DE6C17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2" y="1709642"/>
            <a:ext cx="5941594" cy="4000189"/>
          </a:xfrm>
          <a:prstGeom prst="rect">
            <a:avLst/>
          </a:prstGeom>
        </p:spPr>
      </p:pic>
      <p:pic>
        <p:nvPicPr>
          <p:cNvPr id="14" name="Picture 13" descr="A graph with blue squares&#10;&#10;Description automatically generated">
            <a:extLst>
              <a:ext uri="{FF2B5EF4-FFF2-40B4-BE49-F238E27FC236}">
                <a16:creationId xmlns:a16="http://schemas.microsoft.com/office/drawing/2014/main" id="{1D2AEEED-986F-986B-4375-E98323681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427" y="1713117"/>
            <a:ext cx="5129463" cy="39932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F799E84-358D-A9CA-BECC-AA22789D0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854" y="-295125"/>
            <a:ext cx="8421688" cy="1325563"/>
          </a:xfrm>
        </p:spPr>
        <p:txBody>
          <a:bodyPr/>
          <a:lstStyle/>
          <a:p>
            <a:r>
              <a:rPr lang="en-US" b="1"/>
              <a:t>GAUS I kmeans I bkmeans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DB54F1-7250-098D-A016-ABE8044CC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048" y="5660150"/>
            <a:ext cx="5002304" cy="2710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9E9997-4F8E-A88F-23C5-1BA581B16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2825" y="5731530"/>
            <a:ext cx="1123950" cy="200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9D8C99-6959-3FA6-FC1C-063DDA8A6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6072" y="5758424"/>
            <a:ext cx="112395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12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EFCCD87-3976-2997-F3D1-F5F15C6C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AFEF7A-3111-BB67-F55E-7BF94C56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6DBA96A-1A85-6F91-FFD5-2A9C5220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854" y="-295125"/>
            <a:ext cx="8421688" cy="1325563"/>
          </a:xfrm>
        </p:spPr>
        <p:txBody>
          <a:bodyPr/>
          <a:lstStyle/>
          <a:p>
            <a:r>
              <a:rPr lang="en-US" b="1" err="1"/>
              <a:t>Pravila</a:t>
            </a:r>
            <a:r>
              <a:rPr lang="en-US" b="1"/>
              <a:t> </a:t>
            </a:r>
            <a:r>
              <a:rPr lang="en-US" b="1" err="1"/>
              <a:t>pridruzivanja</a:t>
            </a:r>
            <a:endParaRPr lang="en-US" err="1"/>
          </a:p>
        </p:txBody>
      </p:sp>
      <p:pic>
        <p:nvPicPr>
          <p:cNvPr id="2" name="Picture 1" descr="A diagram of a diagram&#10;&#10;Description automatically generated">
            <a:extLst>
              <a:ext uri="{FF2B5EF4-FFF2-40B4-BE49-F238E27FC236}">
                <a16:creationId xmlns:a16="http://schemas.microsoft.com/office/drawing/2014/main" id="{0586EBDE-C77A-05C9-4AA0-F5A1317A7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35" y="626409"/>
            <a:ext cx="6096000" cy="3785347"/>
          </a:xfrm>
          <a:prstGeom prst="rect">
            <a:avLst/>
          </a:prstGeom>
        </p:spPr>
      </p:pic>
      <p:pic>
        <p:nvPicPr>
          <p:cNvPr id="3" name="Picture 2" descr="A screenshot of a chart&#10;&#10;Description automatically generated">
            <a:extLst>
              <a:ext uri="{FF2B5EF4-FFF2-40B4-BE49-F238E27FC236}">
                <a16:creationId xmlns:a16="http://schemas.microsoft.com/office/drawing/2014/main" id="{D0D4E638-A107-59FF-E909-0EB9ABF84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012" y="547821"/>
            <a:ext cx="6284258" cy="3431534"/>
          </a:xfrm>
          <a:prstGeom prst="rect">
            <a:avLst/>
          </a:prstGeom>
        </p:spPr>
      </p:pic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A8AE66CE-784D-45FB-7DAE-C4DB85C0A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624" y="3598150"/>
            <a:ext cx="6329082" cy="287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6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2407815"/>
            <a:ext cx="5232332" cy="1524735"/>
          </a:xfrm>
        </p:spPr>
        <p:txBody>
          <a:bodyPr/>
          <a:lstStyle/>
          <a:p>
            <a:r>
              <a:rPr lang="en-US" dirty="0"/>
              <a:t>Hvala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paznji</a:t>
            </a:r>
            <a:br>
              <a:rPr lang="en-US" dirty="0"/>
            </a:br>
            <a:r>
              <a:rPr lang="en-US" dirty="0" err="1"/>
              <a:t>Sportski</a:t>
            </a:r>
            <a:r>
              <a:rPr lang="en-US" dirty="0"/>
              <a:t> </a:t>
            </a:r>
            <a:r>
              <a:rPr lang="en-US" dirty="0" err="1"/>
              <a:t>pozdrav</a:t>
            </a:r>
            <a:r>
              <a:rPr lang="en-US" dirty="0"/>
              <a:t> &lt;3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ADD1-0106-3431-0F2C-327CE8AF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928" y="4785"/>
            <a:ext cx="8421688" cy="708247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PRETprocesiranje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86F07-AD62-5836-2E9B-2006F48D3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8941" y="1320455"/>
            <a:ext cx="9673059" cy="540555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err="1"/>
              <a:t>Obrada</a:t>
            </a:r>
            <a:r>
              <a:rPr lang="en-US" sz="2400"/>
              <a:t> NULL </a:t>
            </a:r>
            <a:r>
              <a:rPr lang="en-US" sz="2400" err="1"/>
              <a:t>vrednosti</a:t>
            </a:r>
            <a:endParaRPr lang="en-US" sz="2400"/>
          </a:p>
          <a:p>
            <a:pPr marL="342900" indent="-342900">
              <a:buChar char="•"/>
            </a:pPr>
            <a:r>
              <a:rPr lang="en-US" sz="2400"/>
              <a:t>Uklanjanje elemenata van granica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err="1"/>
              <a:t>Pravljenje</a:t>
            </a:r>
            <a:r>
              <a:rPr lang="en-US" sz="2400"/>
              <a:t> </a:t>
            </a:r>
            <a:r>
              <a:rPr lang="en-US" sz="2400" err="1"/>
              <a:t>pogodnih</a:t>
            </a:r>
            <a:r>
              <a:rPr lang="en-US" sz="2400"/>
              <a:t> </a:t>
            </a:r>
            <a:r>
              <a:rPr lang="en-US" sz="2400" err="1"/>
              <a:t>atributa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err="1"/>
              <a:t>Brisanje</a:t>
            </a:r>
            <a:r>
              <a:rPr lang="en-US" sz="2400"/>
              <a:t> </a:t>
            </a:r>
            <a:r>
              <a:rPr lang="en-US" sz="2400" err="1"/>
              <a:t>atributa</a:t>
            </a:r>
            <a:r>
              <a:rPr lang="en-US" sz="2400"/>
              <a:t> koji </a:t>
            </a:r>
            <a:r>
              <a:rPr lang="en-US" sz="2400" err="1"/>
              <a:t>nam</a:t>
            </a:r>
            <a:r>
              <a:rPr lang="en-US" sz="2400"/>
              <a:t> vise </a:t>
            </a:r>
            <a:r>
              <a:rPr lang="en-US" sz="2400" err="1"/>
              <a:t>nece</a:t>
            </a:r>
            <a:r>
              <a:rPr lang="en-US" sz="2400"/>
              <a:t> biti potrebni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err="1"/>
              <a:t>Podela</a:t>
            </a:r>
            <a:r>
              <a:rPr lang="en-US" sz="2400"/>
              <a:t> </a:t>
            </a:r>
            <a:r>
              <a:rPr lang="en-US" sz="2400" err="1"/>
              <a:t>podataka</a:t>
            </a:r>
            <a:r>
              <a:rPr lang="en-US" sz="2400"/>
              <a:t> </a:t>
            </a:r>
            <a:r>
              <a:rPr lang="en-US" sz="2400" err="1"/>
              <a:t>na</a:t>
            </a:r>
            <a:r>
              <a:rPr lang="en-US" sz="2400"/>
              <a:t> </a:t>
            </a:r>
            <a:r>
              <a:rPr lang="en-US" sz="2400" err="1"/>
              <a:t>ulazne</a:t>
            </a:r>
            <a:r>
              <a:rPr lang="en-US" sz="2400"/>
              <a:t> I </a:t>
            </a:r>
            <a:r>
              <a:rPr lang="en-US" sz="2400" err="1"/>
              <a:t>na</a:t>
            </a:r>
            <a:r>
              <a:rPr lang="en-US" sz="2400"/>
              <a:t> </a:t>
            </a:r>
            <a:r>
              <a:rPr lang="en-US" sz="2400" err="1"/>
              <a:t>ciljne</a:t>
            </a:r>
            <a:r>
              <a:rPr lang="en-US" sz="2400"/>
              <a:t> </a:t>
            </a:r>
            <a:r>
              <a:rPr lang="en-US" sz="2400" err="1"/>
              <a:t>atribute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err="1"/>
              <a:t>Enkodiranje</a:t>
            </a:r>
            <a:r>
              <a:rPr lang="en-US" sz="2400"/>
              <a:t> </a:t>
            </a:r>
            <a:r>
              <a:rPr lang="en-US" sz="2400" err="1"/>
              <a:t>kategorickih</a:t>
            </a:r>
            <a:r>
              <a:rPr lang="en-US" sz="2400"/>
              <a:t> </a:t>
            </a:r>
            <a:r>
              <a:rPr lang="en-US" sz="2400" err="1"/>
              <a:t>atributa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Normalizaciju podataka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err="1"/>
              <a:t>Podela</a:t>
            </a:r>
            <a:r>
              <a:rPr lang="en-US" sz="2400"/>
              <a:t> </a:t>
            </a:r>
            <a:r>
              <a:rPr lang="en-US" sz="2400" err="1"/>
              <a:t>podataka</a:t>
            </a:r>
            <a:r>
              <a:rPr lang="en-US" sz="2400"/>
              <a:t> </a:t>
            </a:r>
            <a:r>
              <a:rPr lang="en-US" sz="2400" err="1"/>
              <a:t>na</a:t>
            </a:r>
            <a:r>
              <a:rPr lang="en-US" sz="2400"/>
              <a:t> </a:t>
            </a:r>
            <a:r>
              <a:rPr lang="en-US" sz="2400" err="1"/>
              <a:t>trening</a:t>
            </a:r>
            <a:r>
              <a:rPr lang="en-US" sz="2400"/>
              <a:t> I test skupove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err="1"/>
              <a:t>Cuvanje</a:t>
            </a:r>
            <a:r>
              <a:rPr lang="en-US" sz="2400"/>
              <a:t> </a:t>
            </a:r>
            <a:r>
              <a:rPr lang="en-US" sz="2400" err="1"/>
              <a:t>podataka</a:t>
            </a:r>
            <a:r>
              <a:rPr lang="en-US" sz="2400"/>
              <a:t> za </a:t>
            </a:r>
            <a:r>
              <a:rPr lang="en-US" sz="2400" err="1"/>
              <a:t>dalju</a:t>
            </a:r>
            <a:r>
              <a:rPr lang="en-US" sz="2400"/>
              <a:t> </a:t>
            </a:r>
            <a:r>
              <a:rPr lang="en-US" sz="2400" err="1"/>
              <a:t>obradu</a:t>
            </a:r>
            <a:endParaRPr lang="en-US" sz="240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CE47F5-BCDF-5FCE-AF20-2D0E2C5AE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85101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758" y="1846"/>
            <a:ext cx="10515600" cy="1325563"/>
          </a:xfrm>
        </p:spPr>
        <p:txBody>
          <a:bodyPr/>
          <a:lstStyle/>
          <a:p>
            <a:r>
              <a:rPr lang="en-US" b="1"/>
              <a:t>Analiza podataka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3" name="Picture 62" descr="A graph of different colored bars">
            <a:extLst>
              <a:ext uri="{FF2B5EF4-FFF2-40B4-BE49-F238E27FC236}">
                <a16:creationId xmlns:a16="http://schemas.microsoft.com/office/drawing/2014/main" id="{854EE611-B3EB-525E-7A29-58A7348B1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97" y="1328948"/>
            <a:ext cx="5392479" cy="4908941"/>
          </a:xfrm>
          <a:prstGeom prst="rect">
            <a:avLst/>
          </a:prstGeom>
        </p:spPr>
      </p:pic>
      <p:pic>
        <p:nvPicPr>
          <p:cNvPr id="64" name="Picture 6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C78AD8BE-44F5-7358-8ABD-CD69E85D5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792" y="1371138"/>
            <a:ext cx="5492187" cy="48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A0796-3774-E162-5604-EE8BE44BB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592" y="-1407"/>
            <a:ext cx="10515600" cy="1267689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Analiza podataka</a:t>
            </a:r>
            <a:endParaRPr lang="en-US" b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EE45C-56B9-76BC-DE3C-9F41EA56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7" name="Picture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A7C0490A-34FB-2684-C360-22E6664A8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779" y="1220464"/>
            <a:ext cx="7672085" cy="522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4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3FB0-8109-910B-32DB-FBD50A49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56" y="-1407"/>
            <a:ext cx="10515600" cy="1325563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ANALIZA PODATAKA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CF57C-4794-3482-7F57-E8427921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83146-C740-EB42-3B75-EC13FA70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4C2E0-8E3A-ABF7-0601-C86A2A97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6108BAA8-6964-E444-C387-5EFE162F0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08" y="1110613"/>
            <a:ext cx="6948667" cy="486826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49D6001-7A8F-16A6-EA8E-855C10EA9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165738"/>
              </p:ext>
            </p:extLst>
          </p:nvPr>
        </p:nvGraphicFramePr>
        <p:xfrm>
          <a:off x="7687518" y="1871240"/>
          <a:ext cx="4088538" cy="291258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88538">
                  <a:extLst>
                    <a:ext uri="{9D8B030D-6E8A-4147-A177-3AD203B41FA5}">
                      <a16:colId xmlns:a16="http://schemas.microsoft.com/office/drawing/2014/main" val="2629339258"/>
                    </a:ext>
                  </a:extLst>
                </a:gridCol>
              </a:tblGrid>
              <a:tr h="2912585">
                <a:tc>
                  <a:txBody>
                    <a:bodyPr/>
                    <a:lstStyle/>
                    <a:p>
                      <a:pPr algn="ctr"/>
                      <a:r>
                        <a:rPr lang="en-US" err="1">
                          <a:solidFill>
                            <a:schemeClr val="tx1"/>
                          </a:solidFill>
                        </a:rPr>
                        <a:t>Broj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ljudi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koji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nikada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nisu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prihvatili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neku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ponudu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 I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broj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koji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su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prihvatili</a:t>
                      </a:r>
                      <a:endParaRPr lang="en-US" dirty="0" err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848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8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5D70F-6942-6293-7E4F-6DD616BE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093" y="4785"/>
            <a:ext cx="8421688" cy="959032"/>
          </a:xfrm>
        </p:spPr>
        <p:txBody>
          <a:bodyPr/>
          <a:lstStyle/>
          <a:p>
            <a:r>
              <a:rPr lang="en-US" b="1"/>
              <a:t>KLASIFIKACIJA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DD91610-7F0C-2B8B-8363-FDA2AD1D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EB923A93-5921-43B1-0C7B-C83885A43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071" y="1549506"/>
            <a:ext cx="4411883" cy="4675316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637736D-67EC-7C48-32C8-B31595130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781640"/>
              </p:ext>
            </p:extLst>
          </p:nvPr>
        </p:nvGraphicFramePr>
        <p:xfrm>
          <a:off x="1755493" y="723417"/>
          <a:ext cx="8583402" cy="50003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91701">
                  <a:extLst>
                    <a:ext uri="{9D8B030D-6E8A-4147-A177-3AD203B41FA5}">
                      <a16:colId xmlns:a16="http://schemas.microsoft.com/office/drawing/2014/main" val="1764363240"/>
                    </a:ext>
                  </a:extLst>
                </a:gridCol>
                <a:gridCol w="4291701">
                  <a:extLst>
                    <a:ext uri="{9D8B030D-6E8A-4147-A177-3AD203B41FA5}">
                      <a16:colId xmlns:a16="http://schemas.microsoft.com/office/drawing/2014/main" val="672916494"/>
                    </a:ext>
                  </a:extLst>
                </a:gridCol>
              </a:tblGrid>
              <a:tr h="5000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KNN CV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239550"/>
                  </a:ext>
                </a:extLst>
              </a:tr>
            </a:tbl>
          </a:graphicData>
        </a:graphic>
      </p:graphicFrame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01C4137-5C83-2281-11CF-4273BCF50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235" y="1552062"/>
            <a:ext cx="4653022" cy="467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68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4B1073C-16B8-E281-ADA7-2732D618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2071F50-DB0A-5F99-A9F8-4A038EFDA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093" y="4785"/>
            <a:ext cx="8421688" cy="959032"/>
          </a:xfrm>
        </p:spPr>
        <p:txBody>
          <a:bodyPr/>
          <a:lstStyle/>
          <a:p>
            <a:r>
              <a:rPr lang="en-US" b="1"/>
              <a:t>KLASIFIKACIJA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3AC12CA-DBE4-24C2-50D2-FBB49EF18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26487"/>
              </p:ext>
            </p:extLst>
          </p:nvPr>
        </p:nvGraphicFramePr>
        <p:xfrm>
          <a:off x="1755493" y="723417"/>
          <a:ext cx="8583402" cy="50003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91701">
                  <a:extLst>
                    <a:ext uri="{9D8B030D-6E8A-4147-A177-3AD203B41FA5}">
                      <a16:colId xmlns:a16="http://schemas.microsoft.com/office/drawing/2014/main" val="1764363240"/>
                    </a:ext>
                  </a:extLst>
                </a:gridCol>
                <a:gridCol w="4291701">
                  <a:extLst>
                    <a:ext uri="{9D8B030D-6E8A-4147-A177-3AD203B41FA5}">
                      <a16:colId xmlns:a16="http://schemas.microsoft.com/office/drawing/2014/main" val="672916494"/>
                    </a:ext>
                  </a:extLst>
                </a:gridCol>
              </a:tblGrid>
              <a:tr h="50003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err="1">
                          <a:latin typeface="Tenorite"/>
                        </a:rPr>
                        <a:t>GradientBoosting</a:t>
                      </a:r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err="1">
                          <a:latin typeface="Tenorite"/>
                        </a:rPr>
                        <a:t>GradientBoostingCV</a:t>
                      </a:r>
                      <a:endParaRPr 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239550"/>
                  </a:ext>
                </a:extLst>
              </a:tr>
            </a:tbl>
          </a:graphicData>
        </a:graphic>
      </p:graphicFrame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9F503DC2-AB26-8687-A499-66902B524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324" y="1474978"/>
            <a:ext cx="4903806" cy="4920826"/>
          </a:xfrm>
          <a:prstGeom prst="rect">
            <a:avLst/>
          </a:prstGeom>
        </p:spPr>
      </p:pic>
      <p:pic>
        <p:nvPicPr>
          <p:cNvPr id="17" name="Picture 16" descr="A screenshot of a test&#10;&#10;Description automatically generated">
            <a:extLst>
              <a:ext uri="{FF2B5EF4-FFF2-40B4-BE49-F238E27FC236}">
                <a16:creationId xmlns:a16="http://schemas.microsoft.com/office/drawing/2014/main" id="{A1298A90-0240-5303-4B48-050482026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071" y="1567339"/>
            <a:ext cx="4566212" cy="472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1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5E7AC88-3316-F976-F459-9EA617D3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84EB115-29F1-FEE3-5AF9-EE9677DC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093" y="4785"/>
            <a:ext cx="8421688" cy="959032"/>
          </a:xfrm>
        </p:spPr>
        <p:txBody>
          <a:bodyPr/>
          <a:lstStyle/>
          <a:p>
            <a:r>
              <a:rPr lang="en-US" b="1"/>
              <a:t>KLASIFIKACIJA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AEF5D12-59E9-1818-1C79-57046D60E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699807"/>
              </p:ext>
            </p:extLst>
          </p:nvPr>
        </p:nvGraphicFramePr>
        <p:xfrm>
          <a:off x="1755493" y="723417"/>
          <a:ext cx="8583402" cy="50003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91701">
                  <a:extLst>
                    <a:ext uri="{9D8B030D-6E8A-4147-A177-3AD203B41FA5}">
                      <a16:colId xmlns:a16="http://schemas.microsoft.com/office/drawing/2014/main" val="1764363240"/>
                    </a:ext>
                  </a:extLst>
                </a:gridCol>
                <a:gridCol w="4291701">
                  <a:extLst>
                    <a:ext uri="{9D8B030D-6E8A-4147-A177-3AD203B41FA5}">
                      <a16:colId xmlns:a16="http://schemas.microsoft.com/office/drawing/2014/main" val="672916494"/>
                    </a:ext>
                  </a:extLst>
                </a:gridCol>
              </a:tblGrid>
              <a:tr h="50003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 err="1">
                          <a:latin typeface="Tenorite"/>
                        </a:rPr>
                        <a:t>RandomForest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err="1">
                          <a:latin typeface="Tenorite"/>
                        </a:rPr>
                        <a:t>RandomForest</a:t>
                      </a:r>
                      <a:r>
                        <a:rPr lang="en-US" sz="2000" b="1" i="0" u="none" strike="noStrike" noProof="0" dirty="0">
                          <a:latin typeface="Tenorite"/>
                        </a:rPr>
                        <a:t> </a:t>
                      </a:r>
                      <a:r>
                        <a:rPr lang="en-US" sz="2000" b="1" dirty="0"/>
                        <a:t>CV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239550"/>
                  </a:ext>
                </a:extLst>
              </a:tr>
            </a:tbl>
          </a:graphicData>
        </a:graphic>
      </p:graphicFrame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0CDA3605-F7B0-086F-446F-5419366AC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564" y="1663340"/>
            <a:ext cx="4026060" cy="4708080"/>
          </a:xfrm>
          <a:prstGeom prst="rect">
            <a:avLst/>
          </a:prstGeom>
        </p:spPr>
      </p:pic>
      <p:pic>
        <p:nvPicPr>
          <p:cNvPr id="17" name="Picture 16" descr="A screenshot of a test&#10;&#10;Description automatically generated">
            <a:extLst>
              <a:ext uri="{FF2B5EF4-FFF2-40B4-BE49-F238E27FC236}">
                <a16:creationId xmlns:a16="http://schemas.microsoft.com/office/drawing/2014/main" id="{28359ABD-C4A8-17B3-5E81-2C3C120F9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071" y="1526008"/>
            <a:ext cx="4151453" cy="499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44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F433AB-7807-4CA6-867C-64919B5CD8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17F9B5-A097-44C6-9E8A-6F65D534F82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51AEBA8-55C6-45C9-B32E-3F669A6785A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453</Words>
  <Application>Microsoft Office PowerPoint</Application>
  <PresentationFormat>Widescreen</PresentationFormat>
  <Paragraphs>146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Customer Personality Analysis</vt:lpstr>
      <vt:lpstr>ATRIBUTI</vt:lpstr>
      <vt:lpstr>PRETprocesiranje</vt:lpstr>
      <vt:lpstr>Analiza podataka</vt:lpstr>
      <vt:lpstr>Analiza podataka</vt:lpstr>
      <vt:lpstr>ANALIZA PODATAKA</vt:lpstr>
      <vt:lpstr>KLASIFIKACIJA</vt:lpstr>
      <vt:lpstr>KLASIFIKACIJA</vt:lpstr>
      <vt:lpstr>KLASIFIKACIJA</vt:lpstr>
      <vt:lpstr>KLASIFIKACIJA (trening skup)</vt:lpstr>
      <vt:lpstr>KLASIFIKACIJA (TEST skup)</vt:lpstr>
      <vt:lpstr>ROC krive</vt:lpstr>
      <vt:lpstr>kmeans</vt:lpstr>
      <vt:lpstr>kmeans</vt:lpstr>
      <vt:lpstr>Bkmeans</vt:lpstr>
      <vt:lpstr>Bkmeans</vt:lpstr>
      <vt:lpstr>Kmeans I bkmeans</vt:lpstr>
      <vt:lpstr>GAUS</vt:lpstr>
      <vt:lpstr>GAUS(Spherical)</vt:lpstr>
      <vt:lpstr>GAUS(TIED,FULL,DIAG)</vt:lpstr>
      <vt:lpstr>GAUS</vt:lpstr>
      <vt:lpstr>GAUS</vt:lpstr>
      <vt:lpstr>GAUS I kmeans I bkmeans</vt:lpstr>
      <vt:lpstr>Pravila pridruzivanja</vt:lpstr>
      <vt:lpstr>Hvala na paznji Sportski pozdrav &lt;3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545</cp:revision>
  <dcterms:created xsi:type="dcterms:W3CDTF">2023-08-25T22:47:03Z</dcterms:created>
  <dcterms:modified xsi:type="dcterms:W3CDTF">2023-08-27T21:23:18Z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