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4"/>
  </p:sldMasterIdLst>
  <p:sldIdLst>
    <p:sldId id="256" r:id="rId5"/>
    <p:sldId id="257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922C1-08F4-410A-8A3C-43D261A78F62}" v="772" dt="2023-05-23T21:21:51.380"/>
    <p1510:client id="{4A61D3B7-FFBD-4E60-B5A1-9EE008C5BC02}" v="436" dt="2023-05-23T20:53:28.638"/>
    <p1510:client id="{87BC108F-2AB8-48DA-AB49-F9E86BDDFE2F}" v="6" dt="2018-08-08T09:06:44.784"/>
    <p1510:client id="{F70C2994-8FB9-4A27-85F9-6B98FC72B81D}" v="414" dt="2023-05-24T10:35:0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74" autoAdjust="0"/>
    <p:restoredTop sz="94647" autoAdjust="0"/>
  </p:normalViewPr>
  <p:slideViewPr>
    <p:cSldViewPr snapToGrid="0" snapToObjects="1">
      <p:cViewPr varScale="1">
        <p:scale>
          <a:sx n="116" d="100"/>
          <a:sy n="116" d="100"/>
        </p:scale>
        <p:origin x="-35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73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454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488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93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6785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2216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706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622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192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33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2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391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26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76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104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28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81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14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353A91-F7AD-F43A-7DDD-E5579C673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180" y="984958"/>
            <a:ext cx="9919880" cy="281375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Tensorflow's</a:t>
            </a:r>
            <a:r>
              <a:rPr lang="en-US" dirty="0">
                <a:latin typeface="Arial"/>
                <a:cs typeface="Arial"/>
              </a:rPr>
              <a:t> diamonds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442AB31-2A2C-6B48-4986-A039FD7C0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414" y="4024489"/>
            <a:ext cx="6987645" cy="138853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Projekat</a:t>
            </a:r>
            <a:r>
              <a:rPr lang="en-US" dirty="0">
                <a:latin typeface="Arial"/>
                <a:cs typeface="Arial"/>
              </a:rPr>
              <a:t> – Luka Arambašić 169/2020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54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="" xmlns:a16="http://schemas.microsoft.com/office/drawing/2014/main" id="{7A6A7BC2-FC4A-0367-5D56-A781F8F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98" y="1003568"/>
            <a:ext cx="6741347" cy="3035236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="" xmlns:a16="http://schemas.microsoft.com/office/drawing/2014/main" id="{D0D16302-D286-29DA-21C8-E134834C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4033552"/>
            <a:ext cx="3467567" cy="2760822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="" xmlns:a16="http://schemas.microsoft.com/office/drawing/2014/main" id="{F0928F49-7F08-BAA0-0106-F5C80E03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3" y="4031033"/>
            <a:ext cx="3270015" cy="2747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56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="" xmlns:a16="http://schemas.microsoft.com/office/drawing/2014/main" id="{7A6A7BC2-FC4A-0367-5D56-A781F8F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30" y="1003568"/>
            <a:ext cx="6723283" cy="3035236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="" xmlns:a16="http://schemas.microsoft.com/office/drawing/2014/main" id="{D0D16302-D286-29DA-21C8-E134834C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170" y="4033552"/>
            <a:ext cx="3415807" cy="2760822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="" xmlns:a16="http://schemas.microsoft.com/office/drawing/2014/main" id="{F0928F49-7F08-BAA0-0106-F5C80E03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627" y="4031033"/>
            <a:ext cx="3298597" cy="2747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45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Klasterovanje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="" xmlns:a16="http://schemas.microsoft.com/office/drawing/2014/main" id="{768B141C-DCEE-8411-742C-094C86F4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86" y="1187539"/>
            <a:ext cx="3229176" cy="2300404"/>
          </a:xfrm>
          <a:prstGeom prst="rect">
            <a:avLst/>
          </a:prstGeom>
        </p:spPr>
      </p:pic>
      <p:pic>
        <p:nvPicPr>
          <p:cNvPr id="4" name="Picture 7" descr="Chart, bar chart&#10;&#10;Description automatically generated">
            <a:extLst>
              <a:ext uri="{FF2B5EF4-FFF2-40B4-BE49-F238E27FC236}">
                <a16:creationId xmlns="" xmlns:a16="http://schemas.microsoft.com/office/drawing/2014/main" id="{59CB979A-09FE-2FF1-7B7B-9904C0C7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534" y="1188696"/>
            <a:ext cx="3281227" cy="2298088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="" xmlns:a16="http://schemas.microsoft.com/office/drawing/2014/main" id="{B3AD4A45-05BD-1F7B-CA55-6F1416CA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486" y="3934502"/>
            <a:ext cx="3229175" cy="2300403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="" xmlns:a16="http://schemas.microsoft.com/office/drawing/2014/main" id="{8BD21886-E981-F9E6-99E9-0CF0E7FBE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219" y="3934502"/>
            <a:ext cx="3093858" cy="23004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2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Klasterovanje</a:t>
            </a: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="" xmlns:a16="http://schemas.microsoft.com/office/drawing/2014/main" id="{2E9DCB28-D4D1-8A3A-8F43-621C5E34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23" y="3471333"/>
            <a:ext cx="8060765" cy="2906888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="" xmlns:a16="http://schemas.microsoft.com/office/drawing/2014/main" id="{14AC9DBC-9A69-61E3-7596-E057B923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023" y="847226"/>
            <a:ext cx="2695372" cy="2624107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="" xmlns:a16="http://schemas.microsoft.com/office/drawing/2014/main" id="{749A7983-E7C6-9D8E-3B0C-833B7F1B2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395" y="847226"/>
            <a:ext cx="2598547" cy="2624107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="" xmlns:a16="http://schemas.microsoft.com/office/drawing/2014/main" id="{BBC2C5B0-D310-B953-8A2C-A39398A73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943" y="847226"/>
            <a:ext cx="2766846" cy="2623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20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Pravila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pridruživanja</a:t>
            </a:r>
          </a:p>
        </p:txBody>
      </p:sp>
      <p:pic>
        <p:nvPicPr>
          <p:cNvPr id="4" name="Picture 8" descr="Table&#10;&#10;Description automatically generated">
            <a:extLst>
              <a:ext uri="{FF2B5EF4-FFF2-40B4-BE49-F238E27FC236}">
                <a16:creationId xmlns="" xmlns:a16="http://schemas.microsoft.com/office/drawing/2014/main" id="{8DB2BC19-28B5-81F5-C39E-C67CCC13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45" y="1132376"/>
            <a:ext cx="6195718" cy="1752211"/>
          </a:xfrm>
          <a:prstGeom prst="rect">
            <a:avLst/>
          </a:prstGeom>
        </p:spPr>
      </p:pic>
      <p:pic>
        <p:nvPicPr>
          <p:cNvPr id="9" name="Picture 9" descr="Chart, diagram&#10;&#10;Description automatically generated">
            <a:extLst>
              <a:ext uri="{FF2B5EF4-FFF2-40B4-BE49-F238E27FC236}">
                <a16:creationId xmlns="" xmlns:a16="http://schemas.microsoft.com/office/drawing/2014/main" id="{1605832D-01BA-7CDA-0B9B-982E5E53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67" y="2892912"/>
            <a:ext cx="4888087" cy="39696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92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9D059B6-ADD8-488A-B346-63289E90D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F69B42B4-BC82-4495-A6F9-A28167B56A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3CC168C-2AD4-4FFB-9F25-420ED6514C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6C9F369A-6158-4AE8-BA04-138A9DFFAE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="" xmlns:a16="http://schemas.microsoft.com/office/drawing/2014/main" id="{FC7B1DF4-AD98-42A8-820F-667A3DCC40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61C58B74-3656-4FD5-AC47-EE3A59EBB8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="" xmlns:a16="http://schemas.microsoft.com/office/drawing/2014/main" id="{8B349A01-D803-4A18-B608-47BFCED434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15655827-B42D-4180-88D3-D83F25E4B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4ACCB06-563C-4ADE-B4D6-1FE9F723C7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40761ECD-D92B-46AE-82CA-640023D282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9A928607-C55C-40FD-B2DF-6CD6A7226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400A20C1-29A4-43E0-AB15-7931F76F8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35F13E-B9A0-3D11-8AC4-BDAE9AC2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55986"/>
            <a:ext cx="9144000" cy="1342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Hvala </a:t>
            </a:r>
            <a:r>
              <a:rPr lang="en-US" sz="7200" dirty="0" err="1"/>
              <a:t>na</a:t>
            </a:r>
            <a:r>
              <a:rPr lang="en-US" sz="7200" dirty="0"/>
              <a:t> </a:t>
            </a:r>
            <a:r>
              <a:rPr lang="en-US" sz="7200" dirty="0" err="1"/>
              <a:t>pažnji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11818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Upoznavanje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podacima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5316126"/>
          </a:xfrm>
        </p:spPr>
        <p:txBody>
          <a:bodyPr/>
          <a:lstStyle/>
          <a:p>
            <a:pPr marL="0" indent="0">
              <a:buNone/>
            </a:pPr>
            <a:r>
              <a:rPr lang="en-US" sz="2000" b="1" err="1">
                <a:latin typeface="Arial"/>
                <a:ea typeface="+mn-lt"/>
                <a:cs typeface="+mn-lt"/>
              </a:rPr>
              <a:t>Atributi</a:t>
            </a:r>
            <a:r>
              <a:rPr lang="en-US" sz="2000" b="1" dirty="0">
                <a:latin typeface="Arial"/>
                <a:ea typeface="+mn-lt"/>
                <a:cs typeface="+mn-lt"/>
              </a:rPr>
              <a:t>:</a:t>
            </a:r>
            <a:endParaRPr lang="en-US" sz="2000">
              <a:latin typeface="Arial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price: Cena u US </a:t>
            </a:r>
            <a:r>
              <a:rPr lang="en-US" sz="1600" err="1">
                <a:latin typeface="Arial"/>
                <a:ea typeface="+mn-lt"/>
                <a:cs typeface="+mn-lt"/>
              </a:rPr>
              <a:t>dolarima</a:t>
            </a:r>
            <a:r>
              <a:rPr lang="en-US" sz="1600" dirty="0">
                <a:latin typeface="Arial"/>
                <a:ea typeface="+mn-lt"/>
                <a:cs typeface="+mn-lt"/>
              </a:rPr>
              <a:t>. (326 USD--18,823 USD)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carat: </a:t>
            </a:r>
            <a:r>
              <a:rPr lang="en-US" sz="1600" err="1">
                <a:latin typeface="Arial"/>
                <a:ea typeface="+mn-lt"/>
                <a:cs typeface="+mn-lt"/>
              </a:rPr>
              <a:t>Tezina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(0.2--5.01)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cut: </a:t>
            </a:r>
            <a:r>
              <a:rPr lang="en-US" sz="1600" err="1">
                <a:latin typeface="Arial"/>
                <a:ea typeface="+mn-lt"/>
                <a:cs typeface="+mn-lt"/>
              </a:rPr>
              <a:t>Kvalitet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reza</a:t>
            </a:r>
            <a:r>
              <a:rPr lang="en-US" sz="1600" dirty="0">
                <a:latin typeface="Arial"/>
                <a:ea typeface="+mn-lt"/>
                <a:cs typeface="+mn-lt"/>
              </a:rPr>
              <a:t>. (Fair, Good, Very Good, Premium, Ideal)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color: </a:t>
            </a:r>
            <a:r>
              <a:rPr lang="en-US" sz="1600" err="1">
                <a:latin typeface="Arial"/>
                <a:ea typeface="+mn-lt"/>
                <a:cs typeface="+mn-lt"/>
              </a:rPr>
              <a:t>Boja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od D (</a:t>
            </a:r>
            <a:r>
              <a:rPr lang="en-US" sz="1600" err="1">
                <a:latin typeface="Arial"/>
                <a:ea typeface="+mn-lt"/>
                <a:cs typeface="+mn-lt"/>
              </a:rPr>
              <a:t>najbolje</a:t>
            </a:r>
            <a:r>
              <a:rPr lang="en-US" sz="1600" dirty="0">
                <a:latin typeface="Arial"/>
                <a:ea typeface="+mn-lt"/>
                <a:cs typeface="+mn-lt"/>
              </a:rPr>
              <a:t>) do J (</a:t>
            </a:r>
            <a:r>
              <a:rPr lang="en-US" sz="1600" err="1">
                <a:latin typeface="Arial"/>
                <a:ea typeface="+mn-lt"/>
                <a:cs typeface="+mn-lt"/>
              </a:rPr>
              <a:t>najgore</a:t>
            </a:r>
            <a:r>
              <a:rPr lang="en-US" sz="1600" dirty="0">
                <a:latin typeface="Arial"/>
                <a:ea typeface="+mn-lt"/>
                <a:cs typeface="+mn-lt"/>
              </a:rPr>
              <a:t>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clarity: </a:t>
            </a:r>
            <a:r>
              <a:rPr lang="en-US" sz="1600" err="1">
                <a:latin typeface="Arial"/>
                <a:ea typeface="+mn-lt"/>
                <a:cs typeface="+mn-lt"/>
              </a:rPr>
              <a:t>Cistoca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. (I1 (</a:t>
            </a:r>
            <a:r>
              <a:rPr lang="en-US" sz="1600" err="1">
                <a:latin typeface="Arial"/>
                <a:ea typeface="+mn-lt"/>
                <a:cs typeface="+mn-lt"/>
              </a:rPr>
              <a:t>najgore</a:t>
            </a:r>
            <a:r>
              <a:rPr lang="en-US" sz="1600" dirty="0">
                <a:latin typeface="Arial"/>
                <a:ea typeface="+mn-lt"/>
                <a:cs typeface="+mn-lt"/>
              </a:rPr>
              <a:t>), SI2, SI1, VS2, VS1, VVS2, VVS1, IF (</a:t>
            </a:r>
            <a:r>
              <a:rPr lang="en-US" sz="1600" err="1">
                <a:latin typeface="Arial"/>
                <a:ea typeface="+mn-lt"/>
                <a:cs typeface="+mn-lt"/>
              </a:rPr>
              <a:t>najbolje</a:t>
            </a:r>
            <a:r>
              <a:rPr lang="en-US" sz="1600" dirty="0">
                <a:latin typeface="Arial"/>
                <a:ea typeface="+mn-lt"/>
                <a:cs typeface="+mn-lt"/>
              </a:rPr>
              <a:t>))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x: </a:t>
            </a:r>
            <a:r>
              <a:rPr lang="en-US" sz="1600" err="1">
                <a:latin typeface="Arial"/>
                <a:ea typeface="+mn-lt"/>
                <a:cs typeface="+mn-lt"/>
              </a:rPr>
              <a:t>Duzina</a:t>
            </a:r>
            <a:r>
              <a:rPr lang="en-US" sz="1600" dirty="0">
                <a:latin typeface="Arial"/>
                <a:ea typeface="+mn-lt"/>
                <a:cs typeface="+mn-lt"/>
              </a:rPr>
              <a:t> u mm. (0--10.74)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y: Sirina u mm. (0--58.9)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z: Dubina mm. (0--31.8)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depth: 100 * z / mean(x, y). (43--79)</a:t>
            </a:r>
            <a:endParaRPr lang="en-US" sz="160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600" dirty="0">
                <a:latin typeface="Arial"/>
                <a:ea typeface="+mn-lt"/>
                <a:cs typeface="+mn-lt"/>
              </a:rPr>
              <a:t>table: Sirina </a:t>
            </a:r>
            <a:r>
              <a:rPr lang="en-US" sz="1600" err="1">
                <a:latin typeface="Arial"/>
                <a:ea typeface="+mn-lt"/>
                <a:cs typeface="+mn-lt"/>
              </a:rPr>
              <a:t>vrha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dijamanta</a:t>
            </a:r>
            <a:r>
              <a:rPr lang="en-US" sz="1600" dirty="0">
                <a:latin typeface="Arial"/>
                <a:ea typeface="+mn-lt"/>
                <a:cs typeface="+mn-lt"/>
              </a:rPr>
              <a:t> u </a:t>
            </a:r>
            <a:r>
              <a:rPr lang="en-US" sz="1600" err="1">
                <a:latin typeface="Arial"/>
                <a:ea typeface="+mn-lt"/>
                <a:cs typeface="+mn-lt"/>
              </a:rPr>
              <a:t>odnosu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na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najsiru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err="1">
                <a:latin typeface="Arial"/>
                <a:ea typeface="+mn-lt"/>
                <a:cs typeface="+mn-lt"/>
              </a:rPr>
              <a:t>tacku</a:t>
            </a:r>
            <a:r>
              <a:rPr lang="en-US" sz="1600" dirty="0">
                <a:latin typeface="Arial"/>
                <a:ea typeface="+mn-lt"/>
                <a:cs typeface="+mn-lt"/>
              </a:rPr>
              <a:t>. (43--95)</a:t>
            </a:r>
            <a:endParaRPr lang="en-US" sz="1600" dirty="0">
              <a:latin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605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Clarity, color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5316126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Diagram, shape&#10;&#10;Description automatically generated">
            <a:extLst>
              <a:ext uri="{FF2B5EF4-FFF2-40B4-BE49-F238E27FC236}">
                <a16:creationId xmlns="" xmlns:a16="http://schemas.microsoft.com/office/drawing/2014/main" id="{28F5EBF5-A38B-1871-9BEC-B204A2D6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16" y="1071504"/>
            <a:ext cx="6967124" cy="1450622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="" xmlns:a16="http://schemas.microsoft.com/office/drawing/2014/main" id="{E207C2E3-BA19-DDBC-8B34-B21717E6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15" y="2765395"/>
            <a:ext cx="6967125" cy="1421285"/>
          </a:xfrm>
          <a:prstGeom prst="rect">
            <a:avLst/>
          </a:prstGeom>
        </p:spPr>
      </p:pic>
      <p:pic>
        <p:nvPicPr>
          <p:cNvPr id="6" name="Picture 6" descr="A picture containing polygon&#10;&#10;Description automatically generated">
            <a:extLst>
              <a:ext uri="{FF2B5EF4-FFF2-40B4-BE49-F238E27FC236}">
                <a16:creationId xmlns="" xmlns:a16="http://schemas.microsoft.com/office/drawing/2014/main" id="{FE39C62C-8EC6-B409-AB70-77F4BEDC0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15" y="4486054"/>
            <a:ext cx="6967125" cy="19498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7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8A4A409-9242-444A-AC1F-809866828B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ABF65108-5AB6-40BD-BCAF-526D8E3091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C77C904B-BC3A-472F-BB70-8750D41E41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E910D569-2CFD-4010-B886-2F31BB8EC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5A816932-FBAD-46C0-AA92-336589A5A9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3D914BDD-E5E0-4DFB-8072-5B498F94A6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ED9E392E-46C2-4B84-A121-9B2BC452F0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EE23C-66AB-7479-EDC5-D695795B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34" y="460022"/>
            <a:ext cx="2812385" cy="17525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3D </a:t>
            </a:r>
            <a:r>
              <a:rPr lang="en-US" dirty="0" err="1">
                <a:latin typeface="Arial"/>
                <a:cs typeface="Arial"/>
              </a:rPr>
              <a:t>Vizualizacija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FC707FF-0968-29F3-ACF3-4F063E16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="" xmlns:a16="http://schemas.microsoft.com/office/drawing/2014/main" id="{21ECAAB0-702B-4C08-B30F-0AFAC3479A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="" xmlns:a16="http://schemas.microsoft.com/office/drawing/2014/main" id="{BBAE7E6F-E61A-AA73-20F3-7E7DBF11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24" y="748358"/>
            <a:ext cx="4067605" cy="4913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42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8B0E43EF-8107-2361-8897-6D41B2B1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407" y="959385"/>
            <a:ext cx="10753170" cy="5547911"/>
          </a:xfrm>
        </p:spPr>
        <p:txBody>
          <a:bodyPr/>
          <a:lstStyle/>
          <a:p>
            <a:r>
              <a:rPr lang="en-US" sz="2000" dirty="0" err="1">
                <a:latin typeface="Arial"/>
                <a:cs typeface="Arial"/>
              </a:rPr>
              <a:t>Nedostajućih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nema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Kategoričke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već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kodirane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Outlier-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su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selektovani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z-score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tehnikom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odstranjeni</a:t>
            </a:r>
            <a:r>
              <a:rPr lang="en-US" sz="2000" dirty="0">
                <a:latin typeface="Arial"/>
                <a:cs typeface="Arial"/>
              </a:rPr>
              <a:t> za z-score &gt; 3</a:t>
            </a: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Skup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podataka</a:t>
            </a:r>
            <a:r>
              <a:rPr lang="en-US" sz="2000" dirty="0">
                <a:latin typeface="Arial"/>
                <a:cs typeface="Arial"/>
              </a:rPr>
              <a:t> je </a:t>
            </a:r>
            <a:r>
              <a:rPr lang="en-US" sz="2000" dirty="0" err="1">
                <a:latin typeface="Arial"/>
                <a:cs typeface="Arial"/>
              </a:rPr>
              <a:t>namenjen</a:t>
            </a:r>
            <a:r>
              <a:rPr lang="en-US" sz="2000" dirty="0">
                <a:latin typeface="Arial"/>
                <a:cs typeface="Arial"/>
              </a:rPr>
              <a:t> za </a:t>
            </a:r>
            <a:r>
              <a:rPr lang="en-US" sz="2000" dirty="0" err="1">
                <a:latin typeface="Arial"/>
                <a:cs typeface="Arial"/>
              </a:rPr>
              <a:t>regresiju</a:t>
            </a:r>
            <a:r>
              <a:rPr lang="en-US" sz="2000" dirty="0">
                <a:latin typeface="Arial"/>
                <a:cs typeface="Arial"/>
              </a:rPr>
              <a:t>. </a:t>
            </a:r>
            <a:r>
              <a:rPr lang="en-US" sz="2000" dirty="0" err="1">
                <a:latin typeface="Arial"/>
                <a:cs typeface="Arial"/>
              </a:rPr>
              <a:t>Transformisaćemo</a:t>
            </a:r>
            <a:r>
              <a:rPr lang="en-US" sz="2000" dirty="0">
                <a:latin typeface="Arial"/>
                <a:cs typeface="Arial"/>
              </a:rPr>
              <a:t> ga za </a:t>
            </a:r>
            <a:r>
              <a:rPr lang="en-US" sz="2000" b="1" dirty="0" err="1">
                <a:latin typeface="Arial"/>
                <a:cs typeface="Arial"/>
              </a:rPr>
              <a:t>klasifikaciju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Arial"/>
                <a:cs typeface="Arial"/>
              </a:rPr>
              <a:t>Feature engineering: nova </a:t>
            </a:r>
            <a:r>
              <a:rPr lang="en-US" sz="2000" dirty="0" err="1">
                <a:latin typeface="Arial"/>
                <a:cs typeface="Arial"/>
              </a:rPr>
              <a:t>kolona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volume </a:t>
            </a:r>
            <a:r>
              <a:rPr lang="en-US" sz="2000" dirty="0" err="1">
                <a:latin typeface="Arial"/>
                <a:cs typeface="Arial"/>
              </a:rPr>
              <a:t>kao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aproksimacija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zapremine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dijamanta</a:t>
            </a:r>
            <a:r>
              <a:rPr lang="en-US" sz="2000" dirty="0">
                <a:latin typeface="Arial"/>
                <a:cs typeface="Arial"/>
              </a:rPr>
              <a:t> (x*y*z)</a:t>
            </a: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Skaliranje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vrednosti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 dirty="0" err="1">
                <a:latin typeface="Arial"/>
                <a:cs typeface="Arial"/>
              </a:rPr>
              <a:t>Normalizacija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Balansiranje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klasa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pomoću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tehnika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Arial"/>
                <a:cs typeface="Arial"/>
              </a:rPr>
              <a:t>weighting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i="1" dirty="0" err="1">
                <a:latin typeface="Arial"/>
                <a:cs typeface="Arial"/>
              </a:rPr>
              <a:t>undersampling</a:t>
            </a:r>
            <a:endParaRPr lang="en-US" sz="2000" dirty="0" err="1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Dodatni</a:t>
            </a:r>
            <a:r>
              <a:rPr lang="en-US" sz="2000" dirty="0">
                <a:latin typeface="Arial"/>
                <a:cs typeface="Arial"/>
              </a:rPr>
              <a:t> preprocessing po </a:t>
            </a:r>
            <a:r>
              <a:rPr lang="en-US" sz="2000" dirty="0" err="1">
                <a:latin typeface="Arial"/>
                <a:cs typeface="Arial"/>
              </a:rPr>
              <a:t>potrebi</a:t>
            </a:r>
            <a:r>
              <a:rPr lang="en-US" sz="2000" dirty="0">
                <a:latin typeface="Arial"/>
                <a:cs typeface="Arial"/>
              </a:rPr>
              <a:t> za </a:t>
            </a:r>
            <a:r>
              <a:rPr lang="en-US" sz="2000" dirty="0" err="1">
                <a:latin typeface="Arial"/>
                <a:cs typeface="Arial"/>
              </a:rPr>
              <a:t>prilagođavanje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modelima</a:t>
            </a:r>
          </a:p>
          <a:p>
            <a:pPr>
              <a:buClr>
                <a:srgbClr val="1287C3"/>
              </a:buClr>
            </a:pPr>
            <a:endParaRPr lang="en-US" sz="16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4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Regresija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12BDF4-E341-41BB-77F2-40FDDE04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370"/>
            <a:ext cx="10018713" cy="28137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rial"/>
                <a:cs typeface="Arial"/>
              </a:rPr>
              <a:t>Kontinualni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opseg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cene</a:t>
            </a:r>
            <a:r>
              <a:rPr lang="en-US" sz="2000" dirty="0">
                <a:latin typeface="Arial"/>
                <a:cs typeface="Arial"/>
              </a:rPr>
              <a:t> je </a:t>
            </a:r>
            <a:r>
              <a:rPr lang="en-US" sz="2000" dirty="0" err="1">
                <a:latin typeface="Arial"/>
                <a:cs typeface="Arial"/>
              </a:rPr>
              <a:t>podeljen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na</a:t>
            </a:r>
            <a:r>
              <a:rPr lang="en-US" sz="2000" dirty="0">
                <a:latin typeface="Arial"/>
                <a:cs typeface="Arial"/>
              </a:rPr>
              <a:t> 4 </a:t>
            </a:r>
            <a:r>
              <a:rPr lang="en-US" sz="2000" dirty="0" err="1">
                <a:latin typeface="Arial"/>
                <a:cs typeface="Arial"/>
              </a:rPr>
              <a:t>klase</a:t>
            </a:r>
            <a:r>
              <a:rPr lang="en-US" sz="2000" dirty="0">
                <a:latin typeface="Arial"/>
                <a:cs typeface="Arial"/>
              </a:rPr>
              <a:t>:</a:t>
            </a:r>
          </a:p>
          <a:p>
            <a:r>
              <a:rPr lang="en-US" sz="1600">
                <a:latin typeface="Arial"/>
                <a:ea typeface="+mn-lt"/>
                <a:cs typeface="+mn-lt"/>
              </a:rPr>
              <a:t>[0, 5000]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(5000, 10000]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(10000, 15000]</a:t>
            </a:r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ea typeface="+mn-lt"/>
                <a:cs typeface="+mn-lt"/>
              </a:rPr>
              <a:t>15000+</a:t>
            </a:r>
            <a:endParaRPr lang="en-US" sz="1600">
              <a:latin typeface="Arial"/>
            </a:endParaRP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="" xmlns:a16="http://schemas.microsoft.com/office/drawing/2014/main" id="{7F77AD0F-5F92-7825-DC2B-2A57050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04" y="1784875"/>
            <a:ext cx="5715940" cy="5000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7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F378E1-DD9D-B714-C473-F37ED9F1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888" y="1188904"/>
            <a:ext cx="3638110" cy="5235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Klasifikacija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DecisionTreeClassifier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KNeighborsClassifier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MLPClassifier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smtClean="0">
                <a:latin typeface="Arial"/>
                <a:cs typeface="Arial"/>
              </a:rPr>
              <a:t>SVC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RandomForestClassifier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>
                <a:latin typeface="Arial"/>
                <a:cs typeface="Arial"/>
              </a:rPr>
              <a:t>XGBClassifier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endParaRPr lang="en-US" dirty="0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="" xmlns:a16="http://schemas.microsoft.com/office/drawing/2014/main" id="{5A415E35-9099-3797-B307-E8A5D599DFCB}"/>
              </a:ext>
            </a:extLst>
          </p:cNvPr>
          <p:cNvSpPr txBox="1">
            <a:spLocks/>
          </p:cNvSpPr>
          <p:nvPr/>
        </p:nvSpPr>
        <p:spPr>
          <a:xfrm>
            <a:off x="6649385" y="939114"/>
            <a:ext cx="3527942" cy="37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Arial"/>
                <a:cs typeface="Arial"/>
              </a:rPr>
              <a:t>Klasterovanje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en-US" sz="2000" dirty="0" err="1">
                <a:latin typeface="Arial"/>
                <a:cs typeface="Arial"/>
              </a:rPr>
              <a:t>KMeans</a:t>
            </a:r>
          </a:p>
          <a:p>
            <a:pPr marL="342900" indent="-342900">
              <a:buClr>
                <a:srgbClr val="1287C3"/>
              </a:buClr>
            </a:pPr>
            <a:r>
              <a:rPr lang="en-US" sz="2000" dirty="0" err="1" smtClean="0">
                <a:latin typeface="Arial"/>
                <a:cs typeface="Arial"/>
              </a:rPr>
              <a:t>KModes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</a:pPr>
            <a:r>
              <a:rPr lang="en-US" sz="2000" dirty="0" err="1" smtClean="0">
                <a:latin typeface="Arial"/>
                <a:cs typeface="Arial"/>
              </a:rPr>
              <a:t>GaussianMixture</a:t>
            </a: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342900" indent="-342900">
              <a:buClr>
                <a:srgbClr val="1287C3"/>
              </a:buClr>
              <a:buNone/>
            </a:pPr>
            <a:r>
              <a:rPr lang="en-US" dirty="0" err="1" smtClean="0">
                <a:latin typeface="Arial"/>
                <a:cs typeface="Arial"/>
              </a:rPr>
              <a:t>Pravila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pridru</a:t>
            </a:r>
            <a:r>
              <a:rPr lang="sr-Latn-RS" dirty="0" smtClean="0">
                <a:latin typeface="Arial"/>
                <a:cs typeface="Arial"/>
              </a:rPr>
              <a:t>živanja:</a:t>
            </a:r>
          </a:p>
          <a:p>
            <a:pPr marL="342900" indent="-342900">
              <a:buClr>
                <a:srgbClr val="1287C3"/>
              </a:buClr>
            </a:pPr>
            <a:r>
              <a:rPr lang="sr-Latn-RS" sz="2000" dirty="0" smtClean="0">
                <a:latin typeface="Arial"/>
                <a:cs typeface="Arial"/>
              </a:rPr>
              <a:t>Apriori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2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Modelling</a:t>
            </a:r>
          </a:p>
        </p:txBody>
      </p:sp>
      <p:pic>
        <p:nvPicPr>
          <p:cNvPr id="5" name="Picture 6" descr="Chart, line chart&#10;&#10;Description automatically generated">
            <a:extLst>
              <a:ext uri="{FF2B5EF4-FFF2-40B4-BE49-F238E27FC236}">
                <a16:creationId xmlns="" xmlns:a16="http://schemas.microsoft.com/office/drawing/2014/main" id="{01FBE212-0A21-3FBA-C766-45F3F8B8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94" y="1339749"/>
            <a:ext cx="4963348" cy="4300797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="" xmlns:a16="http://schemas.microsoft.com/office/drawing/2014/main" id="{9386D8E2-8A9D-4FCD-21EF-F7833054F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45" y="1342438"/>
            <a:ext cx="4257791" cy="43142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98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129A2-8DBF-24C3-E467-F6799A54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940"/>
            <a:ext cx="10018713" cy="783636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Rezultati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Klasifikacija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="" xmlns:a16="http://schemas.microsoft.com/office/drawing/2014/main" id="{A93A6994-CFE7-EA46-735B-7E093CD2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77" y="3243573"/>
            <a:ext cx="9055570" cy="2957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14DB82-8277-D770-D502-B5862CD3A3B9}"/>
              </a:ext>
            </a:extLst>
          </p:cNvPr>
          <p:cNvSpPr txBox="1"/>
          <p:nvPr/>
        </p:nvSpPr>
        <p:spPr>
          <a:xfrm>
            <a:off x="2662296" y="1081852"/>
            <a:ext cx="426719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rial"/>
                <a:cs typeface="Arial"/>
              </a:rPr>
              <a:t>Korišćene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metrike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evaluacije</a:t>
            </a:r>
            <a:r>
              <a:rPr lang="en-US" sz="2400" dirty="0">
                <a:latin typeface="Arial"/>
                <a:cs typeface="Arial"/>
              </a:rPr>
              <a:t>: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Accuracy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Precision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Recall score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>
                <a:latin typeface="Arial"/>
                <a:cs typeface="Arial"/>
              </a:rPr>
              <a:t>F1 score</a:t>
            </a:r>
          </a:p>
        </p:txBody>
      </p:sp>
    </p:spTree>
    <p:extLst>
      <p:ext uri="{BB962C8B-B14F-4D97-AF65-F5344CB8AC3E}">
        <p14:creationId xmlns="" xmlns:p14="http://schemas.microsoft.com/office/powerpoint/2010/main" val="21715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7" ma:contentTypeDescription="Create a new document." ma:contentTypeScope="" ma:versionID="494388dab000d3589ee33216531581af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bac03f58105d2ec42145d3be0283fbe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Last_x0020_Modified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Last_x0020_Modified_x0020_by" ma:index="22" nillable="true" ma:displayName="Last Modified by" ma:description="Last Modified by" ma:format="Dropdown" ma:list="UserInfo" ma:SharePointGroup="0" ma:internalName="Last_x0020_Modifi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  <Last_x0020_Modified_x0020_by xmlns="f577acbf-5b0b-4b4f-9948-268e97f8d3a4">
      <UserInfo>
        <DisplayName/>
        <AccountId xsi:nil="true"/>
        <AccountType/>
      </UserInfo>
    </Last_x0020_Modified_x0020_by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9F6B6F-3551-427A-B903-8EA2D9F78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252</Words>
  <Application>Microsoft Office PowerPoint</Application>
  <PresentationFormat>Custom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 Tensorflow's diamonds dataset</vt:lpstr>
      <vt:lpstr>Upoznavanje sa podacima</vt:lpstr>
      <vt:lpstr>Clarity, color i cut</vt:lpstr>
      <vt:lpstr>3D Vizualizacija</vt:lpstr>
      <vt:lpstr>Preprocessing</vt:lpstr>
      <vt:lpstr>Regresija -&gt; Klasifikacija</vt:lpstr>
      <vt:lpstr>Modelling</vt:lpstr>
      <vt:lpstr>Modelling</vt:lpstr>
      <vt:lpstr>Rezultati: Klasifikacija</vt:lpstr>
      <vt:lpstr>Rezultati: Klasifikacija</vt:lpstr>
      <vt:lpstr>Rezultati: Klasifikacija</vt:lpstr>
      <vt:lpstr>Rezultati: Klasterovanje</vt:lpstr>
      <vt:lpstr>Rezultati: Klasterovanje</vt:lpstr>
      <vt:lpstr>Rezultati: Pravila pridruživanja</vt:lpstr>
      <vt:lpstr>Hvala na pažnji!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Windows 10</cp:lastModifiedBy>
  <cp:revision>520</cp:revision>
  <dcterms:created xsi:type="dcterms:W3CDTF">2018-06-07T21:39:02Z</dcterms:created>
  <dcterms:modified xsi:type="dcterms:W3CDTF">2023-05-31T12:35:42Z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