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layfair Displ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Oswald"/>
      <p:regular r:id="rId42"/>
      <p:bold r:id="rId43"/>
    </p:embeddedFont>
    <p:embeddedFont>
      <p:font typeface="Merriweather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2" Type="http://schemas.openxmlformats.org/officeDocument/2006/relationships/font" Target="fonts/Oswald-regular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44" Type="http://schemas.openxmlformats.org/officeDocument/2006/relationships/font" Target="fonts/Merriweather-regular.fntdata"/><Relationship Id="rId21" Type="http://schemas.openxmlformats.org/officeDocument/2006/relationships/slide" Target="slides/slide16.xml"/><Relationship Id="rId43" Type="http://schemas.openxmlformats.org/officeDocument/2006/relationships/font" Target="fonts/Oswald-bold.fntdata"/><Relationship Id="rId24" Type="http://schemas.openxmlformats.org/officeDocument/2006/relationships/slide" Target="slides/slide19.xml"/><Relationship Id="rId46" Type="http://schemas.openxmlformats.org/officeDocument/2006/relationships/font" Target="fonts/Merriweather-italic.fntdata"/><Relationship Id="rId23" Type="http://schemas.openxmlformats.org/officeDocument/2006/relationships/slide" Target="slides/slide18.xml"/><Relationship Id="rId45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Merriweather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layfairDisplay-bold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regular.fntdata"/><Relationship Id="rId15" Type="http://schemas.openxmlformats.org/officeDocument/2006/relationships/slide" Target="slides/slide10.xml"/><Relationship Id="rId37" Type="http://schemas.openxmlformats.org/officeDocument/2006/relationships/font" Target="fonts/PlayfairDisplay-boldItalic.fntdata"/><Relationship Id="rId14" Type="http://schemas.openxmlformats.org/officeDocument/2006/relationships/slide" Target="slides/slide9.xml"/><Relationship Id="rId36" Type="http://schemas.openxmlformats.org/officeDocument/2006/relationships/font" Target="fonts/PlayfairDisplay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a006b48bc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a006b48bc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a006b48bc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a006b48bc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a006b48bc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a006b48bc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a006b48bc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a006b48bc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a006b48bc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a006b48bc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a006b48bc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a006b48bc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a006b48bc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a006b48bc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a006b48bc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a006b48bc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a006b48bc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a006b48bc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a006b48bc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a006b48bc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a006b48bc_0_2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4a006b48bc_0_2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a006b48bc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a006b48bc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a006b48bc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a006b48bc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a006b48bc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a006b48bc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a006b48bc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a006b48bc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a006b48bc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4a006b48bc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a006b48bc_2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4a006b48bc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4a006b48bc_2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4a006b48bc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a006b48bc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4a006b48bc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a006b48bc_2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4a006b48bc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a006b48bc_0_2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a006b48bc_0_2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a006b48b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a006b48b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a006b48b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a006b48b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a006b48bc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a006b48bc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a006b48bc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a006b48bc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a006b48bc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a006b48bc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a006b48bc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a006b48bc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0" y="391350"/>
            <a:ext cx="9144000" cy="6261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4572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b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4294967295" type="ctrTitle"/>
          </p:nvPr>
        </p:nvSpPr>
        <p:spPr>
          <a:xfrm>
            <a:off x="1914450" y="966525"/>
            <a:ext cx="5315100" cy="23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Analiza skupa podataka </a:t>
            </a:r>
            <a:endParaRPr b="0" sz="4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CS:GO Round Winner Classification</a:t>
            </a:r>
            <a:endParaRPr b="0" sz="4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" name="Google Shape;59;p13"/>
          <p:cNvSpPr txBox="1"/>
          <p:nvPr>
            <p:ph idx="4294967295" type="subTitle"/>
          </p:nvPr>
        </p:nvSpPr>
        <p:spPr>
          <a:xfrm>
            <a:off x="1900651" y="3266925"/>
            <a:ext cx="53151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Bogdan Stojadinović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mi20073@alas.matf.bg.ac.rs</a:t>
            </a:r>
            <a:endParaRPr sz="11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0" y="391350"/>
            <a:ext cx="9144000" cy="626100"/>
          </a:xfrm>
          <a:prstGeom prst="rect">
            <a:avLst/>
          </a:prstGeom>
        </p:spPr>
        <p:txBody>
          <a:bodyPr anchorCtr="0" anchor="t" bIns="91425" lIns="45720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Pretprocesiranje podataka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223500" y="1210700"/>
            <a:ext cx="8697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Nedostajuće vrednosti</a:t>
            </a:r>
            <a:endParaRPr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Elementi van granica, autlajeri</a:t>
            </a:r>
            <a:endParaRPr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Podela na ulazne i ciljne atribute</a:t>
            </a:r>
            <a:endParaRPr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Provera balansiranosti klasa</a:t>
            </a:r>
            <a:endParaRPr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Enkodiranje kategoričkih atributa</a:t>
            </a:r>
            <a:endParaRPr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Normalizacija</a:t>
            </a:r>
            <a:endParaRPr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Podela na trening i test skupove (klasifikacija)</a:t>
            </a:r>
            <a:endParaRPr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Čuvanje podataka za dalju upotrebu</a:t>
            </a:r>
            <a:endParaRPr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0" y="391350"/>
            <a:ext cx="9144000" cy="626100"/>
          </a:xfrm>
          <a:prstGeom prst="rect">
            <a:avLst/>
          </a:prstGeom>
        </p:spPr>
        <p:txBody>
          <a:bodyPr anchorCtr="0" anchor="t" bIns="91425" lIns="45720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Klasifikacija  –  Decision Trees 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398" y="2843372"/>
            <a:ext cx="6487065" cy="2025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2087" y="1094087"/>
            <a:ext cx="6487065" cy="202572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40250" y="1922288"/>
            <a:ext cx="250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DecisionTreeClassifier()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40250" y="3544525"/>
            <a:ext cx="25095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DecisionTreeClassifier()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GridSearchCV()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0" y="391350"/>
            <a:ext cx="9144000" cy="626100"/>
          </a:xfrm>
          <a:prstGeom prst="rect">
            <a:avLst/>
          </a:prstGeom>
        </p:spPr>
        <p:txBody>
          <a:bodyPr anchorCtr="0" anchor="t" bIns="91425" lIns="45720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Klasifikacija  –  Random Forest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0398" y="2843372"/>
            <a:ext cx="6487065" cy="2025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0387" y="1094075"/>
            <a:ext cx="6487065" cy="202572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40250" y="1922288"/>
            <a:ext cx="250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RandomForestClassifier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40250" y="3544525"/>
            <a:ext cx="25095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RandomForestClassifier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GridSearchCV()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0" y="391350"/>
            <a:ext cx="9144000" cy="626100"/>
          </a:xfrm>
          <a:prstGeom prst="rect">
            <a:avLst/>
          </a:prstGeom>
        </p:spPr>
        <p:txBody>
          <a:bodyPr anchorCtr="0" anchor="t" bIns="91425" lIns="45720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Klasifikacija  –</a:t>
            </a:r>
            <a:r>
              <a:rPr lang="en"/>
              <a:t>  KNN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0398" y="2843372"/>
            <a:ext cx="6487065" cy="2025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0412" y="1094087"/>
            <a:ext cx="6487065" cy="202572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40250" y="1922288"/>
            <a:ext cx="250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KNeighborsClassifier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40250" y="3544525"/>
            <a:ext cx="25095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KNeighborsClassifier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GridSearchCV()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0" y="391350"/>
            <a:ext cx="9144000" cy="626100"/>
          </a:xfrm>
          <a:prstGeom prst="rect">
            <a:avLst/>
          </a:prstGeom>
        </p:spPr>
        <p:txBody>
          <a:bodyPr anchorCtr="0" anchor="t" bIns="91425" lIns="45720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Poređenje modela  – ROC Curve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450" y="1102825"/>
            <a:ext cx="4805112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0" y="391350"/>
            <a:ext cx="9144000" cy="626100"/>
          </a:xfrm>
          <a:prstGeom prst="rect">
            <a:avLst/>
          </a:prstGeom>
        </p:spPr>
        <p:txBody>
          <a:bodyPr anchorCtr="0" anchor="t" bIns="91425" lIns="45720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Poređenje modela  –  Train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013" y="1102800"/>
            <a:ext cx="7317967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0" y="391350"/>
            <a:ext cx="9144000" cy="626100"/>
          </a:xfrm>
          <a:prstGeom prst="rect">
            <a:avLst/>
          </a:prstGeom>
        </p:spPr>
        <p:txBody>
          <a:bodyPr anchorCtr="0" anchor="t" bIns="91425" lIns="45720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Poređenje modela  – 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013" y="1093200"/>
            <a:ext cx="7317967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0" y="391350"/>
            <a:ext cx="9144000" cy="626100"/>
          </a:xfrm>
          <a:prstGeom prst="rect">
            <a:avLst/>
          </a:prstGeom>
        </p:spPr>
        <p:txBody>
          <a:bodyPr anchorCtr="0" anchor="t" bIns="91425" lIns="45720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Klasterovanje  –  K-means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738" y="1102800"/>
            <a:ext cx="4602518" cy="38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0" y="391350"/>
            <a:ext cx="9144000" cy="626100"/>
          </a:xfrm>
          <a:prstGeom prst="rect">
            <a:avLst/>
          </a:prstGeom>
        </p:spPr>
        <p:txBody>
          <a:bodyPr anchorCtr="0" anchor="t" bIns="91425" lIns="45720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Klasterovanje  –  K-means</a:t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227" y="1371000"/>
            <a:ext cx="4037436" cy="3070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088" y="1371000"/>
            <a:ext cx="4249865" cy="3070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0" y="391350"/>
            <a:ext cx="9144000" cy="626100"/>
          </a:xfrm>
          <a:prstGeom prst="rect">
            <a:avLst/>
          </a:prstGeom>
        </p:spPr>
        <p:txBody>
          <a:bodyPr anchorCtr="0" anchor="t" bIns="91425" lIns="45720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Klasterovanje  –  Bisecting K-means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713" y="1093225"/>
            <a:ext cx="4588586" cy="38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0" y="391350"/>
            <a:ext cx="9144000" cy="626100"/>
          </a:xfrm>
          <a:prstGeom prst="rect">
            <a:avLst/>
          </a:prstGeom>
        </p:spPr>
        <p:txBody>
          <a:bodyPr anchorCtr="0" anchor="t" bIns="91425" lIns="45720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Uvod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650" y="1383300"/>
            <a:ext cx="586740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0" y="391350"/>
            <a:ext cx="9144000" cy="626100"/>
          </a:xfrm>
          <a:prstGeom prst="rect">
            <a:avLst/>
          </a:prstGeom>
        </p:spPr>
        <p:txBody>
          <a:bodyPr anchorCtr="0" anchor="t" bIns="91425" lIns="45720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Klasterovanje  –  Bisecting K-means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 rotWithShape="1">
          <a:blip r:embed="rId3">
            <a:alphaModFix/>
          </a:blip>
          <a:srcRect b="0" l="680" r="690" t="0"/>
          <a:stretch/>
        </p:blipFill>
        <p:spPr>
          <a:xfrm>
            <a:off x="4685227" y="1371000"/>
            <a:ext cx="4037436" cy="3070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088" y="1371000"/>
            <a:ext cx="4249865" cy="3070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0" y="391350"/>
            <a:ext cx="9144000" cy="626100"/>
          </a:xfrm>
          <a:prstGeom prst="rect">
            <a:avLst/>
          </a:prstGeom>
        </p:spPr>
        <p:txBody>
          <a:bodyPr anchorCtr="0" anchor="t" bIns="91425" lIns="457200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Klasterovanje  –  Gaussian Mixture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288" y="1141125"/>
            <a:ext cx="5403415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0" y="391350"/>
            <a:ext cx="9144000" cy="626100"/>
          </a:xfrm>
          <a:prstGeom prst="rect">
            <a:avLst/>
          </a:prstGeom>
        </p:spPr>
        <p:txBody>
          <a:bodyPr anchorCtr="0" anchor="t" bIns="91425" lIns="457200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Klasterovanje  –  Gaussian Mixture (spherical)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063" y="1131525"/>
            <a:ext cx="4597863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0" y="391350"/>
            <a:ext cx="9144000" cy="626100"/>
          </a:xfrm>
          <a:prstGeom prst="rect">
            <a:avLst/>
          </a:prstGeom>
        </p:spPr>
        <p:txBody>
          <a:bodyPr anchorCtr="0" anchor="t" bIns="91425" lIns="457200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Klasterovanje  –  Gaussian Mixture (tied)</a:t>
            </a: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388" y="1121550"/>
            <a:ext cx="4593222" cy="3821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0" y="391350"/>
            <a:ext cx="9144000" cy="626100"/>
          </a:xfrm>
          <a:prstGeom prst="rect">
            <a:avLst/>
          </a:prstGeom>
        </p:spPr>
        <p:txBody>
          <a:bodyPr anchorCtr="0" anchor="t" bIns="91425" lIns="45720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Poređenje modela</a:t>
            </a:r>
            <a:endParaRPr/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650" y="1102800"/>
            <a:ext cx="5112690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651" y="1747601"/>
            <a:ext cx="3076786" cy="229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7"/>
          <p:cNvSpPr txBox="1"/>
          <p:nvPr>
            <p:ph type="title"/>
          </p:nvPr>
        </p:nvSpPr>
        <p:spPr>
          <a:xfrm>
            <a:off x="0" y="391350"/>
            <a:ext cx="9144000" cy="626100"/>
          </a:xfrm>
          <a:prstGeom prst="rect">
            <a:avLst/>
          </a:prstGeom>
        </p:spPr>
        <p:txBody>
          <a:bodyPr anchorCtr="0" anchor="t" bIns="91425" lIns="45720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Poređenje modela</a:t>
            </a:r>
            <a:endParaRPr/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8655" y="1747588"/>
            <a:ext cx="3076786" cy="2299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563" y="1747592"/>
            <a:ext cx="3076789" cy="229960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7"/>
          <p:cNvSpPr txBox="1"/>
          <p:nvPr/>
        </p:nvSpPr>
        <p:spPr>
          <a:xfrm>
            <a:off x="873438" y="1411800"/>
            <a:ext cx="21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sp>
        <p:nvSpPr>
          <p:cNvPr id="225" name="Google Shape;225;p37"/>
          <p:cNvSpPr txBox="1"/>
          <p:nvPr/>
        </p:nvSpPr>
        <p:spPr>
          <a:xfrm>
            <a:off x="3821438" y="1411800"/>
            <a:ext cx="21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 spherical</a:t>
            </a:r>
            <a:endParaRPr/>
          </a:p>
        </p:txBody>
      </p:sp>
      <p:sp>
        <p:nvSpPr>
          <p:cNvPr id="226" name="Google Shape;226;p37"/>
          <p:cNvSpPr txBox="1"/>
          <p:nvPr/>
        </p:nvSpPr>
        <p:spPr>
          <a:xfrm>
            <a:off x="6769438" y="1411800"/>
            <a:ext cx="21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 tied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0" y="391350"/>
            <a:ext cx="9144000" cy="626100"/>
          </a:xfrm>
          <a:prstGeom prst="rect">
            <a:avLst/>
          </a:prstGeom>
        </p:spPr>
        <p:txBody>
          <a:bodyPr anchorCtr="0" anchor="t" bIns="91425" lIns="45720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Pravila pridruživanja  –  Apriori</a:t>
            </a:r>
            <a:endParaRPr/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875" y="1074050"/>
            <a:ext cx="3816141" cy="38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416" y="1074050"/>
            <a:ext cx="3841712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0" y="391350"/>
            <a:ext cx="9144000" cy="626100"/>
          </a:xfrm>
          <a:prstGeom prst="rect">
            <a:avLst/>
          </a:prstGeom>
        </p:spPr>
        <p:txBody>
          <a:bodyPr anchorCtr="0" anchor="t" bIns="91425" lIns="45720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Zaključak i pitanja</a:t>
            </a:r>
            <a:endParaRPr/>
          </a:p>
        </p:txBody>
      </p:sp>
      <p:sp>
        <p:nvSpPr>
          <p:cNvPr id="239" name="Google Shape;239;p39"/>
          <p:cNvSpPr txBox="1"/>
          <p:nvPr/>
        </p:nvSpPr>
        <p:spPr>
          <a:xfrm>
            <a:off x="223500" y="1919500"/>
            <a:ext cx="8697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Nimalo naivan zadatak</a:t>
            </a:r>
            <a:endParaRPr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Ljudski faktor</a:t>
            </a:r>
            <a:endParaRPr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Nepredvidivost rundi</a:t>
            </a:r>
            <a:endParaRPr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Više sreće drugi put – Counter Strike </a:t>
            </a:r>
            <a:r>
              <a:rPr lang="en" sz="15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r>
              <a:rPr lang="en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?</a:t>
            </a:r>
            <a:endParaRPr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509550" y="1672650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Hvala na pažnji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5" name="Google Shape;245;p40"/>
          <p:cNvSpPr txBox="1"/>
          <p:nvPr>
            <p:ph type="title"/>
          </p:nvPr>
        </p:nvSpPr>
        <p:spPr>
          <a:xfrm>
            <a:off x="0" y="391350"/>
            <a:ext cx="9144000" cy="626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0"/>
          <p:cNvSpPr txBox="1"/>
          <p:nvPr/>
        </p:nvSpPr>
        <p:spPr>
          <a:xfrm>
            <a:off x="0" y="5032375"/>
            <a:ext cx="9144000" cy="2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0" y="391350"/>
            <a:ext cx="9144000" cy="626100"/>
          </a:xfrm>
          <a:prstGeom prst="rect">
            <a:avLst/>
          </a:prstGeom>
        </p:spPr>
        <p:txBody>
          <a:bodyPr anchorCtr="0" anchor="t" bIns="91425" lIns="45720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Eksplorativna analiza podataka</a:t>
            </a:r>
            <a:endParaRPr/>
          </a:p>
        </p:txBody>
      </p:sp>
      <p:sp>
        <p:nvSpPr>
          <p:cNvPr id="71" name="Google Shape;71;p15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rgbClr val="666666"/>
                </a:solidFill>
              </a:rPr>
              <a:t>time_left		Vreme preostalo do kraja trenutne runde	</a:t>
            </a:r>
            <a:endParaRPr sz="1050">
              <a:solidFill>
                <a:srgbClr val="666666"/>
              </a:solidFill>
            </a:endParaRPr>
          </a:p>
          <a:p>
            <a:pPr indent="-2952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rgbClr val="666666"/>
                </a:solidFill>
              </a:rPr>
              <a:t>ct_score		Broj rundi koje je pobedila CT strana	</a:t>
            </a:r>
            <a:endParaRPr sz="1050">
              <a:solidFill>
                <a:srgbClr val="666666"/>
              </a:solidFill>
            </a:endParaRPr>
          </a:p>
          <a:p>
            <a:pPr indent="-2952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rgbClr val="666666"/>
                </a:solidFill>
              </a:rPr>
              <a:t>t_score			Broj rundi koje je pobedila T strana</a:t>
            </a:r>
            <a:endParaRPr sz="1050">
              <a:solidFill>
                <a:srgbClr val="666666"/>
              </a:solidFill>
            </a:endParaRPr>
          </a:p>
          <a:p>
            <a:pPr indent="-2952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rgbClr val="666666"/>
                </a:solidFill>
              </a:rPr>
              <a:t>map			Mapa na kojoj se igra runda	</a:t>
            </a:r>
            <a:endParaRPr sz="1050">
              <a:solidFill>
                <a:srgbClr val="666666"/>
              </a:solidFill>
            </a:endParaRPr>
          </a:p>
          <a:p>
            <a:pPr indent="-2952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rgbClr val="666666"/>
                </a:solidFill>
              </a:rPr>
              <a:t>bomb_planted		Indikator da li je bomba postavljena	</a:t>
            </a:r>
            <a:endParaRPr sz="1050">
              <a:solidFill>
                <a:srgbClr val="666666"/>
              </a:solidFill>
            </a:endParaRPr>
          </a:p>
          <a:p>
            <a:pPr indent="-2952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rgbClr val="666666"/>
                </a:solidFill>
              </a:rPr>
              <a:t>ct_health		Ukupan broj životnih poena na CT strani	</a:t>
            </a:r>
            <a:endParaRPr sz="1050">
              <a:solidFill>
                <a:srgbClr val="666666"/>
              </a:solidFill>
            </a:endParaRPr>
          </a:p>
          <a:p>
            <a:pPr indent="-2952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rgbClr val="666666"/>
                </a:solidFill>
              </a:rPr>
              <a:t>t_health		Ukupan broj životnih poena na T strani</a:t>
            </a:r>
            <a:endParaRPr sz="1050">
              <a:solidFill>
                <a:srgbClr val="666666"/>
              </a:solidFill>
            </a:endParaRPr>
          </a:p>
          <a:p>
            <a:pPr indent="-2952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rgbClr val="666666"/>
                </a:solidFill>
              </a:rPr>
              <a:t>ct_armor		Ukupan broj oklopnih poena na CT strani	</a:t>
            </a:r>
            <a:endParaRPr sz="1050">
              <a:solidFill>
                <a:srgbClr val="666666"/>
              </a:solidFill>
            </a:endParaRPr>
          </a:p>
          <a:p>
            <a:pPr indent="-2952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rgbClr val="666666"/>
                </a:solidFill>
              </a:rPr>
              <a:t>t_armor		Ukupan broj životnih poena na T strani</a:t>
            </a:r>
            <a:endParaRPr sz="1050">
              <a:solidFill>
                <a:srgbClr val="666666"/>
              </a:solidFill>
            </a:endParaRPr>
          </a:p>
          <a:p>
            <a:pPr indent="-2952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rgbClr val="666666"/>
                </a:solidFill>
              </a:rPr>
              <a:t>ct_money		Ukupna količina novca na CT strani</a:t>
            </a:r>
            <a:endParaRPr sz="1050">
              <a:solidFill>
                <a:srgbClr val="666666"/>
              </a:solidFill>
            </a:endParaRPr>
          </a:p>
          <a:p>
            <a:pPr indent="-2952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rgbClr val="666666"/>
                </a:solidFill>
              </a:rPr>
              <a:t>t_money		Ukupna količina novca na T strani	</a:t>
            </a:r>
            <a:endParaRPr sz="1050">
              <a:solidFill>
                <a:srgbClr val="666666"/>
              </a:solidFill>
            </a:endParaRPr>
          </a:p>
          <a:p>
            <a:pPr indent="-2952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rgbClr val="666666"/>
                </a:solidFill>
              </a:rPr>
              <a:t>ct_helmets		Ukupan broj kaciga na CT strani	</a:t>
            </a:r>
            <a:endParaRPr sz="1050">
              <a:solidFill>
                <a:srgbClr val="666666"/>
              </a:solidFill>
            </a:endParaRPr>
          </a:p>
          <a:p>
            <a:pPr indent="-2952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rgbClr val="666666"/>
                </a:solidFill>
              </a:rPr>
              <a:t>t_helmets		Ukupan broj kaciga na T strani		</a:t>
            </a:r>
            <a:endParaRPr sz="1050">
              <a:solidFill>
                <a:srgbClr val="666666"/>
              </a:solidFill>
            </a:endParaRPr>
          </a:p>
          <a:p>
            <a:pPr indent="-2952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rgbClr val="666666"/>
                </a:solidFill>
              </a:rPr>
              <a:t>ct_defuse_kits		Ukupan broj kompleta za deaktiviranje bombe na CT strani</a:t>
            </a:r>
            <a:endParaRPr sz="1050">
              <a:solidFill>
                <a:srgbClr val="666666"/>
              </a:solidFill>
            </a:endParaRPr>
          </a:p>
          <a:p>
            <a:pPr indent="-2952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rgbClr val="666666"/>
                </a:solidFill>
              </a:rPr>
              <a:t>ct_players_alive		Ukupan broj živih igrača na CT strani	</a:t>
            </a:r>
            <a:endParaRPr sz="1050">
              <a:solidFill>
                <a:srgbClr val="666666"/>
              </a:solidFill>
            </a:endParaRPr>
          </a:p>
          <a:p>
            <a:pPr indent="-2952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rgbClr val="666666"/>
                </a:solidFill>
              </a:rPr>
              <a:t>t_players_alive		Ukupan broj živih igrača na T strani	</a:t>
            </a:r>
            <a:endParaRPr sz="1050">
              <a:solidFill>
                <a:srgbClr val="666666"/>
              </a:solidFill>
            </a:endParaRPr>
          </a:p>
          <a:p>
            <a:pPr indent="-2952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rgbClr val="666666"/>
                </a:solidFill>
              </a:rPr>
              <a:t>ct_weapon_X		Ukupan broj za svako od oružja X na CT strani</a:t>
            </a:r>
            <a:endParaRPr sz="1050">
              <a:solidFill>
                <a:srgbClr val="666666"/>
              </a:solidFill>
            </a:endParaRPr>
          </a:p>
          <a:p>
            <a:pPr indent="-2952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rgbClr val="666666"/>
                </a:solidFill>
              </a:rPr>
              <a:t>t_weapon_X		Ukupan broj za svako od oružja X na T strani</a:t>
            </a:r>
            <a:endParaRPr sz="1050">
              <a:solidFill>
                <a:srgbClr val="666666"/>
              </a:solidFill>
            </a:endParaRPr>
          </a:p>
          <a:p>
            <a:pPr indent="-2952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rgbClr val="666666"/>
                </a:solidFill>
              </a:rPr>
              <a:t>ct_grenade_X		Ukupan broj za svaku od granata X na CT strani	</a:t>
            </a:r>
            <a:endParaRPr sz="1050">
              <a:solidFill>
                <a:srgbClr val="666666"/>
              </a:solidFill>
            </a:endParaRPr>
          </a:p>
          <a:p>
            <a:pPr indent="-2952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rgbClr val="666666"/>
                </a:solidFill>
              </a:rPr>
              <a:t>t_grenade_X		Ukupan broj za svaku od granata X na T strani</a:t>
            </a:r>
            <a:endParaRPr sz="1050">
              <a:solidFill>
                <a:srgbClr val="666666"/>
              </a:solidFill>
            </a:endParaRPr>
          </a:p>
          <a:p>
            <a:pPr indent="-2952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rgbClr val="666666"/>
                </a:solidFill>
              </a:rPr>
              <a:t>round_winner		Pobednik runde</a:t>
            </a:r>
            <a:endParaRPr sz="1729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0" y="391350"/>
            <a:ext cx="9144000" cy="626100"/>
          </a:xfrm>
          <a:prstGeom prst="rect">
            <a:avLst/>
          </a:prstGeom>
        </p:spPr>
        <p:txBody>
          <a:bodyPr anchorCtr="0" anchor="t" bIns="91425" lIns="45720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Eksplorativna analiza podataka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897" y="1363628"/>
            <a:ext cx="4426200" cy="32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0" y="391350"/>
            <a:ext cx="9144000" cy="626100"/>
          </a:xfrm>
          <a:prstGeom prst="rect">
            <a:avLst/>
          </a:prstGeom>
        </p:spPr>
        <p:txBody>
          <a:bodyPr anchorCtr="0" anchor="t" bIns="91425" lIns="45720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Eksplorativna analiza podataka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00" y="1641375"/>
            <a:ext cx="4238086" cy="23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6670" y="1641386"/>
            <a:ext cx="4238079" cy="23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0" y="391350"/>
            <a:ext cx="9144000" cy="626100"/>
          </a:xfrm>
          <a:prstGeom prst="rect">
            <a:avLst/>
          </a:prstGeom>
        </p:spPr>
        <p:txBody>
          <a:bodyPr anchorCtr="0" anchor="t" bIns="91425" lIns="45720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Eksplorativna analiza podataka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88" y="1323075"/>
            <a:ext cx="3371544" cy="3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5601" y="1370975"/>
            <a:ext cx="4726411" cy="3227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0" y="391350"/>
            <a:ext cx="9144000" cy="626100"/>
          </a:xfrm>
          <a:prstGeom prst="rect">
            <a:avLst/>
          </a:prstGeom>
        </p:spPr>
        <p:txBody>
          <a:bodyPr anchorCtr="0" anchor="t" bIns="91425" lIns="45720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Eksplorativna analiza podataka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749" y="1409300"/>
            <a:ext cx="3977827" cy="31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901" y="1409300"/>
            <a:ext cx="4160212" cy="319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0" y="391350"/>
            <a:ext cx="9144000" cy="626100"/>
          </a:xfrm>
          <a:prstGeom prst="rect">
            <a:avLst/>
          </a:prstGeom>
        </p:spPr>
        <p:txBody>
          <a:bodyPr anchorCtr="0" anchor="t" bIns="91425" lIns="45720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Eksplorativna analiza podataka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438" y="1112400"/>
            <a:ext cx="3283362" cy="382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1112400"/>
            <a:ext cx="3283362" cy="38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0" y="391350"/>
            <a:ext cx="9144000" cy="626100"/>
          </a:xfrm>
          <a:prstGeom prst="rect">
            <a:avLst/>
          </a:prstGeom>
        </p:spPr>
        <p:txBody>
          <a:bodyPr anchorCtr="0" anchor="t" bIns="91425" lIns="45720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Eksplorativna analiza podataka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49551" l="0" r="0" t="0"/>
          <a:stretch/>
        </p:blipFill>
        <p:spPr>
          <a:xfrm>
            <a:off x="435775" y="1236875"/>
            <a:ext cx="4060025" cy="376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4">
            <a:alphaModFix/>
          </a:blip>
          <a:srcRect b="49300" l="0" r="0" t="0"/>
          <a:stretch/>
        </p:blipFill>
        <p:spPr>
          <a:xfrm>
            <a:off x="4707035" y="1236875"/>
            <a:ext cx="4001190" cy="3765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2080400" y="1074900"/>
            <a:ext cx="87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CT side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6347600" y="1074900"/>
            <a:ext cx="87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T side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0B5394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