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4"/>
  </p:sldMasterIdLst>
  <p:notesMasterIdLst>
    <p:notesMasterId r:id="rId32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300" r:id="rId17"/>
    <p:sldId id="289" r:id="rId18"/>
    <p:sldId id="290" r:id="rId19"/>
    <p:sldId id="301" r:id="rId20"/>
    <p:sldId id="291" r:id="rId21"/>
    <p:sldId id="292" r:id="rId22"/>
    <p:sldId id="293" r:id="rId23"/>
    <p:sldId id="294" r:id="rId24"/>
    <p:sldId id="295" r:id="rId25"/>
    <p:sldId id="277" r:id="rId26"/>
    <p:sldId id="296" r:id="rId27"/>
    <p:sldId id="297" r:id="rId28"/>
    <p:sldId id="298" r:id="rId29"/>
    <p:sldId id="302" r:id="rId30"/>
    <p:sldId id="29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E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05E26E-BCB2-4FD5-8FD5-81A5EAE94C21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252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9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7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388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2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2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2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EE424C-FCA3-4EDD-B274-8E055D649B7D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807" y="2806810"/>
            <a:ext cx="9330193" cy="1582309"/>
          </a:xfrm>
        </p:spPr>
        <p:txBody>
          <a:bodyPr anchor="b">
            <a:normAutofit fontScale="90000"/>
          </a:bodyPr>
          <a:lstStyle/>
          <a:p>
            <a:pPr algn="l"/>
            <a:r>
              <a:rPr lang="sr-Cyrl-RS" dirty="0">
                <a:solidFill>
                  <a:schemeClr val="bg1"/>
                </a:solidFill>
              </a:rPr>
              <a:t>Анализа скупа података о леукемији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931" y="4524292"/>
            <a:ext cx="6738067" cy="771277"/>
          </a:xfrm>
        </p:spPr>
        <p:txBody>
          <a:bodyPr anchor="t">
            <a:normAutofit/>
          </a:bodyPr>
          <a:lstStyle/>
          <a:p>
            <a:r>
              <a:rPr lang="sr-Cyrl-RS" sz="1200" i="1" dirty="0">
                <a:solidFill>
                  <a:schemeClr val="bg1"/>
                </a:solidFill>
              </a:rPr>
              <a:t>Семинарски рад из предмета истраживање података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8027-11E7-5335-6812-091077F20CC4}"/>
              </a:ext>
            </a:extLst>
          </p:cNvPr>
          <p:cNvSpPr/>
          <p:nvPr/>
        </p:nvSpPr>
        <p:spPr>
          <a:xfrm>
            <a:off x="127220" y="6186115"/>
            <a:ext cx="2775005" cy="429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>
                <a:ln>
                  <a:solidFill>
                    <a:srgbClr val="3CBEF0"/>
                  </a:solidFill>
                </a:ln>
                <a:solidFill>
                  <a:schemeClr val="bg1"/>
                </a:solidFill>
              </a:rPr>
              <a:t>Бојан Величковић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7ED2-0DCF-EDEA-42F2-CBD56EA1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095125-AF12-3A6B-35E5-733B3C144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53" y="310100"/>
            <a:ext cx="9798923" cy="626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486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1509-5CE3-770A-C8E3-30710879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909B-CE4A-49F5-3D7C-47D78C64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Подешавање хиперпараметара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1DEC-ACBF-7F59-C86F-E167B836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391" y="365759"/>
            <a:ext cx="5948489" cy="5724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82819-EE0B-181A-3AC3-6EE208717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4" y="3360102"/>
            <a:ext cx="4791075" cy="28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03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E1A9-FF5D-2869-69C7-78C5B823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57841-E5C8-69EF-44FA-BC4A56856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988" y="23631"/>
            <a:ext cx="8594725" cy="340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B0570-AE69-D505-7932-9E0B4C14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88" y="3429000"/>
            <a:ext cx="8594725" cy="33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708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C5BB-49A4-9E31-5A88-7F4AF693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EA96C3-8254-9889-F754-4CA1F59B8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3331"/>
            <a:ext cx="53930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2F948DB-8467-4F82-F39B-57858091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07" y="1145112"/>
            <a:ext cx="5527223" cy="44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5734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E2FF-7717-62CE-2EA5-107B0748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Случајне шуме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4AD62-74E3-DB8F-D961-45BA8216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Одмах тражимо оптималне хиперпараметре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AC4E8-4E83-5F72-C7F3-7362156E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32" y="2258218"/>
            <a:ext cx="5943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597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B11C-3A68-54BE-EA3C-351AF99F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A3491-295A-C0F7-48DC-C3F95405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44187"/>
            <a:ext cx="8594725" cy="3384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DF565-CB40-4558-8337-409628F0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490593"/>
            <a:ext cx="8541716" cy="33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522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650E-495A-3DB6-08E9-BBB23549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4EEE17-1E7C-E93D-2EE5-F1B7C4C6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73" y="1691322"/>
            <a:ext cx="53930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A549DE9-D13D-8302-1B46-0826788904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1" y="1691322"/>
            <a:ext cx="53930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79876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DA55-2806-D460-5645-67F0FE2A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 најближих суседа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39BE-9EEE-4F4D-1357-808999BD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Нормализовање јер ради са раздаљинама</a:t>
            </a:r>
          </a:p>
          <a:p>
            <a:r>
              <a:rPr lang="sr-Cyrl-RS" dirty="0"/>
              <a:t>Специфичан поступак за рад са аутлајерима</a:t>
            </a:r>
          </a:p>
          <a:p>
            <a:r>
              <a:rPr lang="sr-Cyrl-RS" dirty="0"/>
              <a:t>Избацујемо 3849 атрибута, остаје 18434</a:t>
            </a:r>
          </a:p>
          <a:p>
            <a:r>
              <a:rPr lang="sr-Cyrl-RS" dirty="0"/>
              <a:t>Тренирамо два модела</a:t>
            </a:r>
          </a:p>
          <a:p>
            <a:r>
              <a:rPr lang="sr-Cyrl-RS" dirty="0"/>
              <a:t>Оба имају идентичну прецизност (69%) и идентичне роц криве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465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7582-44C6-F208-4351-C0289A01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5C26EB-7FBE-5023-E0CB-5B382EC23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576" y="54499"/>
            <a:ext cx="8594725" cy="3374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EB65B-8541-F68A-738E-1D4C20245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77" y="3458676"/>
            <a:ext cx="8594724" cy="339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C08A-7BDC-8E9F-527C-22E5DF7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B678-2435-A0F2-0486-CF37D74D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Подешавамо хиперпараметре и добијамо модел са 77% прецизности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52140-9455-B877-9F38-9AFD81C2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9" y="1449139"/>
            <a:ext cx="10742383" cy="42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4008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EBDF-6C0C-05FC-1596-8F14FD04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CAB5-5BC9-174B-B7BD-EF644DAD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У овом раду се бавимо скупом података о леукемији</a:t>
            </a:r>
          </a:p>
          <a:p>
            <a:r>
              <a:rPr lang="sr-Cyrl-RS" dirty="0"/>
              <a:t>Генска експресија је мера којом се исказује количина протеина коју производи одређени ген</a:t>
            </a:r>
          </a:p>
          <a:p>
            <a:r>
              <a:rPr lang="sr-Cyrl-RS" dirty="0"/>
              <a:t>Записује се као број у децималном запису</a:t>
            </a:r>
          </a:p>
          <a:p>
            <a:r>
              <a:rPr lang="sr-Cyrl-RS" dirty="0"/>
              <a:t>Приказаћемо рад неколико алгоритама за класификацију, кластеровање и за крај ћемо одредити и правила придруживања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533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79ED-F349-E3F4-9FF5-8470218C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B682-D71D-E7F5-4753-7C359A56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Победник:  Случајне шуме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60400-5AD8-37AC-E6E9-22A82BB1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9" y="1117481"/>
            <a:ext cx="10873546" cy="4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527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C549-93D0-BE2E-2A0C-070651C6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Кластеровање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AD14-D7A5-6D64-FBBC-5DBB1018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К средина</a:t>
            </a:r>
          </a:p>
          <a:p>
            <a:r>
              <a:rPr lang="sr-Cyrl-RS" dirty="0"/>
              <a:t>Покретање више пута са различитим бројевима кластера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2E3B1-EAF0-89A0-7BAF-C8BD193DC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1" y="2769000"/>
            <a:ext cx="4831360" cy="354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AFED6-F211-DC51-3701-7E3645B9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797" y="2768999"/>
            <a:ext cx="4728854" cy="3548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1150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B1B02E-6AC8-53D5-DA65-600CE021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ПЦА алгоритам за визуелизацију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BB18E6-F137-A8BE-A8F6-EF3F7DF7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34" y="740265"/>
            <a:ext cx="8187690" cy="60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16EA-43B5-3CCF-5D6C-A190AACE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Хијерархијско кластеровање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2366-8844-357D-9172-942E334A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Још један начин кластеровања</a:t>
            </a:r>
          </a:p>
          <a:p>
            <a:r>
              <a:rPr lang="sr-Cyrl-RS" dirty="0"/>
              <a:t>Вардов метод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01755-A4D6-4A80-A407-662810DB7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561" y="1543041"/>
            <a:ext cx="5360774" cy="5245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0586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896A-90C2-E8F8-E463-A91D9BB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8BA5E-9941-447D-578B-9CDF541F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Највећа вредност за 2 кластера, али боље је бирати 10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6B520-4745-8AF4-CEA3-718DC759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45" y="735528"/>
            <a:ext cx="7985812" cy="5992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5753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E2FA-0A5A-8976-AADE-A62C4235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2FDF7-6A2F-1628-8C67-272DB2E16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865" y="0"/>
            <a:ext cx="6827038" cy="6840748"/>
          </a:xfrm>
        </p:spPr>
      </p:pic>
    </p:spTree>
    <p:extLst>
      <p:ext uri="{BB962C8B-B14F-4D97-AF65-F5344CB8AC3E}">
        <p14:creationId xmlns:p14="http://schemas.microsoft.com/office/powerpoint/2010/main" val="408000261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771-5CBA-767D-762F-350DA4A8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665263-C7FD-F9A2-EDC0-131865569A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8" y="365760"/>
            <a:ext cx="6383383" cy="627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73420-4C1A-FE3F-9B59-3FBE055D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12" y="276225"/>
            <a:ext cx="312420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811DB-DA3A-6C58-EB03-2CEFA2C18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312" y="3518535"/>
            <a:ext cx="31813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461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5B60-FFB4-7B0D-535B-0F1AEA49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Правила придруживања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7D47-1AC7-BF12-FC1D-60E77E62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Bining</a:t>
            </a:r>
            <a:r>
              <a:rPr lang="en-US" dirty="0"/>
              <a:t> +/-3 std -&gt; Boost -&gt; </a:t>
            </a:r>
            <a:r>
              <a:rPr lang="en-US" dirty="0" err="1"/>
              <a:t>Apriori</a:t>
            </a:r>
            <a:endParaRPr lang="en-US" dirty="0"/>
          </a:p>
          <a:p>
            <a:r>
              <a:rPr lang="en-US" dirty="0" err="1"/>
              <a:t>Preveliki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/>
              <a:t>atributa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F04F7-B217-BD06-4216-EA8CCA32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84" y="1798795"/>
            <a:ext cx="5391150" cy="44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9688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CB1-86BC-1FCC-30E1-DA592EA9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Експлоративна анализа података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F1661-88E7-5386-532D-43874919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PB_CD34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Bone_Marrow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Bone_Marrow_CD34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5EB62-FC6C-9D8A-E0AC-B9B62D8B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604" y="1904212"/>
            <a:ext cx="5943600" cy="1411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A3BB7-DC75-4833-958E-21B55979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73" y="3812402"/>
            <a:ext cx="5943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37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CF07-2D2E-8431-28E2-2C7BD90D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650C0B-4715-6E65-C85C-DF4E7EE8C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023" y="1028541"/>
            <a:ext cx="9610661" cy="494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4577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64C4-8D04-9650-E441-EA928366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A7CE0-859B-2F1A-FD02-04AB6781D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26" y="1146975"/>
            <a:ext cx="10128880" cy="45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047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EA7B-E963-0B21-EE9C-FDE54B69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EFC68-FAB5-BF8C-F964-19688EA4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70" y="529968"/>
            <a:ext cx="10594742" cy="55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10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FB53-1592-679C-3DB5-B98506AC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Претпроцесирање података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DB1F-B748-AE70-2E68-797A484B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822713"/>
            <a:ext cx="6975679" cy="3357424"/>
          </a:xfrm>
        </p:spPr>
        <p:txBody>
          <a:bodyPr/>
          <a:lstStyle/>
          <a:p>
            <a:r>
              <a:rPr lang="sr-Cyrl-RS" dirty="0"/>
              <a:t>Недостајуће и нула вредности</a:t>
            </a:r>
          </a:p>
          <a:p>
            <a:r>
              <a:rPr lang="sr-Cyrl-RS" dirty="0"/>
              <a:t>Аутлајери</a:t>
            </a:r>
          </a:p>
          <a:p>
            <a:r>
              <a:rPr lang="sr-Cyrl-RS" dirty="0"/>
              <a:t>Подела на скуп за тренирање и скуп за тестирање</a:t>
            </a:r>
          </a:p>
          <a:p>
            <a:r>
              <a:rPr lang="sr-Cyrl-RS" dirty="0"/>
              <a:t>Нормализација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1335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F724-B45D-9D10-D842-C206894A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Класификација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53D7-9F68-C27F-1D54-499E0742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Стабла одлучивања</a:t>
            </a:r>
          </a:p>
          <a:p>
            <a:r>
              <a:rPr lang="sr-Cyrl-RS" dirty="0"/>
              <a:t>Наивно стабло</a:t>
            </a:r>
          </a:p>
          <a:p>
            <a:r>
              <a:rPr lang="sr-Cyrl-RS" dirty="0"/>
              <a:t>Није подешен сид</a:t>
            </a:r>
          </a:p>
          <a:p>
            <a:r>
              <a:rPr lang="sr-Cyrl-RS" dirty="0"/>
              <a:t>Прецизност варира од 65% до 85%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BB346-FAB5-9956-75CC-14431509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6" y="1192640"/>
            <a:ext cx="4410075" cy="42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1073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4795-54C6-A404-B6C2-FA416C1A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65802-2DC4-A37D-0C8A-CE2E6091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72494"/>
            <a:ext cx="8595360" cy="5607643"/>
          </a:xfrm>
        </p:spPr>
        <p:txBody>
          <a:bodyPr/>
          <a:lstStyle/>
          <a:p>
            <a:r>
              <a:rPr lang="en-US" dirty="0" err="1"/>
              <a:t>random_state</a:t>
            </a:r>
            <a:r>
              <a:rPr lang="en-US" dirty="0"/>
              <a:t> = 2</a:t>
            </a:r>
          </a:p>
          <a:p>
            <a:r>
              <a:rPr lang="sr-Cyrl-RS" dirty="0"/>
              <a:t>Прецизност око 85%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E57D5-3BDB-01AA-1393-50032351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88" y="789164"/>
            <a:ext cx="6788824" cy="5174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1D739-06A9-EF24-D34E-6D518EF7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0" y="2843601"/>
            <a:ext cx="5286790" cy="36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774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127</TotalTime>
  <Words>219</Words>
  <Application>Microsoft Office PowerPoint</Application>
  <PresentationFormat>Widescreen</PresentationFormat>
  <Paragraphs>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Schoolbook</vt:lpstr>
      <vt:lpstr>Wingdings 2</vt:lpstr>
      <vt:lpstr>View</vt:lpstr>
      <vt:lpstr>Анализа скупа података о леукемији</vt:lpstr>
      <vt:lpstr>Увод</vt:lpstr>
      <vt:lpstr>Експлоративна анализа података</vt:lpstr>
      <vt:lpstr>PowerPoint Presentation</vt:lpstr>
      <vt:lpstr>PowerPoint Presentation</vt:lpstr>
      <vt:lpstr>PowerPoint Presentation</vt:lpstr>
      <vt:lpstr>Претпроцесирање података</vt:lpstr>
      <vt:lpstr>Класификација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Случајне шуме</vt:lpstr>
      <vt:lpstr>PowerPoint Presentation</vt:lpstr>
      <vt:lpstr>PowerPoint Presentation</vt:lpstr>
      <vt:lpstr>К најближих суседа</vt:lpstr>
      <vt:lpstr>PowerPoint Presentation</vt:lpstr>
      <vt:lpstr>PowerPoint Presentation</vt:lpstr>
      <vt:lpstr>PowerPoint Presentation</vt:lpstr>
      <vt:lpstr>Кластеровање</vt:lpstr>
      <vt:lpstr>PowerPoint Presentation</vt:lpstr>
      <vt:lpstr>Хијерархијско кластеровање</vt:lpstr>
      <vt:lpstr>PowerPoint Presentation</vt:lpstr>
      <vt:lpstr>PowerPoint Presentation</vt:lpstr>
      <vt:lpstr>PowerPoint Presentation</vt:lpstr>
      <vt:lpstr>Правила придруживања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 скупа података о леукемији</dc:title>
  <dc:creator>Bojan Velickovic</dc:creator>
  <cp:lastModifiedBy>Bojan Velickovic</cp:lastModifiedBy>
  <cp:revision>6</cp:revision>
  <dcterms:created xsi:type="dcterms:W3CDTF">2023-08-17T21:24:31Z</dcterms:created>
  <dcterms:modified xsi:type="dcterms:W3CDTF">2023-08-26T19:42:18Z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