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1" r:id="rId5"/>
    <p:sldId id="265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63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64" r:id="rId28"/>
    <p:sldId id="286" r:id="rId29"/>
    <p:sldId id="287" r:id="rId30"/>
    <p:sldId id="289" r:id="rId31"/>
    <p:sldId id="290" r:id="rId32"/>
    <p:sldId id="291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0" userDrawn="1">
          <p15:clr>
            <a:srgbClr val="A4A3A4"/>
          </p15:clr>
        </p15:guide>
        <p15:guide id="2" orient="horz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58"/>
      </p:cViewPr>
      <p:guideLst>
        <p:guide pos="120"/>
        <p:guide orient="horz"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63AA-F000-7A66-5F1D-CA63A85C2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 world smartphones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32664-769D-C36F-8AFA-2EEB011D11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02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6E2C2D-020A-E7BC-DDCE-48539469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59080"/>
            <a:ext cx="7729728" cy="1188720"/>
          </a:xfrm>
        </p:spPr>
        <p:txBody>
          <a:bodyPr/>
          <a:lstStyle/>
          <a:p>
            <a:r>
              <a:rPr lang="en-US" dirty="0" err="1"/>
              <a:t>Izvrsavanje</a:t>
            </a:r>
            <a:r>
              <a:rPr lang="en-US" dirty="0"/>
              <a:t> </a:t>
            </a:r>
            <a:r>
              <a:rPr lang="en-US" dirty="0" err="1"/>
              <a:t>binarizacija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C52E76-FE79-BCF6-AE8B-BAEBC3D7D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99" y="1945178"/>
            <a:ext cx="11364191" cy="4123113"/>
          </a:xfrm>
        </p:spPr>
        <p:txBody>
          <a:bodyPr>
            <a:normAutofit/>
          </a:bodyPr>
          <a:lstStyle/>
          <a:p>
            <a:r>
              <a:rPr lang="en-US" sz="2400" dirty="0" err="1"/>
              <a:t>Atribut</a:t>
            </a:r>
            <a:r>
              <a:rPr lang="en-US" sz="2400" dirty="0"/>
              <a:t> price je </a:t>
            </a:r>
            <a:r>
              <a:rPr lang="en-US" sz="2400" dirty="0" err="1"/>
              <a:t>diskretizovan</a:t>
            </a:r>
            <a:r>
              <a:rPr lang="en-US" sz="2400" dirty="0"/>
              <a:t> u 2 </a:t>
            </a:r>
            <a:r>
              <a:rPr lang="en-US" sz="2400" dirty="0" err="1"/>
              <a:t>kategorije</a:t>
            </a:r>
            <a:r>
              <a:rPr lang="en-US" sz="2400" dirty="0"/>
              <a:t>, </a:t>
            </a:r>
            <a:r>
              <a:rPr lang="en-US" sz="2400" dirty="0" err="1"/>
              <a:t>odnosno</a:t>
            </a:r>
            <a:r>
              <a:rPr lang="en-US" sz="2400" dirty="0"/>
              <a:t> </a:t>
            </a:r>
            <a:r>
              <a:rPr lang="en-US" sz="2400" dirty="0" err="1"/>
              <a:t>binarizovan</a:t>
            </a:r>
            <a:r>
              <a:rPr lang="en-US" sz="2400" dirty="0"/>
              <a:t>. </a:t>
            </a:r>
            <a:r>
              <a:rPr lang="en-US" sz="2400" dirty="0" err="1"/>
              <a:t>Dobijene</a:t>
            </a:r>
            <a:r>
              <a:rPr lang="en-US" sz="2400" dirty="0"/>
              <a:t> </a:t>
            </a:r>
            <a:r>
              <a:rPr lang="en-US" sz="2400" dirty="0" err="1"/>
              <a:t>kategorije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low </a:t>
            </a:r>
            <a:r>
              <a:rPr lang="en-US" sz="2400" dirty="0" err="1"/>
              <a:t>i</a:t>
            </a:r>
            <a:r>
              <a:rPr lang="en-US" sz="2400" dirty="0"/>
              <a:t> high price. </a:t>
            </a:r>
            <a:r>
              <a:rPr lang="en-US" sz="2400" dirty="0" err="1"/>
              <a:t>Zbog</a:t>
            </a:r>
            <a:r>
              <a:rPr lang="en-US" sz="2400" dirty="0"/>
              <a:t> gore </a:t>
            </a:r>
            <a:r>
              <a:rPr lang="en-US" sz="2400" dirty="0" err="1"/>
              <a:t>opisane</a:t>
            </a:r>
            <a:r>
              <a:rPr lang="en-US" sz="2400" dirty="0"/>
              <a:t> </a:t>
            </a:r>
            <a:r>
              <a:rPr lang="en-US" sz="2400" dirty="0" err="1"/>
              <a:t>raspodele</a:t>
            </a:r>
            <a:r>
              <a:rPr lang="en-US" sz="2400" dirty="0"/>
              <a:t> </a:t>
            </a:r>
            <a:r>
              <a:rPr lang="en-US" sz="2400" dirty="0" err="1"/>
              <a:t>ovog</a:t>
            </a:r>
            <a:r>
              <a:rPr lang="en-US" sz="2400" dirty="0"/>
              <a:t> </a:t>
            </a:r>
            <a:r>
              <a:rPr lang="en-US" sz="2400" dirty="0" err="1"/>
              <a:t>atributa</a:t>
            </a:r>
            <a:r>
              <a:rPr lang="en-US" sz="2400" dirty="0"/>
              <a:t>, </a:t>
            </a:r>
            <a:r>
              <a:rPr lang="en-US" sz="2400" dirty="0" err="1"/>
              <a:t>podaci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podeljeni</a:t>
            </a:r>
            <a:r>
              <a:rPr lang="en-US" sz="2400" dirty="0"/>
              <a:t> u </a:t>
            </a:r>
            <a:r>
              <a:rPr lang="en-US" sz="2400" dirty="0" err="1"/>
              <a:t>odnosu</a:t>
            </a:r>
            <a:r>
              <a:rPr lang="en-US" sz="2400" dirty="0"/>
              <a:t> 7 </a:t>
            </a:r>
            <a:r>
              <a:rPr lang="en-US" sz="2400" dirty="0" err="1"/>
              <a:t>na</a:t>
            </a:r>
            <a:r>
              <a:rPr lang="en-US" sz="2400" dirty="0"/>
              <a:t> 3, u </a:t>
            </a:r>
            <a:r>
              <a:rPr lang="en-US" sz="2400" dirty="0" err="1"/>
              <a:t>korist</a:t>
            </a:r>
            <a:r>
              <a:rPr lang="en-US" sz="2400" dirty="0"/>
              <a:t> low. </a:t>
            </a:r>
            <a:r>
              <a:rPr lang="en-US" sz="2400" dirty="0" err="1"/>
              <a:t>Dobijena</a:t>
            </a:r>
            <a:r>
              <a:rPr lang="en-US" sz="2400" dirty="0"/>
              <a:t> je nova </a:t>
            </a:r>
            <a:r>
              <a:rPr lang="en-US" sz="2400" dirty="0" err="1"/>
              <a:t>kolona</a:t>
            </a:r>
            <a:r>
              <a:rPr lang="en-US" sz="2400" dirty="0"/>
              <a:t> </a:t>
            </a:r>
            <a:r>
              <a:rPr lang="en-US" sz="2400" i="1" dirty="0" err="1"/>
              <a:t>price_category</a:t>
            </a:r>
            <a:endParaRPr lang="en-US" sz="2400" i="1" dirty="0"/>
          </a:p>
          <a:p>
            <a:endParaRPr lang="en-US" sz="2400" dirty="0"/>
          </a:p>
          <a:p>
            <a:r>
              <a:rPr lang="en-US" sz="2400" dirty="0" err="1"/>
              <a:t>Razdvajamo</a:t>
            </a:r>
            <a:r>
              <a:rPr lang="en-US" sz="2400" dirty="0"/>
              <a:t> </a:t>
            </a:r>
            <a:r>
              <a:rPr lang="en-US" sz="2400" dirty="0" err="1"/>
              <a:t>kolonu</a:t>
            </a:r>
            <a:r>
              <a:rPr lang="en-US" sz="2400" dirty="0"/>
              <a:t> </a:t>
            </a:r>
            <a:r>
              <a:rPr lang="en-US" sz="2400" i="1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vise </a:t>
            </a:r>
            <a:r>
              <a:rPr lang="en-US" sz="2400" dirty="0" err="1"/>
              <a:t>kolona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osnovu</a:t>
            </a:r>
            <a:r>
              <a:rPr lang="en-US" sz="2400" dirty="0"/>
              <a:t> </a:t>
            </a:r>
            <a:r>
              <a:rPr lang="en-US" sz="2400" dirty="0" err="1"/>
              <a:t>prisutnih</a:t>
            </a:r>
            <a:r>
              <a:rPr lang="en-US" sz="2400" dirty="0"/>
              <a:t> </a:t>
            </a:r>
            <a:r>
              <a:rPr lang="en-US" sz="2400" dirty="0" err="1"/>
              <a:t>operativnih</a:t>
            </a:r>
            <a:r>
              <a:rPr lang="en-US" sz="2400" dirty="0"/>
              <a:t> </a:t>
            </a:r>
            <a:r>
              <a:rPr lang="en-US" sz="2400" dirty="0" err="1"/>
              <a:t>sistema</a:t>
            </a:r>
            <a:r>
              <a:rPr lang="en-US" sz="2400" dirty="0"/>
              <a:t> u </a:t>
            </a:r>
            <a:r>
              <a:rPr lang="en-US" sz="2400" dirty="0" err="1"/>
              <a:t>toj</a:t>
            </a:r>
            <a:r>
              <a:rPr lang="en-US" sz="2400" dirty="0"/>
              <a:t> </a:t>
            </a:r>
            <a:r>
              <a:rPr lang="en-US" sz="2400" dirty="0" err="1"/>
              <a:t>koloni</a:t>
            </a:r>
            <a:r>
              <a:rPr lang="en-US" sz="2400" dirty="0"/>
              <a:t> (</a:t>
            </a:r>
            <a:r>
              <a:rPr lang="en-US" sz="2400" dirty="0" err="1"/>
              <a:t>vrednosti</a:t>
            </a:r>
            <a:r>
              <a:rPr lang="en-US" sz="2400" dirty="0"/>
              <a:t> u </a:t>
            </a:r>
            <a:r>
              <a:rPr lang="en-US" sz="2400" dirty="0" err="1"/>
              <a:t>ovim</a:t>
            </a:r>
            <a:r>
              <a:rPr lang="en-US" sz="2400" dirty="0"/>
              <a:t> </a:t>
            </a:r>
            <a:r>
              <a:rPr lang="en-US" sz="2400" dirty="0" err="1"/>
              <a:t>kolonama</a:t>
            </a:r>
            <a:r>
              <a:rPr lang="en-US" sz="2400" dirty="0"/>
              <a:t> </a:t>
            </a:r>
            <a:r>
              <a:rPr lang="en-US" sz="2400" dirty="0" err="1"/>
              <a:t>mogu</a:t>
            </a:r>
            <a:r>
              <a:rPr lang="en-US" sz="2400" dirty="0"/>
              <a:t> </a:t>
            </a:r>
            <a:r>
              <a:rPr lang="en-US" sz="2400" dirty="0" err="1"/>
              <a:t>biti</a:t>
            </a:r>
            <a:r>
              <a:rPr lang="en-US" sz="2400" dirty="0"/>
              <a:t> 0 </a:t>
            </a:r>
            <a:r>
              <a:rPr lang="en-US" sz="2400" dirty="0" err="1"/>
              <a:t>ili</a:t>
            </a:r>
            <a:r>
              <a:rPr lang="en-US" sz="2400" dirty="0"/>
              <a:t> 1). Na </a:t>
            </a:r>
            <a:r>
              <a:rPr lang="en-US" sz="2400" dirty="0" err="1"/>
              <a:t>koloni</a:t>
            </a:r>
            <a:r>
              <a:rPr lang="en-US" sz="2400" dirty="0"/>
              <a:t> </a:t>
            </a:r>
            <a:r>
              <a:rPr lang="en-US" sz="2400" i="1" dirty="0" err="1"/>
              <a:t>os</a:t>
            </a:r>
            <a:r>
              <a:rPr lang="en-US" sz="2400" dirty="0"/>
              <a:t> je </a:t>
            </a:r>
            <a:r>
              <a:rPr lang="en-US" sz="2400" dirty="0" err="1"/>
              <a:t>izvrsena</a:t>
            </a:r>
            <a:r>
              <a:rPr lang="en-US" sz="2400" dirty="0"/>
              <a:t> </a:t>
            </a:r>
            <a:r>
              <a:rPr lang="en-US" sz="2400" dirty="0" err="1"/>
              <a:t>binarizacija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301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1C614-61DE-EFA9-0FDA-206838F9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59080"/>
            <a:ext cx="7729728" cy="1188720"/>
          </a:xfrm>
        </p:spPr>
        <p:txBody>
          <a:bodyPr/>
          <a:lstStyle/>
          <a:p>
            <a:r>
              <a:rPr lang="en-US" dirty="0" err="1"/>
              <a:t>Treniranje</a:t>
            </a:r>
            <a:r>
              <a:rPr lang="en-US" dirty="0"/>
              <a:t> </a:t>
            </a:r>
            <a:r>
              <a:rPr lang="en-US" dirty="0" err="1"/>
              <a:t>knn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155861-32D2-0B44-2CF7-B56D7F78F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636" y="1795549"/>
            <a:ext cx="5438047" cy="4555375"/>
          </a:xfrm>
        </p:spPr>
        <p:txBody>
          <a:bodyPr>
            <a:normAutofit/>
          </a:bodyPr>
          <a:lstStyle/>
          <a:p>
            <a:r>
              <a:rPr lang="en-US" sz="2800" dirty="0"/>
              <a:t>Na test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trening</a:t>
            </a:r>
            <a:r>
              <a:rPr lang="en-US" sz="2800" dirty="0"/>
              <a:t> </a:t>
            </a:r>
            <a:r>
              <a:rPr lang="en-US" sz="2800" dirty="0" err="1"/>
              <a:t>skupu</a:t>
            </a:r>
            <a:r>
              <a:rPr lang="en-US" sz="2800" dirty="0"/>
              <a:t> </a:t>
            </a:r>
            <a:r>
              <a:rPr lang="en-US" sz="2800" dirty="0" err="1"/>
              <a:t>dobijena</a:t>
            </a:r>
            <a:r>
              <a:rPr lang="en-US" sz="2800" dirty="0"/>
              <a:t> </a:t>
            </a:r>
            <a:r>
              <a:rPr lang="en-US" sz="2800" dirty="0" err="1"/>
              <a:t>tacnost</a:t>
            </a:r>
            <a:r>
              <a:rPr lang="en-US" sz="2800" dirty="0"/>
              <a:t> je 92%. </a:t>
            </a:r>
            <a:r>
              <a:rPr lang="en-US" sz="2800" dirty="0" err="1"/>
              <a:t>Matrica</a:t>
            </a:r>
            <a:r>
              <a:rPr lang="en-US" sz="2800" dirty="0"/>
              <a:t> </a:t>
            </a:r>
            <a:r>
              <a:rPr lang="en-US" sz="2800" dirty="0" err="1"/>
              <a:t>konfuzije</a:t>
            </a:r>
            <a:r>
              <a:rPr lang="en-US" sz="2800" dirty="0"/>
              <a:t>, </a:t>
            </a:r>
            <a:r>
              <a:rPr lang="en-US" sz="2800" dirty="0" err="1"/>
              <a:t>mozemo</a:t>
            </a:r>
            <a:r>
              <a:rPr lang="en-US" sz="2800" dirty="0"/>
              <a:t> </a:t>
            </a:r>
            <a:r>
              <a:rPr lang="en-US" sz="2800" dirty="0" err="1"/>
              <a:t>videti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narednom</a:t>
            </a:r>
            <a:r>
              <a:rPr lang="en-US" sz="2800" dirty="0"/>
              <a:t> </a:t>
            </a:r>
            <a:r>
              <a:rPr lang="en-US" sz="2800" dirty="0" err="1"/>
              <a:t>grafiku</a:t>
            </a:r>
            <a:r>
              <a:rPr lang="en-US" sz="2800" dirty="0"/>
              <a:t>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D6C43C-8860-4C8A-174C-DD2D8E7119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6752" y="2012290"/>
            <a:ext cx="5139612" cy="4338634"/>
          </a:xfrm>
        </p:spPr>
      </p:pic>
    </p:spTree>
    <p:extLst>
      <p:ext uri="{BB962C8B-B14F-4D97-AF65-F5344CB8AC3E}">
        <p14:creationId xmlns:p14="http://schemas.microsoft.com/office/powerpoint/2010/main" val="252674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7124B-3CBD-4973-4F43-1DDC4E68A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1897797"/>
            <a:ext cx="5504549" cy="704087"/>
          </a:xfrm>
        </p:spPr>
        <p:txBody>
          <a:bodyPr/>
          <a:lstStyle/>
          <a:p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takodje</a:t>
            </a:r>
            <a:r>
              <a:rPr lang="en-US" dirty="0"/>
              <a:t> </a:t>
            </a:r>
            <a:r>
              <a:rPr lang="en-US" dirty="0" err="1"/>
              <a:t>ostvarili</a:t>
            </a:r>
            <a:r>
              <a:rPr lang="en-US" dirty="0"/>
              <a:t> </a:t>
            </a:r>
            <a:r>
              <a:rPr lang="en-US" dirty="0" err="1"/>
              <a:t>tacnost</a:t>
            </a:r>
            <a:r>
              <a:rPr lang="en-US" dirty="0"/>
              <a:t> od 92%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919155-2880-793F-407B-DE13262FCB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1117" y="2808891"/>
            <a:ext cx="4204561" cy="3549305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78F6622-FB1F-E643-B34A-4F3BA3799C4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9109" y="3143249"/>
            <a:ext cx="4883545" cy="3041419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338E0AB-303A-6F21-D9D1-16EA21B3C6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450" y="1897797"/>
            <a:ext cx="5061203" cy="70408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err="1"/>
              <a:t>Korscenjem</a:t>
            </a:r>
            <a:r>
              <a:rPr lang="en-US" dirty="0"/>
              <a:t> </a:t>
            </a:r>
            <a:r>
              <a:rPr lang="en-US" dirty="0" err="1"/>
              <a:t>GridSearch</a:t>
            </a:r>
            <a:r>
              <a:rPr lang="en-US" dirty="0"/>
              <a:t> </a:t>
            </a:r>
            <a:r>
              <a:rPr lang="en-US" dirty="0" err="1"/>
              <a:t>optimizacije</a:t>
            </a:r>
            <a:r>
              <a:rPr lang="en-US" dirty="0"/>
              <a:t> </a:t>
            </a:r>
            <a:r>
              <a:rPr lang="en-US" dirty="0" err="1"/>
              <a:t>dobili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najbolju</a:t>
            </a:r>
            <a:r>
              <a:rPr lang="en-US" dirty="0"/>
              <a:t> </a:t>
            </a:r>
            <a:r>
              <a:rPr lang="en-US" dirty="0" err="1"/>
              <a:t>kombinaciju</a:t>
            </a:r>
            <a:r>
              <a:rPr lang="en-US" dirty="0"/>
              <a:t> </a:t>
            </a:r>
            <a:r>
              <a:rPr lang="en-US" dirty="0" err="1"/>
              <a:t>parametara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61B15-494B-E45A-47A7-C660291D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59080"/>
            <a:ext cx="7729728" cy="1188720"/>
          </a:xfrm>
        </p:spPr>
        <p:txBody>
          <a:bodyPr/>
          <a:lstStyle/>
          <a:p>
            <a:r>
              <a:rPr lang="en-US" dirty="0" err="1"/>
              <a:t>Treniranje</a:t>
            </a:r>
            <a:r>
              <a:rPr lang="en-US" dirty="0"/>
              <a:t> </a:t>
            </a:r>
            <a:r>
              <a:rPr lang="en-US" dirty="0" err="1"/>
              <a:t>Knn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(</a:t>
            </a:r>
            <a:r>
              <a:rPr lang="en-US" dirty="0" err="1"/>
              <a:t>Gridsearch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8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43729A-2BFF-17E5-E6A7-0F03269E1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3" y="2843992"/>
            <a:ext cx="5709596" cy="1378666"/>
          </a:xfrm>
        </p:spPr>
        <p:txBody>
          <a:bodyPr>
            <a:normAutofit/>
          </a:bodyPr>
          <a:lstStyle/>
          <a:p>
            <a:r>
              <a:rPr lang="en-US" dirty="0" err="1"/>
              <a:t>Ciljna</a:t>
            </a:r>
            <a:r>
              <a:rPr lang="en-US" dirty="0"/>
              <a:t> </a:t>
            </a:r>
            <a:r>
              <a:rPr lang="en-US" dirty="0" err="1"/>
              <a:t>promenljiva</a:t>
            </a:r>
            <a:r>
              <a:rPr lang="en-US" dirty="0"/>
              <a:t> je, </a:t>
            </a:r>
            <a:r>
              <a:rPr lang="en-US" dirty="0" err="1"/>
              <a:t>kao</a:t>
            </a:r>
            <a:r>
              <a:rPr lang="en-US" dirty="0"/>
              <a:t> I u KNN </a:t>
            </a:r>
            <a:r>
              <a:rPr lang="en-US" dirty="0" err="1"/>
              <a:t>algoritmu</a:t>
            </a:r>
            <a:r>
              <a:rPr lang="en-US" dirty="0"/>
              <a:t> </a:t>
            </a:r>
            <a:r>
              <a:rPr lang="en-US" dirty="0" err="1"/>
              <a:t>price_category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1AF0EA-6DFD-EBF9-574C-2B2CE54563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6687" y="2843992"/>
            <a:ext cx="4793550" cy="357614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7533C-48DC-74EB-2FA2-FC1C064384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52963" y="1943480"/>
            <a:ext cx="4270248" cy="704087"/>
          </a:xfrm>
        </p:spPr>
        <p:txBody>
          <a:bodyPr/>
          <a:lstStyle/>
          <a:p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mozemo</a:t>
            </a:r>
            <a:r>
              <a:rPr lang="en-US" dirty="0"/>
              <a:t> videte </a:t>
            </a:r>
            <a:r>
              <a:rPr lang="en-US" dirty="0" err="1"/>
              <a:t>raspodelu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FB3627B-386B-E9FC-C4A6-60F72759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3" y="259080"/>
            <a:ext cx="7729728" cy="1188720"/>
          </a:xfrm>
        </p:spPr>
        <p:txBody>
          <a:bodyPr/>
          <a:lstStyle/>
          <a:p>
            <a:r>
              <a:rPr lang="en-US" dirty="0" err="1"/>
              <a:t>Stabla</a:t>
            </a:r>
            <a:r>
              <a:rPr lang="en-US" dirty="0"/>
              <a:t> </a:t>
            </a:r>
            <a:r>
              <a:rPr lang="en-US" dirty="0" err="1"/>
              <a:t>odlucivanja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8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A235FC-1EE7-A724-5144-BFA5D62DB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1943689"/>
            <a:ext cx="4270248" cy="704087"/>
          </a:xfrm>
        </p:spPr>
        <p:txBody>
          <a:bodyPr/>
          <a:lstStyle/>
          <a:p>
            <a:r>
              <a:rPr lang="en-US" dirty="0" err="1"/>
              <a:t>Vizualizacija</a:t>
            </a:r>
            <a:r>
              <a:rPr lang="en-US" dirty="0"/>
              <a:t> </a:t>
            </a:r>
            <a:r>
              <a:rPr lang="en-US" dirty="0" err="1"/>
              <a:t>stabla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A9FF77-8ED3-1C4A-8438-9C217C4582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0500" y="2880926"/>
            <a:ext cx="4921729" cy="371757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41E0C9D-DEBD-B322-C484-03203B21B69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18909" y="3167708"/>
            <a:ext cx="6182591" cy="343079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6328E-22FD-A8CD-DC0A-8D2B176E5C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6580" y="1943688"/>
            <a:ext cx="5394860" cy="704087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Mozemo</a:t>
            </a:r>
            <a:r>
              <a:rPr lang="en-US" dirty="0"/>
              <a:t> videte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svojstva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najveci</a:t>
            </a:r>
            <a:r>
              <a:rPr lang="en-US" dirty="0"/>
              <a:t> </a:t>
            </a:r>
            <a:r>
              <a:rPr lang="en-US" dirty="0" err="1"/>
              <a:t>uticaj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donosenje</a:t>
            </a:r>
            <a:r>
              <a:rPr lang="en-US" dirty="0"/>
              <a:t> </a:t>
            </a:r>
            <a:r>
              <a:rPr lang="en-US" dirty="0" err="1"/>
              <a:t>odluka</a:t>
            </a:r>
            <a:r>
              <a:rPr lang="en-US" dirty="0"/>
              <a:t> </a:t>
            </a:r>
            <a:r>
              <a:rPr lang="en-US" dirty="0" err="1"/>
              <a:t>naseg</a:t>
            </a:r>
            <a:r>
              <a:rPr lang="en-US" dirty="0"/>
              <a:t> </a:t>
            </a:r>
            <a:r>
              <a:rPr lang="en-US" dirty="0" err="1"/>
              <a:t>drveta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CD8C3F3-6D02-A860-7AB3-AC72A5D8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59496"/>
            <a:ext cx="7729728" cy="1188720"/>
          </a:xfrm>
        </p:spPr>
        <p:txBody>
          <a:bodyPr/>
          <a:lstStyle/>
          <a:p>
            <a:r>
              <a:rPr lang="en-US" dirty="0" err="1"/>
              <a:t>Treniranje</a:t>
            </a:r>
            <a:r>
              <a:rPr lang="en-US" dirty="0"/>
              <a:t> </a:t>
            </a:r>
            <a:r>
              <a:rPr lang="en-US" dirty="0" err="1"/>
              <a:t>drveta</a:t>
            </a:r>
            <a:r>
              <a:rPr lang="en-US" dirty="0"/>
              <a:t> </a:t>
            </a:r>
            <a:r>
              <a:rPr lang="en-US" dirty="0" err="1"/>
              <a:t>odlucivanja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4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D46C87-5D13-F337-5191-2290E8101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887" y="1828801"/>
            <a:ext cx="5404797" cy="1188720"/>
          </a:xfrm>
        </p:spPr>
        <p:txBody>
          <a:bodyPr>
            <a:normAutofit/>
          </a:bodyPr>
          <a:lstStyle/>
          <a:p>
            <a:r>
              <a:rPr lang="en-US" dirty="0" err="1"/>
              <a:t>DOslo</a:t>
            </a:r>
            <a:r>
              <a:rPr lang="en-US" dirty="0"/>
              <a:t> je do </a:t>
            </a:r>
            <a:r>
              <a:rPr lang="en-US" dirty="0" err="1"/>
              <a:t>preprilagodjavanja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trening</a:t>
            </a:r>
            <a:r>
              <a:rPr lang="en-US" dirty="0"/>
              <a:t> </a:t>
            </a:r>
            <a:r>
              <a:rPr lang="en-US" dirty="0" err="1"/>
              <a:t>skupu</a:t>
            </a:r>
            <a:r>
              <a:rPr lang="en-US" dirty="0"/>
              <a:t> </a:t>
            </a:r>
            <a:r>
              <a:rPr lang="en-US" dirty="0" err="1"/>
              <a:t>zato</a:t>
            </a:r>
            <a:r>
              <a:rPr lang="en-US" dirty="0"/>
              <a:t> </a:t>
            </a:r>
            <a:r>
              <a:rPr lang="en-US" dirty="0" err="1"/>
              <a:t>pokrecemo</a:t>
            </a:r>
            <a:r>
              <a:rPr lang="en-US" dirty="0"/>
              <a:t> grid search I </a:t>
            </a:r>
            <a:r>
              <a:rPr lang="en-US" dirty="0" err="1"/>
              <a:t>dobijamo</a:t>
            </a:r>
            <a:r>
              <a:rPr lang="en-US" dirty="0"/>
              <a:t> </a:t>
            </a:r>
            <a:r>
              <a:rPr lang="en-US" dirty="0" err="1"/>
              <a:t>sledece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2A4170-13B4-50FD-C5FE-92920B10E4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4896" y="3331820"/>
            <a:ext cx="4808904" cy="276972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C7700-D7FE-84AF-8306-6874368F29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8315" y="2313433"/>
            <a:ext cx="5282877" cy="3073214"/>
          </a:xfrm>
        </p:spPr>
        <p:txBody>
          <a:bodyPr>
            <a:normAutofit/>
          </a:bodyPr>
          <a:lstStyle/>
          <a:p>
            <a:r>
              <a:rPr lang="en-US" dirty="0"/>
              <a:t>Na </a:t>
            </a:r>
            <a:r>
              <a:rPr lang="en-US" dirty="0" err="1"/>
              <a:t>trening</a:t>
            </a:r>
            <a:r>
              <a:rPr lang="en-US" dirty="0"/>
              <a:t> </a:t>
            </a:r>
            <a:r>
              <a:rPr lang="en-US" dirty="0" err="1"/>
              <a:t>skupu</a:t>
            </a:r>
            <a:r>
              <a:rPr lang="en-US" dirty="0"/>
              <a:t> </a:t>
            </a:r>
            <a:r>
              <a:rPr lang="en-US" dirty="0" err="1"/>
              <a:t>dobijamo</a:t>
            </a:r>
            <a:r>
              <a:rPr lang="en-US" dirty="0"/>
              <a:t> </a:t>
            </a:r>
            <a:r>
              <a:rPr lang="en-US" dirty="0" err="1"/>
              <a:t>tacnost</a:t>
            </a:r>
            <a:r>
              <a:rPr lang="en-US" dirty="0"/>
              <a:t> 92%, a </a:t>
            </a:r>
            <a:r>
              <a:rPr lang="en-US" dirty="0" err="1"/>
              <a:t>na</a:t>
            </a:r>
            <a:r>
              <a:rPr lang="en-US" dirty="0"/>
              <a:t> test </a:t>
            </a:r>
            <a:r>
              <a:rPr lang="en-US" dirty="0" err="1"/>
              <a:t>skupu</a:t>
            </a:r>
            <a:r>
              <a:rPr lang="en-US" dirty="0"/>
              <a:t> 89%, </a:t>
            </a:r>
            <a:r>
              <a:rPr lang="en-US" dirty="0" err="1"/>
              <a:t>zakljucujemo</a:t>
            </a:r>
            <a:r>
              <a:rPr lang="en-US" dirty="0"/>
              <a:t> da je </a:t>
            </a:r>
            <a:r>
              <a:rPr lang="en-US" dirty="0" err="1"/>
              <a:t>GridSearch</a:t>
            </a:r>
            <a:r>
              <a:rPr lang="en-US" dirty="0"/>
              <a:t> je </a:t>
            </a:r>
            <a:r>
              <a:rPr lang="en-US" dirty="0" err="1"/>
              <a:t>dao</a:t>
            </a:r>
            <a:r>
              <a:rPr lang="en-US" dirty="0"/>
              <a:t> </a:t>
            </a:r>
            <a:r>
              <a:rPr lang="en-US" dirty="0" err="1"/>
              <a:t>bolji</a:t>
            </a:r>
            <a:r>
              <a:rPr lang="en-US" dirty="0"/>
              <a:t> model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248464-C346-F5B9-1B1A-0206FFF0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309372"/>
            <a:ext cx="7729728" cy="1188720"/>
          </a:xfrm>
        </p:spPr>
        <p:txBody>
          <a:bodyPr/>
          <a:lstStyle/>
          <a:p>
            <a:r>
              <a:rPr lang="en-US" dirty="0" err="1"/>
              <a:t>gridSearch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94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FF8E37-42B1-1AA6-C2F8-83BC549DFD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0500" y="1846464"/>
            <a:ext cx="6272259" cy="468699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12168C7-BE7A-5250-3EA1-18C7F471BD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62759" y="1846464"/>
            <a:ext cx="5590224" cy="4686993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046F025-81D7-04CB-80C4-18C38570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59080"/>
            <a:ext cx="7729728" cy="1188720"/>
          </a:xfrm>
        </p:spPr>
        <p:txBody>
          <a:bodyPr/>
          <a:lstStyle/>
          <a:p>
            <a:r>
              <a:rPr lang="en-US" dirty="0" err="1"/>
              <a:t>Ilustracija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11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69BBE1-EEA5-FAF7-5BBF-0B5C1A015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891" y="1961389"/>
            <a:ext cx="4861902" cy="704087"/>
          </a:xfrm>
        </p:spPr>
        <p:txBody>
          <a:bodyPr/>
          <a:lstStyle/>
          <a:p>
            <a:r>
              <a:rPr lang="en-US" dirty="0"/>
              <a:t>Random Forest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test </a:t>
            </a:r>
            <a:r>
              <a:rPr lang="en-US" dirty="0" err="1"/>
              <a:t>skupu</a:t>
            </a:r>
            <a:r>
              <a:rPr lang="en-US" dirty="0"/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tacnost</a:t>
            </a:r>
            <a:r>
              <a:rPr lang="en-US" dirty="0"/>
              <a:t> od 90%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D6323E-6537-0CA7-8312-AC4E7F02AB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891" y="3143250"/>
            <a:ext cx="4861903" cy="365818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E29BB3A-A875-2816-EE7A-401FAE184E0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8888" y="3386645"/>
            <a:ext cx="5498436" cy="272840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E3643-0D75-12EA-F70B-609996E30E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8888" y="1961389"/>
            <a:ext cx="5498435" cy="981316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primenimo</a:t>
            </a:r>
            <a:r>
              <a:rPr lang="en-US" dirty="0"/>
              <a:t> parameter za </a:t>
            </a:r>
            <a:r>
              <a:rPr lang="en-US" dirty="0" err="1"/>
              <a:t>maksimalnu</a:t>
            </a:r>
            <a:r>
              <a:rPr lang="en-US" dirty="0"/>
              <a:t> </a:t>
            </a:r>
            <a:r>
              <a:rPr lang="en-US" dirty="0" err="1"/>
              <a:t>dubinu</a:t>
            </a:r>
            <a:r>
              <a:rPr lang="en-US" dirty="0"/>
              <a:t> </a:t>
            </a:r>
            <a:r>
              <a:rPr lang="en-US" dirty="0" err="1"/>
              <a:t>dobijamo</a:t>
            </a:r>
            <a:r>
              <a:rPr lang="en-US" dirty="0"/>
              <a:t> </a:t>
            </a:r>
            <a:r>
              <a:rPr lang="en-US" dirty="0" err="1"/>
              <a:t>tacnost</a:t>
            </a:r>
            <a:r>
              <a:rPr lang="en-US" dirty="0"/>
              <a:t> od 91%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6AF6C3-C5D5-3347-5941-F925C415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92747"/>
            <a:ext cx="7729728" cy="118872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23188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4954DC-2C47-2072-A611-6824B1232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1609346"/>
            <a:ext cx="11148060" cy="704087"/>
          </a:xfrm>
        </p:spPr>
        <p:txBody>
          <a:bodyPr/>
          <a:lstStyle/>
          <a:p>
            <a:r>
              <a:rPr lang="en-US" dirty="0" err="1"/>
              <a:t>Posmatramo</a:t>
            </a:r>
            <a:r>
              <a:rPr lang="en-US" dirty="0"/>
              <a:t> model koji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najvecu</a:t>
            </a:r>
            <a:r>
              <a:rPr lang="en-US" dirty="0"/>
              <a:t> </a:t>
            </a:r>
            <a:r>
              <a:rPr lang="en-US" dirty="0" err="1"/>
              <a:t>povrsinu</a:t>
            </a:r>
            <a:r>
              <a:rPr lang="en-US" dirty="0"/>
              <a:t> </a:t>
            </a:r>
            <a:r>
              <a:rPr lang="en-US" dirty="0" err="1"/>
              <a:t>ispod</a:t>
            </a:r>
            <a:r>
              <a:rPr lang="en-US" dirty="0"/>
              <a:t> </a:t>
            </a:r>
            <a:r>
              <a:rPr lang="en-US" dirty="0" err="1"/>
              <a:t>krive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5B1250-2887-51FF-494A-F75409537A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2822" y="2474979"/>
            <a:ext cx="4443838" cy="357668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BDCA2AC-E206-892F-51B2-FE6006D4B76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06662" y="2474979"/>
            <a:ext cx="4531898" cy="356749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FB7FB-6FC0-C105-01A3-98D1740148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5049" y="5740400"/>
            <a:ext cx="9261902" cy="704087"/>
          </a:xfrm>
        </p:spPr>
        <p:txBody>
          <a:bodyPr>
            <a:normAutofit/>
          </a:bodyPr>
          <a:lstStyle/>
          <a:p>
            <a:r>
              <a:rPr lang="en-US" dirty="0"/>
              <a:t>Random forest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najvecu</a:t>
            </a:r>
            <a:r>
              <a:rPr lang="en-US" dirty="0"/>
              <a:t> </a:t>
            </a:r>
            <a:r>
              <a:rPr lang="en-US" dirty="0" err="1"/>
              <a:t>povrsinu</a:t>
            </a:r>
            <a:r>
              <a:rPr lang="en-US" dirty="0"/>
              <a:t>, </a:t>
            </a:r>
            <a:r>
              <a:rPr lang="en-US" dirty="0" err="1"/>
              <a:t>takodje</a:t>
            </a:r>
            <a:r>
              <a:rPr lang="en-US" dirty="0"/>
              <a:t> I </a:t>
            </a:r>
            <a:r>
              <a:rPr lang="en-US" dirty="0" err="1"/>
              <a:t>najvecu</a:t>
            </a:r>
            <a:r>
              <a:rPr lang="en-US" dirty="0"/>
              <a:t> </a:t>
            </a:r>
            <a:r>
              <a:rPr lang="en-US" dirty="0" err="1"/>
              <a:t>tacnost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08FAAC-FCE4-F9FF-828B-EAB97596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59080"/>
            <a:ext cx="7729728" cy="1188720"/>
          </a:xfrm>
        </p:spPr>
        <p:txBody>
          <a:bodyPr/>
          <a:lstStyle/>
          <a:p>
            <a:r>
              <a:rPr lang="en-US" dirty="0" err="1"/>
              <a:t>Poredjenje</a:t>
            </a:r>
            <a:r>
              <a:rPr lang="en-US" dirty="0"/>
              <a:t> </a:t>
            </a:r>
            <a:r>
              <a:rPr lang="en-US" dirty="0" err="1"/>
              <a:t>rok</a:t>
            </a:r>
            <a:r>
              <a:rPr lang="en-US" dirty="0"/>
              <a:t> </a:t>
            </a:r>
            <a:r>
              <a:rPr lang="en-US" dirty="0" err="1"/>
              <a:t>krivi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85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63AA-F000-7A66-5F1D-CA63A85C2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Klasterovanje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32664-769D-C36F-8AFA-2EEB011D11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0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AABC-3399-CA08-9EC5-10993E2F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31" y="237823"/>
            <a:ext cx="7729728" cy="1188720"/>
          </a:xfrm>
        </p:spPr>
        <p:txBody>
          <a:bodyPr/>
          <a:lstStyle/>
          <a:p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F52A-DE63-05CB-B78A-464298C41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31" y="1878008"/>
            <a:ext cx="11581116" cy="4619045"/>
          </a:xfrm>
        </p:spPr>
        <p:txBody>
          <a:bodyPr/>
          <a:lstStyle/>
          <a:p>
            <a:pPr lvl="1"/>
            <a:r>
              <a:rPr lang="en-US" sz="2800" dirty="0"/>
              <a:t>Nas </a:t>
            </a:r>
            <a:r>
              <a:rPr lang="en-US" sz="2800" dirty="0" err="1"/>
              <a:t>skup</a:t>
            </a:r>
            <a:r>
              <a:rPr lang="en-US" sz="2800" dirty="0"/>
              <a:t> </a:t>
            </a:r>
            <a:r>
              <a:rPr lang="en-US" sz="2800" dirty="0" err="1"/>
              <a:t>podatka</a:t>
            </a:r>
            <a:r>
              <a:rPr lang="en-US" sz="2800" dirty="0"/>
              <a:t> je Smartphones.csv</a:t>
            </a:r>
          </a:p>
          <a:p>
            <a:pPr marL="228600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 </a:t>
            </a:r>
            <a:r>
              <a:rPr lang="en-US" sz="2800" dirty="0" err="1"/>
              <a:t>Sastoji</a:t>
            </a:r>
            <a:r>
              <a:rPr lang="en-US" sz="2800" dirty="0"/>
              <a:t> od </a:t>
            </a:r>
            <a:r>
              <a:rPr lang="en-US" sz="2800" dirty="0" err="1"/>
              <a:t>jedne</a:t>
            </a:r>
            <a:r>
              <a:rPr lang="en-US" sz="2800" dirty="0"/>
              <a:t> </a:t>
            </a:r>
            <a:r>
              <a:rPr lang="en-US" sz="2800" dirty="0" err="1"/>
              <a:t>datoteke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sastoji</a:t>
            </a:r>
            <a:r>
              <a:rPr lang="en-US" sz="2800" dirty="0"/>
              <a:t> se od </a:t>
            </a:r>
            <a:r>
              <a:rPr lang="en-US" sz="2800" b="0" i="0" dirty="0">
                <a:effectLst/>
              </a:rPr>
              <a:t>980 </a:t>
            </a:r>
            <a:r>
              <a:rPr lang="en-US" sz="2800" b="0" i="0" dirty="0" err="1">
                <a:effectLst/>
              </a:rPr>
              <a:t>razlicitih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modela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mobilnih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telefona</a:t>
            </a:r>
            <a:r>
              <a:rPr lang="en-US" sz="2800" b="0" i="0" dirty="0">
                <a:effectLst/>
              </a:rPr>
              <a:t>, </a:t>
            </a:r>
            <a:r>
              <a:rPr lang="en-US" sz="2800" b="0" i="0" dirty="0" err="1">
                <a:effectLst/>
              </a:rPr>
              <a:t>zajedno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sa</a:t>
            </a:r>
            <a:r>
              <a:rPr lang="en-US" sz="2800" b="0" i="0" dirty="0">
                <a:effectLst/>
              </a:rPr>
              <a:t> 22 </a:t>
            </a:r>
            <a:r>
              <a:rPr lang="en-US" sz="2800" b="0" i="0" dirty="0" err="1">
                <a:effectLst/>
              </a:rPr>
              <a:t>kolone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koje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detaljnije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opisuju</a:t>
            </a:r>
            <a:r>
              <a:rPr lang="en-US" sz="2800" b="0" i="0" dirty="0">
                <a:effectLst/>
              </a:rPr>
              <a:t> </a:t>
            </a:r>
            <a:r>
              <a:rPr lang="en-US" sz="2800" b="0" i="0" dirty="0" err="1">
                <a:effectLst/>
              </a:rPr>
              <a:t>specifikacije</a:t>
            </a:r>
            <a:r>
              <a:rPr lang="en-US" sz="2800" b="0" i="0" dirty="0">
                <a:effectLst/>
              </a:rPr>
              <a:t>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74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F7-9FDA-0C2A-FF53-BF0EE8E6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59080"/>
            <a:ext cx="7729728" cy="1188720"/>
          </a:xfrm>
        </p:spPr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koristimo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573D-B1EA-97CA-A2F1-3D42FC2F2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128058"/>
            <a:ext cx="9770364" cy="3611969"/>
          </a:xfrm>
        </p:spPr>
        <p:txBody>
          <a:bodyPr>
            <a:normAutofit/>
          </a:bodyPr>
          <a:lstStyle/>
          <a:p>
            <a:r>
              <a:rPr lang="en-US" sz="4000" dirty="0" err="1"/>
              <a:t>Algoritam</a:t>
            </a:r>
            <a:r>
              <a:rPr lang="en-US" sz="4000" dirty="0"/>
              <a:t> k </a:t>
            </a:r>
            <a:r>
              <a:rPr lang="en-US" sz="4000" dirty="0" err="1"/>
              <a:t>sredina</a:t>
            </a:r>
            <a:endParaRPr lang="en-US" sz="4000" dirty="0"/>
          </a:p>
          <a:p>
            <a:endParaRPr lang="en-US" sz="4000" dirty="0"/>
          </a:p>
          <a:p>
            <a:r>
              <a:rPr lang="en-US" sz="4000" dirty="0" err="1"/>
              <a:t>Algoritam</a:t>
            </a:r>
            <a:r>
              <a:rPr lang="en-US" sz="4000" dirty="0"/>
              <a:t> </a:t>
            </a:r>
            <a:r>
              <a:rPr lang="en-US" sz="4000" dirty="0" err="1"/>
              <a:t>Sakupljajucih</a:t>
            </a:r>
            <a:r>
              <a:rPr lang="en-US" sz="4000" dirty="0"/>
              <a:t> </a:t>
            </a:r>
            <a:r>
              <a:rPr lang="en-US" sz="4000" dirty="0" err="1"/>
              <a:t>klastera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34954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76F810-6DA8-9B0E-7278-509771DEB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929" y="1748167"/>
            <a:ext cx="5663184" cy="704087"/>
          </a:xfrm>
        </p:spPr>
        <p:txBody>
          <a:bodyPr/>
          <a:lstStyle/>
          <a:p>
            <a:r>
              <a:rPr lang="en-US" dirty="0"/>
              <a:t>Za </a:t>
            </a:r>
            <a:r>
              <a:rPr lang="en-US" dirty="0" err="1"/>
              <a:t>pocetak</a:t>
            </a:r>
            <a:r>
              <a:rPr lang="en-US" dirty="0"/>
              <a:t> </a:t>
            </a:r>
            <a:r>
              <a:rPr lang="en-US" dirty="0" err="1"/>
              <a:t>cemo</a:t>
            </a:r>
            <a:r>
              <a:rPr lang="en-US" dirty="0"/>
              <a:t> </a:t>
            </a:r>
            <a:r>
              <a:rPr lang="en-US" dirty="0" err="1"/>
              <a:t>pokrenuti</a:t>
            </a:r>
            <a:r>
              <a:rPr lang="en-US" dirty="0"/>
              <a:t> za 3 </a:t>
            </a:r>
            <a:r>
              <a:rPr lang="en-US" dirty="0" err="1"/>
              <a:t>klastera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low I high </a:t>
            </a:r>
            <a:r>
              <a:rPr lang="en-US" dirty="0" err="1"/>
              <a:t>cenama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B92273-1121-C38D-5312-002F4179CD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52903" y="1839699"/>
            <a:ext cx="6284422" cy="1834525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6E20F3A-A773-F11D-09B1-AFD56965BE6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53113" y="3803399"/>
            <a:ext cx="5453148" cy="3004015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F4511C-C833-B00D-2312-A09639B9F1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5884" y="3805314"/>
            <a:ext cx="5022411" cy="1830715"/>
          </a:xfrm>
        </p:spPr>
        <p:txBody>
          <a:bodyPr>
            <a:normAutofit/>
          </a:bodyPr>
          <a:lstStyle/>
          <a:p>
            <a:r>
              <a:rPr lang="en-US" sz="2400" dirty="0"/>
              <a:t>Silhouette </a:t>
            </a:r>
            <a:r>
              <a:rPr lang="en-US" sz="2400" dirty="0" err="1"/>
              <a:t>skor</a:t>
            </a:r>
            <a:r>
              <a:rPr lang="en-US" sz="2400" dirty="0"/>
              <a:t> </a:t>
            </a:r>
            <a:r>
              <a:rPr lang="en-US" sz="2400" dirty="0" err="1"/>
              <a:t>nam</a:t>
            </a:r>
            <a:r>
              <a:rPr lang="en-US" sz="2400" dirty="0"/>
              <a:t> </a:t>
            </a:r>
            <a:r>
              <a:rPr lang="en-US" sz="2400" dirty="0" err="1"/>
              <a:t>pokazuje</a:t>
            </a:r>
            <a:r>
              <a:rPr lang="en-US" sz="2400" dirty="0"/>
              <a:t> u Koliko </a:t>
            </a:r>
            <a:r>
              <a:rPr lang="en-US" sz="2400" dirty="0" err="1"/>
              <a:t>klastera</a:t>
            </a:r>
            <a:r>
              <a:rPr lang="en-US" sz="2400" dirty="0"/>
              <a:t> je </a:t>
            </a:r>
            <a:r>
              <a:rPr lang="en-US" sz="2400" dirty="0" err="1"/>
              <a:t>najbolje</a:t>
            </a:r>
            <a:r>
              <a:rPr lang="en-US" sz="2400" dirty="0"/>
              <a:t> </a:t>
            </a:r>
            <a:r>
              <a:rPr lang="en-US" sz="2400" dirty="0" err="1"/>
              <a:t>podeliti</a:t>
            </a:r>
            <a:r>
              <a:rPr lang="en-US" sz="2400" dirty="0"/>
              <a:t> </a:t>
            </a:r>
            <a:r>
              <a:rPr lang="en-US" sz="2400" dirty="0" err="1"/>
              <a:t>podatke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33F1C-AF1E-7353-50AB-AF21BC2D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59496"/>
            <a:ext cx="7729728" cy="1188720"/>
          </a:xfrm>
        </p:spPr>
        <p:txBody>
          <a:bodyPr/>
          <a:lstStyle/>
          <a:p>
            <a:r>
              <a:rPr lang="en-US" dirty="0" err="1"/>
              <a:t>Algoritam</a:t>
            </a:r>
            <a:r>
              <a:rPr lang="en-US" dirty="0"/>
              <a:t> K </a:t>
            </a:r>
            <a:r>
              <a:rPr lang="en-US" dirty="0" err="1"/>
              <a:t>sredina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96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A318DD-D1A0-124F-EB54-571FA9227D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0500" y="1566615"/>
            <a:ext cx="5409790" cy="501706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5421B48-7EC3-7228-C9B4-75EEFCFBF9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58178" y="2679135"/>
            <a:ext cx="4270248" cy="394903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54BDF-6C65-C093-4DFB-B0C5C633E1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85104" y="1566615"/>
            <a:ext cx="6216396" cy="99370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Uvidjamo</a:t>
            </a:r>
            <a:r>
              <a:rPr lang="en-US" dirty="0"/>
              <a:t> da </a:t>
            </a:r>
            <a:r>
              <a:rPr lang="en-US" dirty="0" err="1"/>
              <a:t>naredni</a:t>
            </a:r>
            <a:r>
              <a:rPr lang="en-US" dirty="0"/>
              <a:t> </a:t>
            </a:r>
            <a:r>
              <a:rPr lang="en-US" dirty="0" err="1"/>
              <a:t>atributi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veliku</a:t>
            </a:r>
            <a:r>
              <a:rPr lang="en-US" dirty="0"/>
              <a:t> </a:t>
            </a:r>
            <a:r>
              <a:rPr lang="en-US" dirty="0" err="1"/>
              <a:t>korelaciju</a:t>
            </a:r>
            <a:r>
              <a:rPr lang="en-US" dirty="0"/>
              <a:t>,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biramo</a:t>
            </a:r>
            <a:r>
              <a:rPr lang="en-US" dirty="0"/>
              <a:t> da </a:t>
            </a:r>
            <a:r>
              <a:rPr lang="en-US" dirty="0" err="1"/>
              <a:t>radimo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njima</a:t>
            </a:r>
            <a:r>
              <a:rPr lang="en-US" dirty="0"/>
              <a:t>. To </a:t>
            </a:r>
            <a:r>
              <a:rPr lang="en-US" dirty="0" err="1"/>
              <a:t>su</a:t>
            </a:r>
            <a:r>
              <a:rPr lang="en-US" dirty="0"/>
              <a:t>: </a:t>
            </a:r>
            <a:r>
              <a:rPr lang="en-US" dirty="0" err="1"/>
              <a:t>avg_rating</a:t>
            </a:r>
            <a:r>
              <a:rPr lang="en-US" dirty="0"/>
              <a:t>, </a:t>
            </a:r>
            <a:r>
              <a:rPr lang="en-US" dirty="0" err="1"/>
              <a:t>processor_speed</a:t>
            </a:r>
            <a:r>
              <a:rPr lang="en-US" dirty="0"/>
              <a:t>, </a:t>
            </a:r>
            <a:r>
              <a:rPr lang="en-US" dirty="0" err="1"/>
              <a:t>ram_capacity</a:t>
            </a:r>
            <a:r>
              <a:rPr lang="en-US" dirty="0"/>
              <a:t>, price.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48C82A-88A2-7F81-FC13-D97B151F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59080"/>
            <a:ext cx="7729728" cy="1188720"/>
          </a:xfrm>
        </p:spPr>
        <p:txBody>
          <a:bodyPr/>
          <a:lstStyle/>
          <a:p>
            <a:r>
              <a:rPr lang="en-US" dirty="0" err="1"/>
              <a:t>Korelacija</a:t>
            </a:r>
            <a:r>
              <a:rPr lang="en-US" dirty="0"/>
              <a:t> </a:t>
            </a:r>
            <a:r>
              <a:rPr lang="en-US" dirty="0" err="1"/>
              <a:t>matrica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20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F9D1E5-50AC-6EC2-9173-3B2DAFF64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1961389"/>
            <a:ext cx="5454673" cy="704087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ovakav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podelimo</a:t>
            </a:r>
            <a:r>
              <a:rPr lang="en-US" dirty="0"/>
              <a:t> u tri </a:t>
            </a:r>
            <a:r>
              <a:rPr lang="en-US" dirty="0" err="1"/>
              <a:t>klastera</a:t>
            </a:r>
            <a:r>
              <a:rPr lang="en-US" dirty="0"/>
              <a:t> </a:t>
            </a:r>
            <a:r>
              <a:rPr lang="en-US" dirty="0" err="1"/>
              <a:t>mozemo</a:t>
            </a:r>
            <a:r>
              <a:rPr lang="en-US" dirty="0"/>
              <a:t> videte </a:t>
            </a:r>
            <a:r>
              <a:rPr lang="en-US" dirty="0" err="1"/>
              <a:t>bolje</a:t>
            </a:r>
            <a:r>
              <a:rPr lang="en-US" dirty="0"/>
              <a:t> </a:t>
            </a:r>
            <a:r>
              <a:rPr lang="en-US" dirty="0" err="1"/>
              <a:t>rezultate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5A2C26-983E-454A-1F17-204DC69F2E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0756" y="1868063"/>
            <a:ext cx="6350743" cy="148202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5E59317-DB6A-B4B2-02AC-DCE7DF91A5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45172" y="3770352"/>
            <a:ext cx="6350743" cy="282856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0EB86-FB77-F7D4-9987-2EEDC6394D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6299" y="3350089"/>
            <a:ext cx="4270248" cy="2248063"/>
          </a:xfrm>
        </p:spPr>
        <p:txBody>
          <a:bodyPr>
            <a:normAutofit/>
          </a:bodyPr>
          <a:lstStyle/>
          <a:p>
            <a:r>
              <a:rPr lang="en-US" dirty="0" err="1"/>
              <a:t>Mozemo</a:t>
            </a:r>
            <a:r>
              <a:rPr lang="en-US" dirty="0"/>
              <a:t> </a:t>
            </a:r>
            <a:r>
              <a:rPr lang="en-US" dirty="0" err="1"/>
              <a:t>primetiti</a:t>
            </a:r>
            <a:r>
              <a:rPr lang="en-US" dirty="0"/>
              <a:t> da </a:t>
            </a:r>
            <a:r>
              <a:rPr lang="en-US" dirty="0" err="1"/>
              <a:t>nam</a:t>
            </a:r>
            <a:r>
              <a:rPr lang="en-US" dirty="0"/>
              <a:t> se Silhouette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povecao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da je I </a:t>
            </a:r>
            <a:r>
              <a:rPr lang="en-US" dirty="0" err="1"/>
              <a:t>dalje</a:t>
            </a:r>
            <a:r>
              <a:rPr lang="en-US" dirty="0"/>
              <a:t> </a:t>
            </a:r>
            <a:r>
              <a:rPr lang="en-US" dirty="0" err="1"/>
              <a:t>najbolje</a:t>
            </a:r>
            <a:r>
              <a:rPr lang="en-US" dirty="0"/>
              <a:t> </a:t>
            </a:r>
            <a:r>
              <a:rPr lang="en-US" dirty="0" err="1"/>
              <a:t>podeliti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2 </a:t>
            </a:r>
            <a:r>
              <a:rPr lang="en-US" dirty="0" err="1"/>
              <a:t>klastera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830DF0-AD9D-2149-3A53-6B36BACA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59080"/>
            <a:ext cx="7729728" cy="1188720"/>
          </a:xfrm>
        </p:spPr>
        <p:txBody>
          <a:bodyPr/>
          <a:lstStyle/>
          <a:p>
            <a:r>
              <a:rPr lang="en-US" dirty="0" err="1"/>
              <a:t>nastavak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90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EADE3D-FC79-5A97-72C1-F89911E23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094" y="1595380"/>
            <a:ext cx="11371811" cy="948093"/>
          </a:xfrm>
        </p:spPr>
        <p:txBody>
          <a:bodyPr>
            <a:normAutofit/>
          </a:bodyPr>
          <a:lstStyle/>
          <a:p>
            <a:r>
              <a:rPr lang="en-US" dirty="0" err="1"/>
              <a:t>Radimo</a:t>
            </a:r>
            <a:r>
              <a:rPr lang="en-US" dirty="0"/>
              <a:t> min max </a:t>
            </a:r>
            <a:r>
              <a:rPr lang="en-US" dirty="0" err="1"/>
              <a:t>skaliranje</a:t>
            </a:r>
            <a:r>
              <a:rPr lang="en-US" dirty="0"/>
              <a:t> da </a:t>
            </a:r>
            <a:r>
              <a:rPr lang="en-US" dirty="0" err="1"/>
              <a:t>osigurali</a:t>
            </a:r>
            <a:r>
              <a:rPr lang="en-US" dirty="0"/>
              <a:t> da </a:t>
            </a:r>
            <a:r>
              <a:rPr lang="en-US" dirty="0" err="1"/>
              <a:t>karakteristike</a:t>
            </a:r>
            <a:r>
              <a:rPr lang="en-US" dirty="0"/>
              <a:t> </a:t>
            </a:r>
            <a:r>
              <a:rPr lang="en-US" dirty="0" err="1"/>
              <a:t>nece</a:t>
            </a:r>
            <a:r>
              <a:rPr lang="en-US" dirty="0"/>
              <a:t> </a:t>
            </a:r>
            <a:r>
              <a:rPr lang="en-US" dirty="0" err="1"/>
              <a:t>iimati</a:t>
            </a:r>
            <a:r>
              <a:rPr lang="en-US" dirty="0"/>
              <a:t> </a:t>
            </a:r>
            <a:r>
              <a:rPr lang="en-US" dirty="0" err="1"/>
              <a:t>neprikladan</a:t>
            </a:r>
            <a:r>
              <a:rPr lang="en-US" dirty="0"/>
              <a:t> </a:t>
            </a:r>
            <a:r>
              <a:rPr lang="en-US" dirty="0" err="1"/>
              <a:t>uticaj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konacan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analize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BB042D-668F-44A3-C82F-30C57E1DAB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2974" y="4089780"/>
            <a:ext cx="5260711" cy="258906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B7C89-280F-17C3-6F8F-4708B989F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6" y="3429000"/>
            <a:ext cx="5260710" cy="3024794"/>
          </a:xfrm>
        </p:spPr>
        <p:txBody>
          <a:bodyPr>
            <a:normAutofit/>
          </a:bodyPr>
          <a:lstStyle/>
          <a:p>
            <a:r>
              <a:rPr lang="en-US" sz="3200" dirty="0" err="1"/>
              <a:t>Posmatranjem</a:t>
            </a:r>
            <a:r>
              <a:rPr lang="en-US" sz="3200" dirty="0"/>
              <a:t> silhouette </a:t>
            </a:r>
            <a:r>
              <a:rPr lang="en-US" sz="3200" dirty="0" err="1"/>
              <a:t>skora</a:t>
            </a:r>
            <a:r>
              <a:rPr lang="en-US" sz="3200" dirty="0"/>
              <a:t> </a:t>
            </a:r>
            <a:r>
              <a:rPr lang="en-US" sz="3200" dirty="0" err="1"/>
              <a:t>procenjujemo</a:t>
            </a:r>
            <a:r>
              <a:rPr lang="en-US" sz="3200" dirty="0"/>
              <a:t> da je </a:t>
            </a:r>
            <a:r>
              <a:rPr lang="en-US" sz="3200" dirty="0" err="1"/>
              <a:t>klasterovanje</a:t>
            </a:r>
            <a:r>
              <a:rPr lang="en-US" sz="3200" dirty="0"/>
              <a:t> </a:t>
            </a:r>
            <a:r>
              <a:rPr lang="en-US" sz="3200" dirty="0" err="1"/>
              <a:t>koje</a:t>
            </a:r>
            <a:r>
              <a:rPr lang="en-US" sz="3200" dirty="0"/>
              <a:t> je </a:t>
            </a:r>
            <a:r>
              <a:rPr lang="en-US" sz="3200" dirty="0" err="1"/>
              <a:t>izvrseno</a:t>
            </a:r>
            <a:r>
              <a:rPr lang="en-US" sz="3200" dirty="0"/>
              <a:t> </a:t>
            </a:r>
            <a:r>
              <a:rPr lang="en-US" sz="3200" dirty="0" err="1"/>
              <a:t>nad</a:t>
            </a:r>
            <a:r>
              <a:rPr lang="en-US" sz="3200" dirty="0"/>
              <a:t> </a:t>
            </a:r>
            <a:r>
              <a:rPr lang="en-US" sz="3200" dirty="0" err="1"/>
              <a:t>modelom</a:t>
            </a:r>
            <a:r>
              <a:rPr lang="en-US" sz="3200" dirty="0"/>
              <a:t> </a:t>
            </a:r>
            <a:r>
              <a:rPr lang="en-US" sz="3200" dirty="0" err="1"/>
              <a:t>jednako</a:t>
            </a:r>
            <a:r>
              <a:rPr lang="en-US" sz="3200" dirty="0"/>
              <a:t> 0.30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96685-64AD-EF0D-3E1F-ADA2AD6BD0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974" y="2932371"/>
            <a:ext cx="4910051" cy="704087"/>
          </a:xfrm>
        </p:spPr>
        <p:txBody>
          <a:bodyPr/>
          <a:lstStyle/>
          <a:p>
            <a:r>
              <a:rPr lang="en-US" dirty="0"/>
              <a:t>Za </a:t>
            </a:r>
            <a:r>
              <a:rPr lang="en-US" dirty="0" err="1"/>
              <a:t>pocetak</a:t>
            </a:r>
            <a:r>
              <a:rPr lang="en-US" dirty="0"/>
              <a:t> </a:t>
            </a:r>
            <a:r>
              <a:rPr lang="en-US" dirty="0" err="1"/>
              <a:t>delimo</a:t>
            </a:r>
            <a:r>
              <a:rPr lang="en-US" dirty="0"/>
              <a:t> u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grupe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9BB88F9-8F9C-D19A-BFDE-EFDD5A14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59080"/>
            <a:ext cx="7729728" cy="1188720"/>
          </a:xfrm>
        </p:spPr>
        <p:txBody>
          <a:bodyPr/>
          <a:lstStyle/>
          <a:p>
            <a:r>
              <a:rPr lang="en-US" dirty="0" err="1"/>
              <a:t>Sakupjajuce</a:t>
            </a:r>
            <a:r>
              <a:rPr lang="en-US" dirty="0"/>
              <a:t> </a:t>
            </a:r>
            <a:r>
              <a:rPr lang="en-US" dirty="0" err="1"/>
              <a:t>klasterovanje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04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09614E-2A95-C5D6-7350-2F5368E11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971" y="1864546"/>
            <a:ext cx="11272057" cy="70408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Dendrogram je </a:t>
            </a:r>
            <a:r>
              <a:rPr lang="en-US" dirty="0" err="1"/>
              <a:t>graficki</a:t>
            </a:r>
            <a:r>
              <a:rPr lang="en-US" dirty="0"/>
              <a:t> </a:t>
            </a:r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hijerarhijskog</a:t>
            </a:r>
            <a:r>
              <a:rPr lang="en-US" dirty="0"/>
              <a:t> </a:t>
            </a:r>
            <a:r>
              <a:rPr lang="en-US" dirty="0" err="1"/>
              <a:t>klasteriranja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omogucava</a:t>
            </a:r>
            <a:r>
              <a:rPr lang="en-US" dirty="0"/>
              <a:t> </a:t>
            </a:r>
            <a:r>
              <a:rPr lang="en-US" dirty="0" err="1"/>
              <a:t>vizualizaciju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tacke</a:t>
            </a:r>
            <a:r>
              <a:rPr lang="en-US" dirty="0"/>
              <a:t> </a:t>
            </a:r>
            <a:r>
              <a:rPr lang="en-US" dirty="0" err="1"/>
              <a:t>grupisane</a:t>
            </a:r>
            <a:r>
              <a:rPr lang="en-US" dirty="0"/>
              <a:t> u </a:t>
            </a:r>
            <a:r>
              <a:rPr lang="en-US" dirty="0" err="1"/>
              <a:t>klasterima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razlicitim</a:t>
            </a:r>
            <a:r>
              <a:rPr lang="en-US" dirty="0"/>
              <a:t> </a:t>
            </a:r>
            <a:r>
              <a:rPr lang="en-US" dirty="0" err="1"/>
              <a:t>nivoima</a:t>
            </a:r>
            <a:r>
              <a:rPr lang="en-US" dirty="0"/>
              <a:t> </a:t>
            </a:r>
            <a:r>
              <a:rPr lang="en-US" dirty="0" err="1"/>
              <a:t>hijerarhije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DDBE49-23F6-12F8-7949-5332AB9CFF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9972" y="2859578"/>
            <a:ext cx="11272056" cy="399842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5A669FC-EEAA-106A-C57E-1F2DE4C1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59080"/>
            <a:ext cx="7729728" cy="1188720"/>
          </a:xfrm>
        </p:spPr>
        <p:txBody>
          <a:bodyPr/>
          <a:lstStyle/>
          <a:p>
            <a:r>
              <a:rPr lang="en-US" dirty="0" err="1"/>
              <a:t>Dendogram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64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B91B17-A1D2-9643-7EBD-76BF0DA33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1173" y="1640574"/>
            <a:ext cx="9904753" cy="704087"/>
          </a:xfrm>
        </p:spPr>
        <p:txBody>
          <a:bodyPr>
            <a:normAutofit/>
          </a:bodyPr>
          <a:lstStyle/>
          <a:p>
            <a:r>
              <a:rPr lang="en-US" dirty="0"/>
              <a:t>Za </a:t>
            </a:r>
            <a:r>
              <a:rPr lang="en-US" dirty="0" err="1"/>
              <a:t>singl</a:t>
            </a:r>
            <a:r>
              <a:rPr lang="en-US" dirty="0"/>
              <a:t> je </a:t>
            </a:r>
            <a:r>
              <a:rPr lang="en-US" dirty="0" err="1"/>
              <a:t>najbolje</a:t>
            </a:r>
            <a:r>
              <a:rPr lang="en-US" dirty="0"/>
              <a:t> </a:t>
            </a:r>
            <a:r>
              <a:rPr lang="en-US" dirty="0" err="1"/>
              <a:t>izabrati</a:t>
            </a:r>
            <a:r>
              <a:rPr lang="en-US" dirty="0"/>
              <a:t> 2 </a:t>
            </a:r>
            <a:r>
              <a:rPr lang="en-US" dirty="0" err="1"/>
              <a:t>klastera</a:t>
            </a:r>
            <a:r>
              <a:rPr lang="en-US" dirty="0"/>
              <a:t>, za complete 9 </a:t>
            </a:r>
            <a:r>
              <a:rPr lang="en-US" dirty="0" err="1"/>
              <a:t>klastera</a:t>
            </a:r>
            <a:r>
              <a:rPr lang="en-US" dirty="0"/>
              <a:t> I za average 8 </a:t>
            </a:r>
            <a:r>
              <a:rPr lang="en-US" dirty="0" err="1"/>
              <a:t>klastera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6F0443-7D1B-8182-90F4-25346BF649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075" y="2693324"/>
            <a:ext cx="3868095" cy="3078374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C18C298-5CC9-C72E-415A-97A944BC634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943170" y="2693324"/>
            <a:ext cx="3868095" cy="307837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25F53-50B1-B971-6AB4-DB33A303FD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499" y="5928726"/>
            <a:ext cx="11891013" cy="704087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Najbolje</a:t>
            </a:r>
            <a:r>
              <a:rPr lang="en-US" dirty="0"/>
              <a:t> je </a:t>
            </a:r>
            <a:r>
              <a:rPr lang="en-US" dirty="0" err="1"/>
              <a:t>izabrati</a:t>
            </a:r>
            <a:r>
              <a:rPr lang="en-US" dirty="0"/>
              <a:t> 8 </a:t>
            </a:r>
            <a:r>
              <a:rPr lang="en-US" dirty="0" err="1"/>
              <a:t>klastera</a:t>
            </a:r>
            <a:r>
              <a:rPr lang="en-US" dirty="0"/>
              <a:t> za average linkage, s </a:t>
            </a:r>
            <a:r>
              <a:rPr lang="en-US" dirty="0" err="1"/>
              <a:t>obzirom</a:t>
            </a:r>
            <a:r>
              <a:rPr lang="en-US" dirty="0"/>
              <a:t> da je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mali</a:t>
            </a:r>
            <a:r>
              <a:rPr lang="en-US" dirty="0"/>
              <a:t>  a silhouette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slican</a:t>
            </a:r>
            <a:r>
              <a:rPr lang="en-US" dirty="0"/>
              <a:t> </a:t>
            </a:r>
            <a:r>
              <a:rPr lang="en-US" dirty="0" err="1"/>
              <a:t>delimo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6 </a:t>
            </a:r>
            <a:r>
              <a:rPr lang="en-US" dirty="0" err="1"/>
              <a:t>klastera</a:t>
            </a:r>
            <a:r>
              <a:rPr lang="en-US" dirty="0"/>
              <a:t> da bi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izbegli</a:t>
            </a:r>
            <a:r>
              <a:rPr lang="en-US" dirty="0"/>
              <a:t> </a:t>
            </a:r>
            <a:r>
              <a:rPr lang="en-US" dirty="0" err="1"/>
              <a:t>premale</a:t>
            </a:r>
            <a:r>
              <a:rPr lang="en-US" dirty="0"/>
              <a:t> </a:t>
            </a:r>
            <a:r>
              <a:rPr lang="en-US" dirty="0" err="1"/>
              <a:t>klastere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4C00A98-CC0C-B5D1-E03D-443583B1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59080"/>
            <a:ext cx="7729728" cy="1188720"/>
          </a:xfrm>
        </p:spPr>
        <p:txBody>
          <a:bodyPr/>
          <a:lstStyle/>
          <a:p>
            <a:r>
              <a:rPr lang="en-US" dirty="0" err="1"/>
              <a:t>Kako</a:t>
            </a:r>
            <a:r>
              <a:rPr lang="en-US" dirty="0"/>
              <a:t> se silhouette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menja</a:t>
            </a:r>
            <a:r>
              <a:rPr lang="en-US" dirty="0"/>
              <a:t> u </a:t>
            </a:r>
            <a:r>
              <a:rPr lang="en-US" dirty="0" err="1"/>
              <a:t>odnosu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linkage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99B372-4685-9E97-F460-F57A87CF9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265" y="2693324"/>
            <a:ext cx="4270248" cy="30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45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63AA-F000-7A66-5F1D-CA63A85C2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Pridruzivanja</a:t>
            </a:r>
            <a:r>
              <a:rPr lang="en-US" dirty="0"/>
              <a:t> - SPSS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32664-769D-C36F-8AFA-2EEB011D11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1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D737-CD19-62C9-43D1-E5B3DB31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59080"/>
            <a:ext cx="7729728" cy="1188720"/>
          </a:xfrm>
        </p:spPr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</a:t>
            </a:r>
            <a:r>
              <a:rPr lang="en-US" dirty="0" err="1"/>
              <a:t>algoritam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A5AB0-687D-8EF0-C05B-F1C1B55EC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161310"/>
            <a:ext cx="11148060" cy="3990108"/>
          </a:xfrm>
        </p:spPr>
        <p:txBody>
          <a:bodyPr>
            <a:normAutofit/>
          </a:bodyPr>
          <a:lstStyle/>
          <a:p>
            <a:r>
              <a:rPr lang="en-US" sz="2400" dirty="0"/>
              <a:t>S </a:t>
            </a:r>
            <a:r>
              <a:rPr lang="en-US" sz="2400" dirty="0" err="1"/>
              <a:t>obzirom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to da </a:t>
            </a:r>
            <a:r>
              <a:rPr lang="en-US" sz="2400" dirty="0" err="1"/>
              <a:t>Apriori</a:t>
            </a:r>
            <a:r>
              <a:rPr lang="en-US" sz="2400" dirty="0"/>
              <a:t> </a:t>
            </a:r>
            <a:r>
              <a:rPr lang="en-US" sz="2400" dirty="0" err="1"/>
              <a:t>algoritam</a:t>
            </a:r>
            <a:r>
              <a:rPr lang="en-US" sz="2400" dirty="0"/>
              <a:t> </a:t>
            </a:r>
            <a:r>
              <a:rPr lang="en-US" sz="2400" dirty="0" err="1"/>
              <a:t>radi</a:t>
            </a:r>
            <a:r>
              <a:rPr lang="en-US" sz="2400" dirty="0"/>
              <a:t> s </a:t>
            </a:r>
            <a:r>
              <a:rPr lang="en-US" sz="2400" dirty="0" err="1"/>
              <a:t>diskretizovanim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kategorickim</a:t>
            </a:r>
            <a:r>
              <a:rPr lang="en-US" sz="2400" dirty="0"/>
              <a:t> </a:t>
            </a:r>
            <a:r>
              <a:rPr lang="en-US" sz="2400" dirty="0" err="1"/>
              <a:t>podacima</a:t>
            </a:r>
            <a:r>
              <a:rPr lang="en-US" sz="2400" dirty="0"/>
              <a:t>, a u </a:t>
            </a:r>
            <a:r>
              <a:rPr lang="en-US" sz="2400" dirty="0" err="1"/>
              <a:t>skupu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 </a:t>
            </a:r>
            <a:r>
              <a:rPr lang="en-US" sz="2400" dirty="0" err="1"/>
              <a:t>prevladavaju</a:t>
            </a:r>
            <a:r>
              <a:rPr lang="en-US" sz="2400" dirty="0"/>
              <a:t> </a:t>
            </a:r>
            <a:r>
              <a:rPr lang="en-US" sz="2400" dirty="0" err="1"/>
              <a:t>neprekidni</a:t>
            </a:r>
            <a:r>
              <a:rPr lang="en-US" sz="2400" dirty="0"/>
              <a:t> </a:t>
            </a:r>
            <a:r>
              <a:rPr lang="en-US" sz="2400" dirty="0" err="1"/>
              <a:t>podaci</a:t>
            </a:r>
            <a:r>
              <a:rPr lang="en-US" sz="2400" dirty="0"/>
              <a:t>, </a:t>
            </a:r>
            <a:r>
              <a:rPr lang="en-US" sz="2400" dirty="0" err="1"/>
              <a:t>bilo</a:t>
            </a:r>
            <a:r>
              <a:rPr lang="en-US" sz="2400" dirty="0"/>
              <a:t> je </a:t>
            </a:r>
            <a:r>
              <a:rPr lang="en-US" sz="2400" dirty="0" err="1"/>
              <a:t>potrebno</a:t>
            </a:r>
            <a:r>
              <a:rPr lang="en-US" sz="2400" dirty="0"/>
              <a:t> </a:t>
            </a:r>
            <a:r>
              <a:rPr lang="en-US" sz="2400" dirty="0" err="1"/>
              <a:t>sprovesti</a:t>
            </a:r>
            <a:r>
              <a:rPr lang="en-US" sz="2400" dirty="0"/>
              <a:t> </a:t>
            </a:r>
            <a:r>
              <a:rPr lang="en-US" sz="2400" dirty="0" err="1"/>
              <a:t>preprocesiranje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.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Konkretno</a:t>
            </a:r>
            <a:r>
              <a:rPr lang="en-US" sz="2400" dirty="0"/>
              <a:t>,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i="1" dirty="0"/>
              <a:t>price</a:t>
            </a:r>
            <a:r>
              <a:rPr lang="en-US" sz="2400" dirty="0"/>
              <a:t> je </a:t>
            </a:r>
            <a:r>
              <a:rPr lang="en-US" sz="2400" dirty="0" err="1"/>
              <a:t>podvrgnut</a:t>
            </a:r>
            <a:r>
              <a:rPr lang="en-US" sz="2400" dirty="0"/>
              <a:t> </a:t>
            </a:r>
            <a:r>
              <a:rPr lang="en-US" sz="2400" dirty="0" err="1"/>
              <a:t>procesu</a:t>
            </a:r>
            <a:r>
              <a:rPr lang="en-US" sz="2400" dirty="0"/>
              <a:t> </a:t>
            </a:r>
            <a:r>
              <a:rPr lang="en-US" sz="2400" dirty="0" err="1"/>
              <a:t>diskretizacije</a:t>
            </a:r>
            <a:r>
              <a:rPr lang="en-US" sz="2400" dirty="0"/>
              <a:t>. </a:t>
            </a:r>
            <a:r>
              <a:rPr lang="en-US" sz="2400" dirty="0" err="1"/>
              <a:t>Diskretizacija</a:t>
            </a:r>
            <a:r>
              <a:rPr lang="en-US" sz="2400" dirty="0"/>
              <a:t> </a:t>
            </a:r>
            <a:r>
              <a:rPr lang="en-US" sz="2400" dirty="0" err="1"/>
              <a:t>predstavlja</a:t>
            </a:r>
            <a:r>
              <a:rPr lang="en-US" sz="2400" dirty="0"/>
              <a:t> </a:t>
            </a:r>
            <a:r>
              <a:rPr lang="en-US" sz="2400" dirty="0" err="1"/>
              <a:t>postupak</a:t>
            </a:r>
            <a:r>
              <a:rPr lang="en-US" sz="2400" dirty="0"/>
              <a:t> </a:t>
            </a:r>
            <a:r>
              <a:rPr lang="en-US" sz="2400" dirty="0" err="1"/>
              <a:t>pretvaranja</a:t>
            </a:r>
            <a:r>
              <a:rPr lang="en-US" sz="2400" dirty="0"/>
              <a:t> </a:t>
            </a:r>
            <a:r>
              <a:rPr lang="en-US" sz="2400" dirty="0" err="1"/>
              <a:t>neprekidnih</a:t>
            </a:r>
            <a:r>
              <a:rPr lang="en-US" sz="2400" dirty="0"/>
              <a:t> </a:t>
            </a:r>
            <a:r>
              <a:rPr lang="en-US" sz="2400" dirty="0" err="1"/>
              <a:t>numerickih</a:t>
            </a:r>
            <a:r>
              <a:rPr lang="en-US" sz="2400" dirty="0"/>
              <a:t> </a:t>
            </a:r>
            <a:r>
              <a:rPr lang="en-US" sz="2400" dirty="0" err="1"/>
              <a:t>atributa</a:t>
            </a:r>
            <a:r>
              <a:rPr lang="en-US" sz="2400" dirty="0"/>
              <a:t> u </a:t>
            </a:r>
            <a:r>
              <a:rPr lang="en-US" sz="2400" dirty="0" err="1"/>
              <a:t>diskretne</a:t>
            </a:r>
            <a:r>
              <a:rPr lang="en-US" sz="2400" dirty="0"/>
              <a:t> </a:t>
            </a:r>
            <a:r>
              <a:rPr lang="en-US" sz="2400" dirty="0" err="1"/>
              <a:t>kategorije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intervale</a:t>
            </a:r>
            <a:r>
              <a:rPr lang="en-US" sz="2400" dirty="0"/>
              <a:t> </a:t>
            </a:r>
            <a:r>
              <a:rPr lang="en-US" sz="2400" dirty="0" err="1"/>
              <a:t>kako</a:t>
            </a:r>
            <a:r>
              <a:rPr lang="en-US" sz="2400" dirty="0"/>
              <a:t> bi se </a:t>
            </a:r>
            <a:r>
              <a:rPr lang="en-US" sz="2400" dirty="0" err="1"/>
              <a:t>olaksala</a:t>
            </a:r>
            <a:r>
              <a:rPr lang="en-US" sz="2400" dirty="0"/>
              <a:t> </a:t>
            </a:r>
            <a:r>
              <a:rPr lang="en-US" sz="2400" dirty="0" err="1"/>
              <a:t>analiza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Podela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 je </a:t>
            </a:r>
            <a:r>
              <a:rPr lang="en-US" sz="2400" dirty="0" err="1"/>
              <a:t>izvrsena</a:t>
            </a:r>
            <a:r>
              <a:rPr lang="en-US" sz="2400" dirty="0"/>
              <a:t> u </a:t>
            </a:r>
            <a:r>
              <a:rPr lang="en-US" sz="2400" dirty="0" err="1"/>
              <a:t>odnosu</a:t>
            </a:r>
            <a:r>
              <a:rPr lang="en-US" sz="2400" dirty="0"/>
              <a:t> 7 </a:t>
            </a:r>
            <a:r>
              <a:rPr lang="en-US" sz="2400" dirty="0" err="1"/>
              <a:t>naprema</a:t>
            </a:r>
            <a:r>
              <a:rPr lang="en-US" sz="2400" dirty="0"/>
              <a:t> 3, </a:t>
            </a:r>
            <a:r>
              <a:rPr lang="en-US" sz="2400" dirty="0" err="1"/>
              <a:t>kao</a:t>
            </a:r>
            <a:r>
              <a:rPr lang="en-US" sz="2400" dirty="0"/>
              <a:t> </a:t>
            </a:r>
            <a:r>
              <a:rPr lang="en-US" sz="2400" dirty="0" err="1"/>
              <a:t>sto</a:t>
            </a:r>
            <a:r>
              <a:rPr lang="en-US" sz="2400" dirty="0"/>
              <a:t> je </a:t>
            </a:r>
            <a:r>
              <a:rPr lang="en-US" sz="2400" dirty="0" err="1"/>
              <a:t>uradjeno</a:t>
            </a:r>
            <a:r>
              <a:rPr lang="en-US" sz="2400" dirty="0"/>
              <a:t> u </a:t>
            </a:r>
            <a:r>
              <a:rPr lang="en-US" sz="2400" dirty="0" err="1"/>
              <a:t>algoritmima</a:t>
            </a:r>
            <a:r>
              <a:rPr lang="en-US" sz="2400" dirty="0"/>
              <a:t> za </a:t>
            </a:r>
            <a:r>
              <a:rPr lang="en-US" sz="2400" dirty="0" err="1"/>
              <a:t>klasifikaciju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klasterovanje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4627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973E-FD53-F6C8-48CE-62DB6024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08" y="259080"/>
            <a:ext cx="7729728" cy="1188720"/>
          </a:xfrm>
        </p:spPr>
        <p:txBody>
          <a:bodyPr/>
          <a:lstStyle/>
          <a:p>
            <a:r>
              <a:rPr lang="en-US" dirty="0" err="1"/>
              <a:t>Obrada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7F80E-D234-1499-20C3-54FF3D355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08" y="2028305"/>
            <a:ext cx="11434988" cy="4272741"/>
          </a:xfrm>
        </p:spPr>
        <p:txBody>
          <a:bodyPr>
            <a:normAutofit/>
          </a:bodyPr>
          <a:lstStyle/>
          <a:p>
            <a:r>
              <a:rPr lang="en-US" sz="2800" dirty="0" err="1"/>
              <a:t>Nad</a:t>
            </a:r>
            <a:r>
              <a:rPr lang="en-US" sz="2800" dirty="0"/>
              <a:t> </a:t>
            </a:r>
            <a:r>
              <a:rPr lang="en-US" sz="2800" dirty="0" err="1"/>
              <a:t>atributom</a:t>
            </a:r>
            <a:r>
              <a:rPr lang="en-US" sz="2800" dirty="0"/>
              <a:t> ”</a:t>
            </a:r>
            <a:r>
              <a:rPr lang="en-US" sz="2800" dirty="0" err="1"/>
              <a:t>os</a:t>
            </a:r>
            <a:r>
              <a:rPr lang="en-US" sz="2800" dirty="0"/>
              <a:t>” je </a:t>
            </a:r>
            <a:r>
              <a:rPr lang="en-US" sz="2800" dirty="0" err="1"/>
              <a:t>sprovedena</a:t>
            </a:r>
            <a:r>
              <a:rPr lang="en-US" sz="2800" dirty="0"/>
              <a:t> </a:t>
            </a:r>
            <a:r>
              <a:rPr lang="en-US" sz="2800" dirty="0" err="1"/>
              <a:t>binarizacija</a:t>
            </a:r>
            <a:r>
              <a:rPr lang="en-US" sz="2800" dirty="0"/>
              <a:t> </a:t>
            </a:r>
            <a:r>
              <a:rPr lang="en-US" sz="2800" dirty="0" err="1"/>
              <a:t>primenom</a:t>
            </a:r>
            <a:r>
              <a:rPr lang="en-US" sz="2800" dirty="0"/>
              <a:t> </a:t>
            </a:r>
            <a:r>
              <a:rPr lang="en-US" sz="2800" dirty="0" err="1"/>
              <a:t>tehnike</a:t>
            </a:r>
            <a:r>
              <a:rPr lang="en-US" sz="2800" dirty="0"/>
              <a:t> </a:t>
            </a:r>
            <a:r>
              <a:rPr lang="en-US" sz="2800" dirty="0" err="1"/>
              <a:t>OneHot</a:t>
            </a:r>
            <a:r>
              <a:rPr lang="en-US" sz="2800" dirty="0"/>
              <a:t> </a:t>
            </a:r>
            <a:r>
              <a:rPr lang="en-US" sz="2800" dirty="0" err="1"/>
              <a:t>Enkodiranja</a:t>
            </a:r>
            <a:r>
              <a:rPr lang="en-US" sz="2800" dirty="0"/>
              <a:t>. Ova </a:t>
            </a:r>
            <a:r>
              <a:rPr lang="en-US" sz="2800" dirty="0" err="1"/>
              <a:t>tehnika</a:t>
            </a:r>
            <a:r>
              <a:rPr lang="en-US" sz="2800" dirty="0"/>
              <a:t> je </a:t>
            </a:r>
            <a:r>
              <a:rPr lang="en-US" sz="2800" dirty="0" err="1"/>
              <a:t>specificna</a:t>
            </a:r>
            <a:r>
              <a:rPr lang="en-US" sz="2800" dirty="0"/>
              <a:t> </a:t>
            </a:r>
            <a:r>
              <a:rPr lang="en-US" sz="2800" dirty="0" err="1"/>
              <a:t>vrsta</a:t>
            </a:r>
            <a:r>
              <a:rPr lang="en-US" sz="2800" dirty="0"/>
              <a:t> </a:t>
            </a:r>
            <a:r>
              <a:rPr lang="en-US" sz="2800" dirty="0" err="1"/>
              <a:t>binarizacije</a:t>
            </a:r>
            <a:r>
              <a:rPr lang="en-US" sz="2800" dirty="0"/>
              <a:t> </a:t>
            </a:r>
            <a:r>
              <a:rPr lang="en-US" sz="2800" dirty="0" err="1"/>
              <a:t>cesto</a:t>
            </a:r>
            <a:r>
              <a:rPr lang="en-US" sz="2800" dirty="0"/>
              <a:t> </a:t>
            </a:r>
            <a:r>
              <a:rPr lang="en-US" sz="2800" dirty="0" err="1"/>
              <a:t>koriscena</a:t>
            </a:r>
            <a:r>
              <a:rPr lang="en-US" sz="2800" dirty="0"/>
              <a:t> za rad s </a:t>
            </a:r>
            <a:r>
              <a:rPr lang="en-US" sz="2800" dirty="0" err="1"/>
              <a:t>kategorickim</a:t>
            </a:r>
            <a:r>
              <a:rPr lang="en-US" sz="2800" dirty="0"/>
              <a:t> </a:t>
            </a:r>
            <a:r>
              <a:rPr lang="en-US" sz="2800" dirty="0" err="1"/>
              <a:t>atributima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Dodatno</a:t>
            </a:r>
            <a:r>
              <a:rPr lang="en-US" sz="2800" dirty="0"/>
              <a:t>, </a:t>
            </a:r>
            <a:r>
              <a:rPr lang="en-US" sz="2800" dirty="0" err="1"/>
              <a:t>atribut</a:t>
            </a:r>
            <a:r>
              <a:rPr lang="en-US" sz="2800" dirty="0"/>
              <a:t> </a:t>
            </a:r>
            <a:r>
              <a:rPr lang="en-US" sz="2800" i="1" dirty="0" err="1"/>
              <a:t>processor_brand</a:t>
            </a:r>
            <a:r>
              <a:rPr lang="en-US" sz="2800" dirty="0"/>
              <a:t> je </a:t>
            </a:r>
            <a:r>
              <a:rPr lang="en-US" sz="2800" dirty="0" err="1"/>
              <a:t>podvrgnut</a:t>
            </a:r>
            <a:r>
              <a:rPr lang="en-US" sz="2800" dirty="0"/>
              <a:t> </a:t>
            </a:r>
            <a:r>
              <a:rPr lang="en-US" sz="2800" dirty="0" err="1"/>
              <a:t>faktorizaciji</a:t>
            </a:r>
            <a:r>
              <a:rPr lang="en-US" sz="2800" dirty="0"/>
              <a:t>, </a:t>
            </a:r>
            <a:r>
              <a:rPr lang="en-US" sz="2800" dirty="0" err="1"/>
              <a:t>jer</a:t>
            </a:r>
            <a:r>
              <a:rPr lang="en-US" sz="2800" dirty="0"/>
              <a:t> </a:t>
            </a:r>
            <a:r>
              <a:rPr lang="en-US" sz="2800" dirty="0" err="1"/>
              <a:t>Apriori</a:t>
            </a:r>
            <a:r>
              <a:rPr lang="en-US" sz="2800" dirty="0"/>
              <a:t> </a:t>
            </a:r>
            <a:r>
              <a:rPr lang="en-US" sz="2800" dirty="0" err="1"/>
              <a:t>algoritam</a:t>
            </a:r>
            <a:r>
              <a:rPr lang="en-US" sz="2800" dirty="0"/>
              <a:t> </a:t>
            </a:r>
            <a:r>
              <a:rPr lang="en-US" sz="2800" dirty="0" err="1"/>
              <a:t>zahteva</a:t>
            </a:r>
            <a:r>
              <a:rPr lang="en-US" sz="2800" dirty="0"/>
              <a:t> </a:t>
            </a:r>
            <a:r>
              <a:rPr lang="en-US" sz="2800" dirty="0" err="1"/>
              <a:t>numericke</a:t>
            </a:r>
            <a:r>
              <a:rPr lang="en-US" sz="2800" dirty="0"/>
              <a:t> </a:t>
            </a:r>
            <a:r>
              <a:rPr lang="en-US" sz="2800" dirty="0" err="1"/>
              <a:t>podatke</a:t>
            </a:r>
            <a:r>
              <a:rPr lang="en-US" sz="2800" dirty="0"/>
              <a:t> za rad. </a:t>
            </a:r>
          </a:p>
          <a:p>
            <a:r>
              <a:rPr lang="en-US" sz="2800" dirty="0" err="1"/>
              <a:t>Iz</a:t>
            </a:r>
            <a:r>
              <a:rPr lang="en-US" sz="2800" dirty="0"/>
              <a:t> </a:t>
            </a:r>
            <a:r>
              <a:rPr lang="en-US" sz="2800" dirty="0" err="1"/>
              <a:t>tabele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takodje</a:t>
            </a:r>
            <a:r>
              <a:rPr lang="en-US" sz="2800" dirty="0"/>
              <a:t> </a:t>
            </a:r>
            <a:r>
              <a:rPr lang="en-US" sz="2800" dirty="0" err="1"/>
              <a:t>obrisani</a:t>
            </a:r>
            <a:r>
              <a:rPr lang="en-US" sz="2800" dirty="0"/>
              <a:t> </a:t>
            </a:r>
            <a:r>
              <a:rPr lang="en-US" sz="2800" dirty="0" err="1"/>
              <a:t>nenumericki</a:t>
            </a:r>
            <a:r>
              <a:rPr lang="en-US" sz="2800" dirty="0"/>
              <a:t> </a:t>
            </a:r>
            <a:r>
              <a:rPr lang="en-US" sz="2800" dirty="0" err="1"/>
              <a:t>podaci</a:t>
            </a:r>
            <a:r>
              <a:rPr lang="en-US" sz="2800" dirty="0"/>
              <a:t>: </a:t>
            </a:r>
            <a:r>
              <a:rPr lang="en-US" sz="2800" i="1" dirty="0" err="1"/>
              <a:t>brand_name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i="1" dirty="0"/>
              <a:t>model.</a:t>
            </a:r>
          </a:p>
        </p:txBody>
      </p:sp>
    </p:spTree>
    <p:extLst>
      <p:ext uri="{BB962C8B-B14F-4D97-AF65-F5344CB8AC3E}">
        <p14:creationId xmlns:p14="http://schemas.microsoft.com/office/powerpoint/2010/main" val="377578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AABC-3399-CA08-9EC5-10993E2F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31" y="237823"/>
            <a:ext cx="7729728" cy="1188720"/>
          </a:xfrm>
        </p:spPr>
        <p:txBody>
          <a:bodyPr/>
          <a:lstStyle/>
          <a:p>
            <a:r>
              <a:rPr lang="en-US" dirty="0"/>
              <a:t>Smartphones.csv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F52A-DE63-05CB-B78A-464298C41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31" y="1588169"/>
            <a:ext cx="6864737" cy="503200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0" i="0" dirty="0">
                <a:solidFill>
                  <a:srgbClr val="5D6879"/>
                </a:solidFill>
                <a:effectLst/>
              </a:rPr>
              <a:t>• brand name: Ime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brenda</a:t>
            </a:r>
            <a:r>
              <a:rPr lang="en-US" b="0" i="0" dirty="0">
                <a:solidFill>
                  <a:srgbClr val="5D6879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telefona</a:t>
            </a:r>
            <a:br>
              <a:rPr lang="en-US" b="0" i="0" dirty="0">
                <a:solidFill>
                  <a:srgbClr val="5D6879"/>
                </a:solidFill>
                <a:effectLst/>
              </a:rPr>
            </a:br>
            <a:r>
              <a:rPr lang="en-US" b="0" i="0" dirty="0">
                <a:solidFill>
                  <a:srgbClr val="5D6879"/>
                </a:solidFill>
                <a:effectLst/>
              </a:rPr>
              <a:t>• model: Model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telefona</a:t>
            </a:r>
            <a:br>
              <a:rPr lang="en-US" b="0" i="0" dirty="0">
                <a:solidFill>
                  <a:srgbClr val="5D6879"/>
                </a:solidFill>
                <a:effectLst/>
              </a:rPr>
            </a:br>
            <a:r>
              <a:rPr lang="en-US" b="0" i="0" dirty="0">
                <a:solidFill>
                  <a:srgbClr val="5D6879"/>
                </a:solidFill>
                <a:effectLst/>
              </a:rPr>
              <a:t>• price: Cena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telefona</a:t>
            </a:r>
            <a:br>
              <a:rPr lang="en-US" b="0" i="0" dirty="0">
                <a:solidFill>
                  <a:srgbClr val="5D6879"/>
                </a:solidFill>
                <a:effectLst/>
              </a:rPr>
            </a:br>
            <a:r>
              <a:rPr lang="en-US" b="0" i="0" dirty="0">
                <a:solidFill>
                  <a:srgbClr val="5D6879"/>
                </a:solidFill>
                <a:effectLst/>
              </a:rPr>
              <a:t>• avg rating: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Prosecna</a:t>
            </a:r>
            <a:r>
              <a:rPr lang="en-US" b="0" i="0" dirty="0">
                <a:solidFill>
                  <a:srgbClr val="5D6879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ocena</a:t>
            </a:r>
            <a:br>
              <a:rPr lang="en-US" b="0" i="0" dirty="0">
                <a:solidFill>
                  <a:srgbClr val="5D6879"/>
                </a:solidFill>
                <a:effectLst/>
              </a:rPr>
            </a:br>
            <a:r>
              <a:rPr lang="en-US" b="0" i="0" dirty="0">
                <a:solidFill>
                  <a:srgbClr val="5D6879"/>
                </a:solidFill>
                <a:effectLst/>
              </a:rPr>
              <a:t>• 5G or not: Da li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poseduje</a:t>
            </a:r>
            <a:r>
              <a:rPr lang="en-US" b="0" i="0" dirty="0">
                <a:solidFill>
                  <a:srgbClr val="5D6879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mogucnost</a:t>
            </a:r>
            <a:r>
              <a:rPr lang="en-US" b="0" i="0" dirty="0">
                <a:solidFill>
                  <a:srgbClr val="5D6879"/>
                </a:solidFill>
                <a:effectLst/>
              </a:rPr>
              <a:t> 5G</a:t>
            </a:r>
            <a:br>
              <a:rPr lang="en-US" b="0" i="0" dirty="0">
                <a:solidFill>
                  <a:srgbClr val="5D6879"/>
                </a:solidFill>
                <a:effectLst/>
              </a:rPr>
            </a:br>
            <a:r>
              <a:rPr lang="en-US" b="0" i="0" dirty="0">
                <a:solidFill>
                  <a:srgbClr val="5D6879"/>
                </a:solidFill>
                <a:effectLst/>
              </a:rPr>
              <a:t>•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processorbrand</a:t>
            </a:r>
            <a:r>
              <a:rPr lang="en-US" b="0" i="0" dirty="0">
                <a:solidFill>
                  <a:srgbClr val="5D6879"/>
                </a:solidFill>
                <a:effectLst/>
              </a:rPr>
              <a:t>: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Proizvodjac</a:t>
            </a:r>
            <a:r>
              <a:rPr lang="en-US" b="0" i="0" dirty="0">
                <a:solidFill>
                  <a:srgbClr val="5D6879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procesora</a:t>
            </a:r>
            <a:br>
              <a:rPr lang="en-US" b="0" i="0" dirty="0">
                <a:solidFill>
                  <a:srgbClr val="5D6879"/>
                </a:solidFill>
                <a:effectLst/>
              </a:rPr>
            </a:br>
            <a:r>
              <a:rPr lang="en-US" b="0" i="0" dirty="0">
                <a:solidFill>
                  <a:srgbClr val="5D6879"/>
                </a:solidFill>
                <a:effectLst/>
              </a:rPr>
              <a:t>• num cores: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Broj</a:t>
            </a:r>
            <a:r>
              <a:rPr lang="en-US" b="0" i="0" dirty="0">
                <a:solidFill>
                  <a:srgbClr val="5D6879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jezgara</a:t>
            </a:r>
            <a:r>
              <a:rPr lang="en-US" b="0" i="0" dirty="0">
                <a:solidFill>
                  <a:srgbClr val="5D6879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procesora</a:t>
            </a:r>
            <a:br>
              <a:rPr lang="en-US" b="0" i="0" dirty="0">
                <a:solidFill>
                  <a:srgbClr val="5D6879"/>
                </a:solidFill>
                <a:effectLst/>
              </a:rPr>
            </a:br>
            <a:r>
              <a:rPr lang="en-US" b="0" i="0" dirty="0">
                <a:solidFill>
                  <a:srgbClr val="5D6879"/>
                </a:solidFill>
                <a:effectLst/>
              </a:rPr>
              <a:t>• processor speed: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Brzina</a:t>
            </a:r>
            <a:r>
              <a:rPr lang="en-US" b="0" i="0" dirty="0">
                <a:solidFill>
                  <a:srgbClr val="5D6879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procesora</a:t>
            </a:r>
            <a:br>
              <a:rPr lang="en-US" b="0" i="0" dirty="0">
                <a:solidFill>
                  <a:srgbClr val="5D6879"/>
                </a:solidFill>
                <a:effectLst/>
              </a:rPr>
            </a:br>
            <a:r>
              <a:rPr lang="en-US" b="0" i="0" dirty="0">
                <a:solidFill>
                  <a:srgbClr val="5D6879"/>
                </a:solidFill>
                <a:effectLst/>
              </a:rPr>
              <a:t>• battery capacity: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Kapacitet</a:t>
            </a:r>
            <a:r>
              <a:rPr lang="en-US" b="0" i="0" dirty="0">
                <a:solidFill>
                  <a:srgbClr val="5D6879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baterije</a:t>
            </a:r>
            <a:br>
              <a:rPr lang="en-US" b="0" i="0" dirty="0">
                <a:solidFill>
                  <a:srgbClr val="5D6879"/>
                </a:solidFill>
                <a:effectLst/>
              </a:rPr>
            </a:br>
            <a:r>
              <a:rPr lang="en-US" b="0" i="0" dirty="0">
                <a:solidFill>
                  <a:srgbClr val="5D6879"/>
                </a:solidFill>
                <a:effectLst/>
              </a:rPr>
              <a:t>• fast charging available: Da li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poseduje</a:t>
            </a:r>
            <a:r>
              <a:rPr lang="en-US" b="0" i="0" dirty="0">
                <a:solidFill>
                  <a:srgbClr val="5D6879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brzo</a:t>
            </a:r>
            <a:r>
              <a:rPr lang="en-US" b="0" i="0" dirty="0">
                <a:solidFill>
                  <a:srgbClr val="5D6879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punjenje</a:t>
            </a:r>
            <a:br>
              <a:rPr lang="en-US" b="0" i="0" dirty="0">
                <a:solidFill>
                  <a:srgbClr val="5D6879"/>
                </a:solidFill>
                <a:effectLst/>
              </a:rPr>
            </a:br>
            <a:r>
              <a:rPr lang="en-US" b="0" i="0" dirty="0">
                <a:solidFill>
                  <a:srgbClr val="5D6879"/>
                </a:solidFill>
                <a:effectLst/>
              </a:rPr>
              <a:t>• fast charging:</a:t>
            </a:r>
            <a:br>
              <a:rPr lang="en-US" b="0" i="0" dirty="0">
                <a:solidFill>
                  <a:srgbClr val="5D6879"/>
                </a:solidFill>
                <a:effectLst/>
              </a:rPr>
            </a:br>
            <a:r>
              <a:rPr lang="en-US" b="0" i="0" dirty="0">
                <a:solidFill>
                  <a:srgbClr val="5D6879"/>
                </a:solidFill>
                <a:effectLst/>
              </a:rPr>
              <a:t>• ram capacity: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Kapacitet</a:t>
            </a:r>
            <a:r>
              <a:rPr lang="en-US" b="0" i="0" dirty="0">
                <a:solidFill>
                  <a:srgbClr val="5D6879"/>
                </a:solidFill>
                <a:effectLst/>
              </a:rPr>
              <a:t> ram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memorija</a:t>
            </a:r>
            <a:br>
              <a:rPr lang="en-US" b="0" i="0" dirty="0">
                <a:solidFill>
                  <a:srgbClr val="5D6879"/>
                </a:solidFill>
                <a:effectLst/>
              </a:rPr>
            </a:br>
            <a:r>
              <a:rPr lang="en-US" b="0" i="0" dirty="0">
                <a:solidFill>
                  <a:srgbClr val="5D6879"/>
                </a:solidFill>
                <a:effectLst/>
              </a:rPr>
              <a:t>• interna memory: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Kapacitet</a:t>
            </a:r>
            <a:r>
              <a:rPr lang="en-US" b="0" i="0" dirty="0">
                <a:solidFill>
                  <a:srgbClr val="5D6879"/>
                </a:solidFill>
                <a:effectLst/>
              </a:rPr>
              <a:t> interne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memorija</a:t>
            </a:r>
            <a:br>
              <a:rPr lang="en-US" b="0" i="0" dirty="0">
                <a:solidFill>
                  <a:srgbClr val="5D6879"/>
                </a:solidFill>
                <a:effectLst/>
              </a:rPr>
            </a:br>
            <a:r>
              <a:rPr lang="en-US" b="0" i="0" dirty="0">
                <a:solidFill>
                  <a:srgbClr val="5D6879"/>
                </a:solidFill>
                <a:effectLst/>
              </a:rPr>
              <a:t>• screen size: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Velicina</a:t>
            </a:r>
            <a:r>
              <a:rPr lang="en-US" b="0" i="0" dirty="0">
                <a:solidFill>
                  <a:srgbClr val="5D6879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ekrana</a:t>
            </a:r>
            <a:br>
              <a:rPr lang="en-US" b="0" i="0" dirty="0">
                <a:solidFill>
                  <a:srgbClr val="5D6879"/>
                </a:solidFill>
                <a:effectLst/>
              </a:rPr>
            </a:br>
            <a:r>
              <a:rPr lang="en-US" b="0" i="0" dirty="0">
                <a:solidFill>
                  <a:srgbClr val="5D6879"/>
                </a:solidFill>
                <a:effectLst/>
              </a:rPr>
              <a:t>• refresh rate: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Brzina</a:t>
            </a:r>
            <a:r>
              <a:rPr lang="en-US" b="0" i="0" dirty="0">
                <a:solidFill>
                  <a:srgbClr val="5D6879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osvezavanja</a:t>
            </a:r>
            <a:r>
              <a:rPr lang="en-US" b="0" i="0" dirty="0">
                <a:solidFill>
                  <a:srgbClr val="5D6879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ekrana</a:t>
            </a:r>
            <a:br>
              <a:rPr lang="en-US" b="0" i="0" dirty="0">
                <a:solidFill>
                  <a:srgbClr val="5D6879"/>
                </a:solidFill>
                <a:effectLst/>
              </a:rPr>
            </a:br>
            <a:r>
              <a:rPr lang="en-US" b="0" i="0" dirty="0">
                <a:solidFill>
                  <a:srgbClr val="5D6879"/>
                </a:solidFill>
                <a:effectLst/>
              </a:rPr>
              <a:t>• num rear cameras: Koliko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poseduje</a:t>
            </a:r>
            <a:r>
              <a:rPr lang="en-US" b="0" i="0" dirty="0">
                <a:solidFill>
                  <a:srgbClr val="5D6879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zadnjih</a:t>
            </a:r>
            <a:r>
              <a:rPr lang="en-US" b="0" i="0" dirty="0">
                <a:solidFill>
                  <a:srgbClr val="5D6879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kamera</a:t>
            </a:r>
            <a:br>
              <a:rPr lang="en-US" b="0" i="0" dirty="0">
                <a:solidFill>
                  <a:srgbClr val="5D6879"/>
                </a:solidFill>
                <a:effectLst/>
              </a:rPr>
            </a:br>
            <a:r>
              <a:rPr lang="en-US" b="0" i="0" dirty="0">
                <a:solidFill>
                  <a:srgbClr val="5D6879"/>
                </a:solidFill>
                <a:effectLst/>
              </a:rPr>
              <a:t>•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os</a:t>
            </a:r>
            <a:r>
              <a:rPr lang="en-US" b="0" i="0" dirty="0">
                <a:solidFill>
                  <a:srgbClr val="5D6879"/>
                </a:solidFill>
                <a:effectLst/>
              </a:rPr>
              <a:t>: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operativni</a:t>
            </a:r>
            <a:r>
              <a:rPr lang="en-US" b="0" i="0" dirty="0">
                <a:solidFill>
                  <a:srgbClr val="5D6879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sistem</a:t>
            </a:r>
            <a:br>
              <a:rPr lang="en-US" b="0" i="0" dirty="0">
                <a:solidFill>
                  <a:srgbClr val="5D6879"/>
                </a:solidFill>
                <a:effectLst/>
              </a:rPr>
            </a:br>
            <a:r>
              <a:rPr lang="en-US" b="0" i="0" dirty="0">
                <a:solidFill>
                  <a:srgbClr val="5D6879"/>
                </a:solidFill>
                <a:effectLst/>
              </a:rPr>
              <a:t>• primary camera rear: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Jacina</a:t>
            </a:r>
            <a:r>
              <a:rPr lang="en-US" b="0" i="0" dirty="0">
                <a:solidFill>
                  <a:srgbClr val="5D6879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zadnje</a:t>
            </a:r>
            <a:r>
              <a:rPr lang="en-US" b="0" i="0" dirty="0">
                <a:solidFill>
                  <a:srgbClr val="5D6879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kamere</a:t>
            </a:r>
            <a:r>
              <a:rPr lang="en-US" dirty="0">
                <a:solidFill>
                  <a:srgbClr val="5D6879"/>
                </a:solidFill>
              </a:rPr>
              <a:t>                                                                  </a:t>
            </a:r>
            <a:r>
              <a:rPr lang="en-US" b="0" i="0" dirty="0">
                <a:solidFill>
                  <a:srgbClr val="5D6879"/>
                </a:solidFill>
                <a:effectLst/>
              </a:rPr>
              <a:t>• primary camera front: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Jacina</a:t>
            </a:r>
            <a:r>
              <a:rPr lang="en-US" b="0" i="0" dirty="0">
                <a:solidFill>
                  <a:srgbClr val="5D6879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prednje</a:t>
            </a:r>
            <a:r>
              <a:rPr lang="en-US" b="0" i="0" dirty="0">
                <a:solidFill>
                  <a:srgbClr val="5D6879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kamere</a:t>
            </a:r>
            <a:br>
              <a:rPr lang="en-US" b="0" i="0" dirty="0">
                <a:solidFill>
                  <a:srgbClr val="5D6879"/>
                </a:solidFill>
                <a:effectLst/>
              </a:rPr>
            </a:br>
            <a:r>
              <a:rPr lang="en-US" b="0" i="0" dirty="0">
                <a:solidFill>
                  <a:srgbClr val="5D6879"/>
                </a:solidFill>
                <a:effectLst/>
              </a:rPr>
              <a:t>• extended memory available: Da li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dozvoljava</a:t>
            </a:r>
            <a:r>
              <a:rPr lang="en-US" b="0" i="0" dirty="0">
                <a:solidFill>
                  <a:srgbClr val="5D6879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eksternu</a:t>
            </a:r>
            <a:r>
              <a:rPr lang="en-US" b="0" i="0" dirty="0">
                <a:solidFill>
                  <a:srgbClr val="5D6879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memoriju</a:t>
            </a:r>
            <a:br>
              <a:rPr lang="en-US" b="0" i="0" dirty="0">
                <a:solidFill>
                  <a:srgbClr val="5D6879"/>
                </a:solidFill>
                <a:effectLst/>
              </a:rPr>
            </a:br>
            <a:r>
              <a:rPr lang="en-US" b="0" i="0" dirty="0">
                <a:solidFill>
                  <a:srgbClr val="5D6879"/>
                </a:solidFill>
                <a:effectLst/>
              </a:rPr>
              <a:t>• resolution height: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Visina</a:t>
            </a:r>
            <a:r>
              <a:rPr lang="en-US" b="0" i="0" dirty="0">
                <a:solidFill>
                  <a:srgbClr val="5D6879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slike</a:t>
            </a:r>
            <a:br>
              <a:rPr lang="en-US" b="0" i="0" dirty="0">
                <a:solidFill>
                  <a:srgbClr val="5D6879"/>
                </a:solidFill>
                <a:effectLst/>
              </a:rPr>
            </a:br>
            <a:r>
              <a:rPr lang="en-US" b="0" i="0" dirty="0">
                <a:solidFill>
                  <a:srgbClr val="5D6879"/>
                </a:solidFill>
                <a:effectLst/>
              </a:rPr>
              <a:t>• resolution width: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Sirina</a:t>
            </a:r>
            <a:r>
              <a:rPr lang="en-US" b="0" i="0" dirty="0">
                <a:solidFill>
                  <a:srgbClr val="5D6879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5D6879"/>
                </a:solidFill>
                <a:effectLst/>
              </a:rPr>
              <a:t>sirina</a:t>
            </a:r>
            <a:endParaRPr lang="en-US" b="0" i="0" dirty="0">
              <a:solidFill>
                <a:srgbClr val="5D6879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50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A698-C0DB-97B3-F18A-6C03095F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59080"/>
            <a:ext cx="7729728" cy="1188720"/>
          </a:xfrm>
        </p:spPr>
        <p:txBody>
          <a:bodyPr/>
          <a:lstStyle/>
          <a:p>
            <a:r>
              <a:rPr lang="en-US" dirty="0" err="1"/>
              <a:t>Binovanje</a:t>
            </a:r>
            <a:r>
              <a:rPr lang="en-US" dirty="0"/>
              <a:t> I </a:t>
            </a:r>
            <a:r>
              <a:rPr lang="en-US" dirty="0" err="1"/>
              <a:t>podela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85954-D117-22F9-7DF7-7F1B12B70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3" y="1945178"/>
            <a:ext cx="10989425" cy="3794849"/>
          </a:xfrm>
        </p:spPr>
        <p:txBody>
          <a:bodyPr>
            <a:normAutofit/>
          </a:bodyPr>
          <a:lstStyle/>
          <a:p>
            <a:r>
              <a:rPr lang="en-US" sz="3200" dirty="0" err="1"/>
              <a:t>Naredni</a:t>
            </a:r>
            <a:r>
              <a:rPr lang="en-US" sz="3200" dirty="0"/>
              <a:t> </a:t>
            </a:r>
            <a:r>
              <a:rPr lang="en-US" sz="3200" dirty="0" err="1"/>
              <a:t>korak</a:t>
            </a:r>
            <a:r>
              <a:rPr lang="en-US" sz="3200" dirty="0"/>
              <a:t> je da </a:t>
            </a:r>
            <a:r>
              <a:rPr lang="en-US" sz="3200" dirty="0" err="1"/>
              <a:t>diskretizujemo</a:t>
            </a:r>
            <a:r>
              <a:rPr lang="en-US" sz="3200" dirty="0"/>
              <a:t> </a:t>
            </a:r>
            <a:r>
              <a:rPr lang="en-US" sz="3200" dirty="0" err="1"/>
              <a:t>vrednosti</a:t>
            </a:r>
            <a:r>
              <a:rPr lang="en-US" sz="3200" dirty="0"/>
              <a:t> </a:t>
            </a:r>
            <a:r>
              <a:rPr lang="en-US" sz="3200" dirty="0" err="1"/>
              <a:t>internal_memory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ram_capacity</a:t>
            </a:r>
            <a:r>
              <a:rPr lang="en-US" sz="3200" dirty="0"/>
              <a:t> </a:t>
            </a:r>
            <a:r>
              <a:rPr lang="en-US" sz="3200" dirty="0" err="1"/>
              <a:t>jer</a:t>
            </a:r>
            <a:r>
              <a:rPr lang="en-US" sz="3200" dirty="0"/>
              <a:t> </a:t>
            </a:r>
            <a:r>
              <a:rPr lang="en-US" sz="3200" dirty="0" err="1"/>
              <a:t>su</a:t>
            </a:r>
            <a:r>
              <a:rPr lang="en-US" sz="3200" dirty="0"/>
              <a:t> </a:t>
            </a:r>
            <a:r>
              <a:rPr lang="en-US" sz="3200" dirty="0" err="1"/>
              <a:t>neprekidni</a:t>
            </a:r>
            <a:r>
              <a:rPr lang="en-US" sz="3200" dirty="0"/>
              <a:t> </a:t>
            </a:r>
            <a:r>
              <a:rPr lang="en-US" sz="3200" dirty="0" err="1"/>
              <a:t>atributi</a:t>
            </a:r>
            <a:r>
              <a:rPr lang="en-US" sz="3200" dirty="0"/>
              <a:t> </a:t>
            </a:r>
          </a:p>
          <a:p>
            <a:r>
              <a:rPr lang="en-US" sz="3200" dirty="0" err="1"/>
              <a:t>Internal_memory</a:t>
            </a:r>
            <a:r>
              <a:rPr lang="en-US" sz="3200" dirty="0"/>
              <a:t>, </a:t>
            </a:r>
            <a:r>
              <a:rPr lang="en-US" sz="3200" dirty="0" err="1"/>
              <a:t>battery_capacity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ram_capacity</a:t>
            </a:r>
            <a:r>
              <a:rPr lang="en-US" sz="3200" dirty="0"/>
              <a:t> </a:t>
            </a:r>
            <a:r>
              <a:rPr lang="en-US" sz="3200" dirty="0" err="1"/>
              <a:t>smo</a:t>
            </a:r>
            <a:r>
              <a:rPr lang="en-US" sz="3200" dirty="0"/>
              <a:t> </a:t>
            </a:r>
            <a:r>
              <a:rPr lang="en-US" sz="3200" dirty="0" err="1"/>
              <a:t>podelili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5 </a:t>
            </a:r>
            <a:r>
              <a:rPr lang="en-US" sz="3200" dirty="0" err="1"/>
              <a:t>kategorija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8882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C0CE-72B8-5DE5-A1F9-24DEDE23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59080"/>
            <a:ext cx="7729728" cy="1188720"/>
          </a:xfrm>
        </p:spPr>
        <p:txBody>
          <a:bodyPr/>
          <a:lstStyle/>
          <a:p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9845-4304-AF9A-A2E0-2F3BABD53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99" y="1978430"/>
            <a:ext cx="11680075" cy="4189614"/>
          </a:xfrm>
        </p:spPr>
        <p:txBody>
          <a:bodyPr>
            <a:normAutofit/>
          </a:bodyPr>
          <a:lstStyle/>
          <a:p>
            <a:r>
              <a:rPr lang="en-US" sz="2800" dirty="0" err="1"/>
              <a:t>Nakon</a:t>
            </a:r>
            <a:r>
              <a:rPr lang="en-US" sz="2800" dirty="0"/>
              <a:t> </a:t>
            </a:r>
            <a:r>
              <a:rPr lang="en-US" sz="2800" dirty="0" err="1"/>
              <a:t>predprocesiranja</a:t>
            </a:r>
            <a:r>
              <a:rPr lang="en-US" sz="2800" dirty="0"/>
              <a:t> </a:t>
            </a:r>
            <a:r>
              <a:rPr lang="en-US" sz="2800" dirty="0" err="1"/>
              <a:t>pokrenuli</a:t>
            </a:r>
            <a:r>
              <a:rPr lang="en-US" sz="2800" dirty="0"/>
              <a:t> </a:t>
            </a:r>
            <a:r>
              <a:rPr lang="en-US" sz="2800" dirty="0" err="1"/>
              <a:t>smo</a:t>
            </a:r>
            <a:r>
              <a:rPr lang="en-US" sz="2800" dirty="0"/>
              <a:t> </a:t>
            </a:r>
            <a:r>
              <a:rPr lang="en-US" sz="2800" dirty="0" err="1"/>
              <a:t>apriori</a:t>
            </a:r>
            <a:r>
              <a:rPr lang="en-US" sz="2800" dirty="0"/>
              <a:t> </a:t>
            </a:r>
            <a:r>
              <a:rPr lang="en-US" sz="2800" dirty="0" err="1"/>
              <a:t>algoritam</a:t>
            </a:r>
            <a:r>
              <a:rPr lang="en-US" sz="2800" dirty="0"/>
              <a:t> </a:t>
            </a:r>
          </a:p>
          <a:p>
            <a:r>
              <a:rPr lang="en-US" sz="2800" dirty="0"/>
              <a:t>U </a:t>
            </a:r>
            <a:r>
              <a:rPr lang="en-US" sz="2800" dirty="0" err="1"/>
              <a:t>listu</a:t>
            </a:r>
            <a:r>
              <a:rPr lang="en-US" sz="2800" dirty="0"/>
              <a:t> Consequents se </a:t>
            </a:r>
            <a:r>
              <a:rPr lang="en-US" sz="2800" dirty="0" err="1"/>
              <a:t>dodaju</a:t>
            </a:r>
            <a:r>
              <a:rPr lang="en-US" sz="2800" dirty="0"/>
              <a:t> </a:t>
            </a:r>
            <a:r>
              <a:rPr lang="en-US" sz="2800" dirty="0" err="1"/>
              <a:t>stavke</a:t>
            </a:r>
            <a:r>
              <a:rPr lang="en-US" sz="2800" dirty="0"/>
              <a:t> </a:t>
            </a:r>
            <a:r>
              <a:rPr lang="en-US" sz="2800" dirty="0" err="1"/>
              <a:t>koje</a:t>
            </a:r>
            <a:r>
              <a:rPr lang="en-US" sz="2800" dirty="0"/>
              <a:t> </a:t>
            </a:r>
            <a:r>
              <a:rPr lang="en-US" sz="2800" dirty="0" err="1"/>
              <a:t>mogu</a:t>
            </a:r>
            <a:r>
              <a:rPr lang="en-US" sz="2800" dirty="0"/>
              <a:t> da se </a:t>
            </a:r>
            <a:r>
              <a:rPr lang="en-US" sz="2800" dirty="0" err="1"/>
              <a:t>pojave</a:t>
            </a:r>
            <a:r>
              <a:rPr lang="en-US" sz="2800" dirty="0"/>
              <a:t> u </a:t>
            </a:r>
            <a:r>
              <a:rPr lang="en-US" sz="2800" dirty="0" err="1"/>
              <a:t>glavi</a:t>
            </a:r>
            <a:r>
              <a:rPr lang="en-US" sz="2800" dirty="0"/>
              <a:t> </a:t>
            </a:r>
            <a:r>
              <a:rPr lang="en-US" sz="2800" dirty="0" err="1"/>
              <a:t>pravila</a:t>
            </a:r>
            <a:r>
              <a:rPr lang="en-US" sz="2800" dirty="0"/>
              <a:t>, a u </a:t>
            </a:r>
            <a:r>
              <a:rPr lang="en-US" sz="2800" dirty="0" err="1"/>
              <a:t>listu</a:t>
            </a:r>
            <a:r>
              <a:rPr lang="en-US" sz="2800" dirty="0"/>
              <a:t> Antecedents se </a:t>
            </a:r>
            <a:r>
              <a:rPr lang="en-US" sz="2800" dirty="0" err="1"/>
              <a:t>dodaju</a:t>
            </a:r>
            <a:r>
              <a:rPr lang="en-US" sz="2800" dirty="0"/>
              <a:t> </a:t>
            </a:r>
            <a:r>
              <a:rPr lang="en-US" sz="2800" dirty="0" err="1"/>
              <a:t>stavke</a:t>
            </a:r>
            <a:r>
              <a:rPr lang="en-US" sz="2800" dirty="0"/>
              <a:t> </a:t>
            </a:r>
            <a:r>
              <a:rPr lang="en-US" sz="2800" dirty="0" err="1"/>
              <a:t>koje</a:t>
            </a:r>
            <a:r>
              <a:rPr lang="en-US" sz="2800" dirty="0"/>
              <a:t> </a:t>
            </a:r>
            <a:r>
              <a:rPr lang="en-US" sz="2800" dirty="0" err="1"/>
              <a:t>mogu</a:t>
            </a:r>
            <a:r>
              <a:rPr lang="en-US" sz="2800" dirty="0"/>
              <a:t> da se </a:t>
            </a:r>
            <a:r>
              <a:rPr lang="en-US" sz="2800" dirty="0" err="1"/>
              <a:t>pojave</a:t>
            </a:r>
            <a:r>
              <a:rPr lang="en-US" sz="2800" dirty="0"/>
              <a:t> u </a:t>
            </a:r>
            <a:r>
              <a:rPr lang="en-US" sz="2800" dirty="0" err="1"/>
              <a:t>telu</a:t>
            </a:r>
            <a:r>
              <a:rPr lang="en-US" sz="2800" dirty="0"/>
              <a:t> </a:t>
            </a:r>
            <a:r>
              <a:rPr lang="en-US" sz="2800" dirty="0" err="1"/>
              <a:t>pravila</a:t>
            </a:r>
            <a:r>
              <a:rPr lang="en-US" sz="2800" dirty="0"/>
              <a:t> (</a:t>
            </a:r>
            <a:r>
              <a:rPr lang="en-US" sz="2800" dirty="0" err="1"/>
              <a:t>Oblik</a:t>
            </a:r>
            <a:r>
              <a:rPr lang="en-US" sz="2800" dirty="0"/>
              <a:t> </a:t>
            </a:r>
            <a:r>
              <a:rPr lang="en-US" sz="2800" dirty="0" err="1"/>
              <a:t>pravila</a:t>
            </a:r>
            <a:r>
              <a:rPr lang="en-US" sz="2800" dirty="0"/>
              <a:t> </a:t>
            </a:r>
            <a:r>
              <a:rPr lang="en-US" sz="2800" dirty="0" err="1"/>
              <a:t>pridruzivanja</a:t>
            </a:r>
            <a:r>
              <a:rPr lang="en-US" sz="2800" dirty="0"/>
              <a:t> je </a:t>
            </a:r>
            <a:r>
              <a:rPr lang="en-US" sz="2800" dirty="0" err="1"/>
              <a:t>telo-glava</a:t>
            </a:r>
            <a:r>
              <a:rPr lang="en-US" sz="2800" dirty="0"/>
              <a:t>, </a:t>
            </a:r>
            <a:r>
              <a:rPr lang="en-US" sz="2800" dirty="0" err="1"/>
              <a:t>odnosno</a:t>
            </a:r>
            <a:r>
              <a:rPr lang="en-US" sz="2800" dirty="0"/>
              <a:t> antecedents-consequents).</a:t>
            </a:r>
          </a:p>
          <a:p>
            <a:r>
              <a:rPr lang="en-US" sz="2800" dirty="0"/>
              <a:t> U </a:t>
            </a:r>
            <a:r>
              <a:rPr lang="en-US" sz="2800" dirty="0" err="1"/>
              <a:t>listi</a:t>
            </a:r>
            <a:r>
              <a:rPr lang="en-US" sz="2800" dirty="0"/>
              <a:t> Consequent, se </a:t>
            </a:r>
            <a:r>
              <a:rPr lang="en-US" sz="2800" dirty="0" err="1"/>
              <a:t>nalaze</a:t>
            </a:r>
            <a:r>
              <a:rPr lang="en-US" sz="2800" dirty="0"/>
              <a:t> </a:t>
            </a:r>
            <a:r>
              <a:rPr lang="en-US" sz="2800" dirty="0" err="1"/>
              <a:t>price_binary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avg_rating_binary</a:t>
            </a:r>
            <a:r>
              <a:rPr lang="en-US" sz="2800" dirty="0"/>
              <a:t>, </a:t>
            </a:r>
            <a:r>
              <a:rPr lang="en-US" sz="2800" dirty="0" err="1"/>
              <a:t>dok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u </a:t>
            </a:r>
            <a:r>
              <a:rPr lang="en-US" sz="2800" dirty="0" err="1"/>
              <a:t>listi</a:t>
            </a:r>
            <a:r>
              <a:rPr lang="en-US" sz="2800" dirty="0"/>
              <a:t> Antecedents </a:t>
            </a:r>
            <a:r>
              <a:rPr lang="en-US" sz="2800" dirty="0" err="1"/>
              <a:t>svi</a:t>
            </a:r>
            <a:r>
              <a:rPr lang="en-US" sz="2800" dirty="0"/>
              <a:t> </a:t>
            </a:r>
            <a:r>
              <a:rPr lang="en-US" sz="2800" dirty="0" err="1"/>
              <a:t>ostali</a:t>
            </a:r>
            <a:r>
              <a:rPr lang="en-US" sz="2800" dirty="0"/>
              <a:t> </a:t>
            </a:r>
            <a:r>
              <a:rPr lang="en-US" sz="2800" dirty="0" err="1"/>
              <a:t>atributi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56986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F6C8-ECB0-2273-8F9B-F8A179BF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59080"/>
            <a:ext cx="7729728" cy="1188720"/>
          </a:xfrm>
        </p:spPr>
        <p:txBody>
          <a:bodyPr/>
          <a:lstStyle/>
          <a:p>
            <a:r>
              <a:rPr lang="en-US" dirty="0" err="1"/>
              <a:t>rezultati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2C67CE-53FB-E096-E91E-E78BF82BD2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0" y="1509499"/>
            <a:ext cx="6096000" cy="5348501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2EC9C-D794-DB3E-F08D-8CDA50496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135" y="1871102"/>
            <a:ext cx="5619403" cy="4625294"/>
          </a:xfrm>
        </p:spPr>
        <p:txBody>
          <a:bodyPr>
            <a:normAutofit/>
          </a:bodyPr>
          <a:lstStyle/>
          <a:p>
            <a:r>
              <a:rPr lang="en-US" sz="2000" b="1" i="0" dirty="0">
                <a:effectLst/>
              </a:rPr>
              <a:t>Antecedent (</a:t>
            </a:r>
            <a:r>
              <a:rPr lang="en-US" sz="2000" b="1" i="0" dirty="0" err="1">
                <a:effectLst/>
              </a:rPr>
              <a:t>prethodnik</a:t>
            </a:r>
            <a:r>
              <a:rPr lang="en-US" sz="2000" b="1" i="0" dirty="0">
                <a:effectLst/>
              </a:rPr>
              <a:t>)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atribut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ili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skup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atributa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koji se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analizira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radi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otkrivanja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asocijacije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s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drugim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atributima</a:t>
            </a:r>
            <a:endParaRPr lang="en-US" sz="2000" b="0" i="0" dirty="0">
              <a:solidFill>
                <a:srgbClr val="374151"/>
              </a:solidFill>
              <a:effectLst/>
            </a:endParaRPr>
          </a:p>
          <a:p>
            <a:r>
              <a:rPr lang="en-US" sz="2000" b="1" i="0" dirty="0">
                <a:effectLst/>
              </a:rPr>
              <a:t>Consequent (</a:t>
            </a:r>
            <a:r>
              <a:rPr lang="en-US" sz="2000" b="1" i="0" dirty="0" err="1">
                <a:effectLst/>
              </a:rPr>
              <a:t>posledica</a:t>
            </a:r>
            <a:r>
              <a:rPr lang="en-US" sz="2000" b="1" i="0" dirty="0">
                <a:effectLst/>
              </a:rPr>
              <a:t>)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atribut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ili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skup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atributa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koji se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povezuju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s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antecedentom</a:t>
            </a:r>
            <a:endParaRPr lang="en-US" sz="2000" dirty="0">
              <a:solidFill>
                <a:srgbClr val="374151"/>
              </a:solidFill>
            </a:endParaRPr>
          </a:p>
          <a:p>
            <a:r>
              <a:rPr lang="en-US" sz="2000" b="1" i="0" dirty="0">
                <a:effectLst/>
              </a:rPr>
              <a:t>Support (</a:t>
            </a:r>
            <a:r>
              <a:rPr lang="en-US" sz="2000" b="1" i="0" dirty="0" err="1">
                <a:effectLst/>
              </a:rPr>
              <a:t>podrška</a:t>
            </a:r>
            <a:r>
              <a:rPr lang="en-US" sz="2000" b="1" i="0" dirty="0">
                <a:effectLst/>
              </a:rPr>
              <a:t>)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:  je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mera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koliko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često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se antecedent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consequent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pojavljuju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zajedno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u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skupu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podataka</a:t>
            </a:r>
            <a:endParaRPr lang="en-US" sz="2000" b="0" i="0" dirty="0">
              <a:solidFill>
                <a:srgbClr val="374151"/>
              </a:solidFill>
              <a:effectLst/>
            </a:endParaRPr>
          </a:p>
          <a:p>
            <a:r>
              <a:rPr lang="en-US" sz="2000" b="1" i="0" dirty="0">
                <a:effectLst/>
              </a:rPr>
              <a:t>Confidence (</a:t>
            </a:r>
            <a:r>
              <a:rPr lang="en-US" sz="2000" b="1" i="0" dirty="0" err="1">
                <a:effectLst/>
              </a:rPr>
              <a:t>konfidencija</a:t>
            </a:r>
            <a:r>
              <a:rPr lang="en-US" sz="2000" b="1" i="0" dirty="0">
                <a:effectLst/>
              </a:rPr>
              <a:t>)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: je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mera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koliko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često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se consequent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pojavljuje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kad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se antecedent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već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dogodio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To je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verovatnoća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da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će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consequent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uslediti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nakon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antecedenta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1042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C2A3-B6EC-6F12-EA24-44EB3F41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59080"/>
            <a:ext cx="7729728" cy="1188720"/>
          </a:xfrm>
        </p:spPr>
        <p:txBody>
          <a:bodyPr/>
          <a:lstStyle/>
          <a:p>
            <a:r>
              <a:rPr lang="en-US" dirty="0" err="1"/>
              <a:t>zakljucak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98DFA-D76D-D645-FFFD-94107EF06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Kad je u </a:t>
            </a:r>
            <a:r>
              <a:rPr lang="en-US" dirty="0" err="1"/>
              <a:t>pitanju</a:t>
            </a:r>
            <a:r>
              <a:rPr lang="en-US" dirty="0"/>
              <a:t> </a:t>
            </a:r>
            <a:r>
              <a:rPr lang="en-US" dirty="0" err="1"/>
              <a:t>klasifikacije</a:t>
            </a:r>
            <a:r>
              <a:rPr lang="en-US" dirty="0"/>
              <a:t>, KNN </a:t>
            </a:r>
            <a:r>
              <a:rPr lang="en-US" dirty="0" err="1"/>
              <a:t>klasifikator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podrazumevanim</a:t>
            </a:r>
            <a:r>
              <a:rPr lang="en-US" dirty="0"/>
              <a:t> </a:t>
            </a:r>
            <a:r>
              <a:rPr lang="en-US" dirty="0" err="1"/>
              <a:t>parametrima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KNN </a:t>
            </a:r>
            <a:r>
              <a:rPr lang="en-US" dirty="0" err="1"/>
              <a:t>klasifikator</a:t>
            </a:r>
            <a:r>
              <a:rPr lang="en-US" dirty="0"/>
              <a:t> </a:t>
            </a:r>
            <a:r>
              <a:rPr lang="en-US" dirty="0" err="1"/>
              <a:t>dobijen</a:t>
            </a:r>
            <a:r>
              <a:rPr lang="en-US" dirty="0"/>
              <a:t> </a:t>
            </a:r>
            <a:r>
              <a:rPr lang="en-US" dirty="0" err="1"/>
              <a:t>koriˇs´cenjem</a:t>
            </a:r>
            <a:r>
              <a:rPr lang="en-US" dirty="0"/>
              <a:t> Grid Search-a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isti</a:t>
            </a:r>
            <a:r>
              <a:rPr lang="en-US" dirty="0"/>
              <a:t> </a:t>
            </a:r>
            <a:r>
              <a:rPr lang="en-US" dirty="0" err="1"/>
              <a:t>nivo</a:t>
            </a:r>
            <a:r>
              <a:rPr lang="en-US" dirty="0"/>
              <a:t> </a:t>
            </a:r>
            <a:r>
              <a:rPr lang="en-US" dirty="0" err="1"/>
              <a:t>taˇcnosti</a:t>
            </a:r>
            <a:r>
              <a:rPr lang="en-US" dirty="0"/>
              <a:t> 92%. </a:t>
            </a:r>
            <a:r>
              <a:rPr lang="en-US" dirty="0" err="1"/>
              <a:t>KMeans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je </a:t>
            </a:r>
            <a:r>
              <a:rPr lang="en-US" dirty="0" err="1"/>
              <a:t>postigao</a:t>
            </a:r>
            <a:r>
              <a:rPr lang="en-US" dirty="0"/>
              <a:t> </a:t>
            </a:r>
            <a:r>
              <a:rPr lang="en-US" dirty="0" err="1"/>
              <a:t>najbolju</a:t>
            </a:r>
            <a:r>
              <a:rPr lang="en-US" dirty="0"/>
              <a:t> </a:t>
            </a:r>
            <a:r>
              <a:rPr lang="en-US" dirty="0" err="1"/>
              <a:t>taˇcnost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smanjenim</a:t>
            </a:r>
            <a:r>
              <a:rPr lang="en-US" dirty="0"/>
              <a:t> </a:t>
            </a:r>
            <a:r>
              <a:rPr lang="en-US" dirty="0" err="1"/>
              <a:t>brojem</a:t>
            </a:r>
            <a:r>
              <a:rPr lang="en-US" dirty="0"/>
              <a:t> </a:t>
            </a:r>
            <a:r>
              <a:rPr lang="en-US" dirty="0" err="1"/>
              <a:t>atributa</a:t>
            </a:r>
            <a:r>
              <a:rPr lang="en-US" dirty="0"/>
              <a:t>. </a:t>
            </a:r>
            <a:r>
              <a:rPr lang="en-US" dirty="0" err="1"/>
              <a:t>Medjutim</a:t>
            </a:r>
            <a:r>
              <a:rPr lang="en-US" dirty="0"/>
              <a:t>, </a:t>
            </a:r>
            <a:r>
              <a:rPr lang="en-US" dirty="0" err="1"/>
              <a:t>kada</a:t>
            </a:r>
            <a:r>
              <a:rPr lang="en-US" dirty="0"/>
              <a:t> je u </a:t>
            </a:r>
            <a:r>
              <a:rPr lang="en-US" dirty="0" err="1"/>
              <a:t>pitanju</a:t>
            </a:r>
            <a:r>
              <a:rPr lang="en-US" dirty="0"/>
              <a:t> </a:t>
            </a:r>
            <a:r>
              <a:rPr lang="en-US" dirty="0" err="1"/>
              <a:t>ceo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AgglomerativeClustering</a:t>
            </a:r>
            <a:r>
              <a:rPr lang="en-US" dirty="0"/>
              <a:t> je </a:t>
            </a:r>
            <a:r>
              <a:rPr lang="en-US" dirty="0" err="1"/>
              <a:t>dao</a:t>
            </a:r>
            <a:r>
              <a:rPr lang="en-US" dirty="0"/>
              <a:t> </a:t>
            </a:r>
            <a:r>
              <a:rPr lang="en-US" dirty="0" err="1"/>
              <a:t>najbolju</a:t>
            </a:r>
            <a:r>
              <a:rPr lang="en-US" dirty="0"/>
              <a:t> </a:t>
            </a:r>
            <a:r>
              <a:rPr lang="en-US" dirty="0" err="1"/>
              <a:t>taˇcnost</a:t>
            </a:r>
            <a:r>
              <a:rPr lang="en-US" dirty="0"/>
              <a:t>, a </a:t>
            </a:r>
            <a:r>
              <a:rPr lang="en-US" dirty="0" err="1"/>
              <a:t>statisticka</a:t>
            </a:r>
            <a:r>
              <a:rPr lang="en-US" dirty="0"/>
              <a:t> </a:t>
            </a:r>
            <a:r>
              <a:rPr lang="en-US" dirty="0" err="1"/>
              <a:t>mera</a:t>
            </a:r>
            <a:r>
              <a:rPr lang="en-US" dirty="0"/>
              <a:t> </a:t>
            </a:r>
            <a:r>
              <a:rPr lang="en-US" dirty="0" err="1"/>
              <a:t>pomocu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je </a:t>
            </a:r>
            <a:r>
              <a:rPr lang="en-US" dirty="0" err="1"/>
              <a:t>merena</a:t>
            </a:r>
            <a:r>
              <a:rPr lang="en-US" dirty="0"/>
              <a:t> </a:t>
            </a:r>
            <a:r>
              <a:rPr lang="en-US" dirty="0" err="1"/>
              <a:t>tacnost</a:t>
            </a:r>
            <a:r>
              <a:rPr lang="en-US" dirty="0"/>
              <a:t> je silhouette </a:t>
            </a:r>
            <a:r>
              <a:rPr lang="en-US" dirty="0" err="1"/>
              <a:t>skor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8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63AA-F000-7A66-5F1D-CA63A85C2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Pretprocesiranje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32664-769D-C36F-8AFA-2EEB011D11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6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CB26-C2E4-C003-F0C7-89240CEB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59080"/>
            <a:ext cx="7729728" cy="1188720"/>
          </a:xfrm>
        </p:spPr>
        <p:txBody>
          <a:bodyPr/>
          <a:lstStyle/>
          <a:p>
            <a:r>
              <a:rPr lang="en-US" dirty="0" err="1"/>
              <a:t>Nedostajuce</a:t>
            </a:r>
            <a:r>
              <a:rPr lang="en-US" dirty="0"/>
              <a:t> </a:t>
            </a:r>
            <a:r>
              <a:rPr lang="en-US" dirty="0" err="1"/>
              <a:t>vrednosti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BDFB-EDDA-F6F9-AE78-D233BF6EE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33" y="1945178"/>
            <a:ext cx="11085853" cy="4405746"/>
          </a:xfrm>
        </p:spPr>
        <p:txBody>
          <a:bodyPr/>
          <a:lstStyle/>
          <a:p>
            <a:r>
              <a:rPr lang="en-US" sz="2400" dirty="0"/>
              <a:t>U </a:t>
            </a:r>
            <a:r>
              <a:rPr lang="en-US" sz="2400" dirty="0" err="1"/>
              <a:t>skupu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 </a:t>
            </a:r>
            <a:r>
              <a:rPr lang="en-US" sz="2400" dirty="0" err="1"/>
              <a:t>naisli</a:t>
            </a:r>
            <a:r>
              <a:rPr lang="en-US" sz="2400" dirty="0"/>
              <a:t> </a:t>
            </a:r>
            <a:r>
              <a:rPr lang="en-US" sz="2400" dirty="0" err="1"/>
              <a:t>smo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odredjen</a:t>
            </a:r>
            <a:r>
              <a:rPr lang="en-US" sz="2400" dirty="0"/>
              <a:t> 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nedostajucih</a:t>
            </a:r>
            <a:r>
              <a:rPr lang="en-US" sz="2400" dirty="0"/>
              <a:t> </a:t>
            </a:r>
            <a:r>
              <a:rPr lang="en-US" sz="2400" dirty="0" err="1"/>
              <a:t>vrednosti</a:t>
            </a:r>
            <a:endParaRPr lang="en-US" sz="2400" dirty="0"/>
          </a:p>
          <a:p>
            <a:r>
              <a:rPr lang="en-US" sz="2400" dirty="0" err="1"/>
              <a:t>Umesto</a:t>
            </a:r>
            <a:r>
              <a:rPr lang="en-US" sz="2400" dirty="0"/>
              <a:t> </a:t>
            </a:r>
            <a:r>
              <a:rPr lang="en-US" sz="2400" dirty="0" err="1"/>
              <a:t>brisanja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 </a:t>
            </a:r>
            <a:r>
              <a:rPr lang="en-US" sz="2400" dirty="0" err="1"/>
              <a:t>vecinupolja</a:t>
            </a:r>
            <a:r>
              <a:rPr lang="en-US" sz="2400" dirty="0"/>
              <a:t> </a:t>
            </a:r>
            <a:r>
              <a:rPr lang="en-US" sz="2400" dirty="0" err="1"/>
              <a:t>smo</a:t>
            </a:r>
            <a:r>
              <a:rPr lang="en-US" sz="2400" dirty="0"/>
              <a:t> </a:t>
            </a:r>
            <a:r>
              <a:rPr lang="en-US" sz="2400" dirty="0" err="1"/>
              <a:t>zamenili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srednjim</a:t>
            </a:r>
            <a:r>
              <a:rPr lang="en-US" sz="2400" dirty="0"/>
              <a:t> </a:t>
            </a:r>
            <a:r>
              <a:rPr lang="en-US" sz="2400" dirty="0" err="1"/>
              <a:t>vrednoscu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kolone</a:t>
            </a:r>
            <a:r>
              <a:rPr lang="en-US" sz="2400" dirty="0"/>
              <a:t> </a:t>
            </a:r>
            <a:r>
              <a:rPr lang="en-US" sz="2400" i="1" dirty="0"/>
              <a:t>(</a:t>
            </a:r>
            <a:r>
              <a:rPr lang="en-US" sz="2400" i="1" dirty="0" err="1"/>
              <a:t>avg_rating</a:t>
            </a:r>
            <a:r>
              <a:rPr lang="en-US" sz="2400" i="1" dirty="0"/>
              <a:t>, </a:t>
            </a:r>
            <a:r>
              <a:rPr lang="en-US" sz="2400" i="1" dirty="0" err="1"/>
              <a:t>processor_speed</a:t>
            </a:r>
            <a:r>
              <a:rPr lang="en-US" sz="2400" i="1" dirty="0"/>
              <a:t>, </a:t>
            </a:r>
            <a:r>
              <a:rPr lang="en-US" sz="2400" i="1" dirty="0" err="1"/>
              <a:t>num_cores</a:t>
            </a:r>
            <a:r>
              <a:rPr lang="en-US" sz="2400" i="1" dirty="0"/>
              <a:t>, </a:t>
            </a:r>
            <a:r>
              <a:rPr lang="en-US" sz="2400" i="1" dirty="0" err="1"/>
              <a:t>battery_capacity</a:t>
            </a:r>
            <a:r>
              <a:rPr lang="en-US" sz="2400" i="1" dirty="0"/>
              <a:t>,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i="1" dirty="0" err="1"/>
              <a:t>primary_camera_front</a:t>
            </a:r>
            <a:r>
              <a:rPr lang="en-US" sz="2400" i="1" dirty="0"/>
              <a:t>)</a:t>
            </a:r>
          </a:p>
          <a:p>
            <a:r>
              <a:rPr lang="en-US" sz="2400" dirty="0"/>
              <a:t>Dok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atributi</a:t>
            </a:r>
            <a:r>
              <a:rPr lang="en-US" sz="2400" dirty="0"/>
              <a:t> </a:t>
            </a:r>
            <a:r>
              <a:rPr lang="en-US" sz="2400" i="1" dirty="0" err="1"/>
              <a:t>processor_brand</a:t>
            </a:r>
            <a:r>
              <a:rPr lang="en-US" sz="2400" i="1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i="1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zamenjeni</a:t>
            </a:r>
            <a:r>
              <a:rPr lang="en-US" sz="2400" dirty="0"/>
              <a:t> </a:t>
            </a:r>
            <a:r>
              <a:rPr lang="en-US" sz="2400" dirty="0" err="1"/>
              <a:t>modom</a:t>
            </a:r>
            <a:r>
              <a:rPr lang="en-US" sz="2400" dirty="0"/>
              <a:t>. Moda je </a:t>
            </a:r>
            <a:r>
              <a:rPr lang="en-US" sz="2400" dirty="0" err="1"/>
              <a:t>vrednost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se </a:t>
            </a:r>
            <a:r>
              <a:rPr lang="en-US" sz="2400" dirty="0" err="1"/>
              <a:t>najcesce</a:t>
            </a:r>
            <a:r>
              <a:rPr lang="en-US" sz="2400" dirty="0"/>
              <a:t> </a:t>
            </a:r>
            <a:r>
              <a:rPr lang="en-US" sz="2400" dirty="0" err="1"/>
              <a:t>ponavlja</a:t>
            </a:r>
            <a:r>
              <a:rPr lang="en-US" sz="2400" dirty="0"/>
              <a:t> u </a:t>
            </a:r>
            <a:r>
              <a:rPr lang="en-US" sz="2400" dirty="0" err="1"/>
              <a:t>skupu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 za taj </a:t>
            </a:r>
            <a:r>
              <a:rPr lang="en-US" sz="2400" dirty="0" err="1"/>
              <a:t>atribut</a:t>
            </a:r>
            <a:r>
              <a:rPr lang="en-US" sz="2400" dirty="0"/>
              <a:t>.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i="1" dirty="0" err="1"/>
              <a:t>fast_charging</a:t>
            </a:r>
            <a:r>
              <a:rPr lang="en-US" sz="2400" i="1" dirty="0"/>
              <a:t> </a:t>
            </a:r>
            <a:r>
              <a:rPr lang="en-US" sz="2400" dirty="0"/>
              <a:t>je </a:t>
            </a:r>
            <a:r>
              <a:rPr lang="en-US" sz="2400" dirty="0" err="1"/>
              <a:t>zamenjen</a:t>
            </a:r>
            <a:r>
              <a:rPr lang="en-US" sz="2400" dirty="0"/>
              <a:t> random </a:t>
            </a:r>
            <a:r>
              <a:rPr lang="en-US" sz="2400" dirty="0" err="1"/>
              <a:t>vrednoscu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Ovakva</a:t>
            </a:r>
            <a:r>
              <a:rPr lang="en-US" sz="2400" dirty="0"/>
              <a:t> </a:t>
            </a:r>
            <a:r>
              <a:rPr lang="en-US" sz="2400" dirty="0" err="1"/>
              <a:t>odluka</a:t>
            </a:r>
            <a:r>
              <a:rPr lang="en-US" sz="2400" dirty="0"/>
              <a:t> je </a:t>
            </a:r>
            <a:r>
              <a:rPr lang="en-US" sz="2400" dirty="0" err="1"/>
              <a:t>doneta</a:t>
            </a:r>
            <a:r>
              <a:rPr lang="en-US" sz="2400" dirty="0"/>
              <a:t> </a:t>
            </a:r>
            <a:r>
              <a:rPr lang="en-US" sz="2400" dirty="0" err="1"/>
              <a:t>zbog</a:t>
            </a:r>
            <a:r>
              <a:rPr lang="en-US" sz="2400" dirty="0"/>
              <a:t> </a:t>
            </a:r>
            <a:r>
              <a:rPr lang="en-US" sz="2400" dirty="0" err="1"/>
              <a:t>ogranicenog</a:t>
            </a:r>
            <a:r>
              <a:rPr lang="en-US" sz="2400" dirty="0"/>
              <a:t> </a:t>
            </a:r>
            <a:r>
              <a:rPr lang="en-US" sz="2400" dirty="0" err="1"/>
              <a:t>broja</a:t>
            </a:r>
            <a:r>
              <a:rPr lang="en-US" sz="2400" dirty="0"/>
              <a:t> </a:t>
            </a:r>
            <a:r>
              <a:rPr lang="en-US" sz="2400" dirty="0" err="1"/>
              <a:t>instanci</a:t>
            </a:r>
            <a:r>
              <a:rPr lang="en-US" sz="2400" dirty="0"/>
              <a:t> u </a:t>
            </a:r>
            <a:r>
              <a:rPr lang="en-US" sz="2400" dirty="0" err="1"/>
              <a:t>skupu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1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63AA-F000-7A66-5F1D-CA63A85C2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Klasifikacija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32664-769D-C36F-8AFA-2EEB011D11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2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9529-9E0A-73EC-1EFF-D3BCE3D7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63148"/>
            <a:ext cx="7729728" cy="1188720"/>
          </a:xfrm>
        </p:spPr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cemo</a:t>
            </a:r>
            <a:r>
              <a:rPr lang="en-US" dirty="0"/>
              <a:t> </a:t>
            </a:r>
            <a:r>
              <a:rPr lang="en-US" dirty="0" err="1"/>
              <a:t>koristiti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6777-835F-818B-D824-836AC9D5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155905"/>
            <a:ext cx="11197936" cy="4095266"/>
          </a:xfrm>
        </p:spPr>
        <p:txBody>
          <a:bodyPr>
            <a:normAutofit/>
          </a:bodyPr>
          <a:lstStyle/>
          <a:p>
            <a:r>
              <a:rPr lang="en-US" sz="4000" dirty="0"/>
              <a:t>KNN (K </a:t>
            </a:r>
            <a:r>
              <a:rPr lang="en-US" sz="4000" dirty="0" err="1"/>
              <a:t>najblizih</a:t>
            </a:r>
            <a:r>
              <a:rPr lang="en-US" sz="4000" dirty="0"/>
              <a:t> </a:t>
            </a:r>
            <a:r>
              <a:rPr lang="en-US" sz="4000" dirty="0" err="1"/>
              <a:t>suseda</a:t>
            </a:r>
            <a:r>
              <a:rPr lang="en-US" sz="4000" dirty="0"/>
              <a:t>) 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 err="1"/>
              <a:t>Stabla</a:t>
            </a:r>
            <a:r>
              <a:rPr lang="en-US" sz="4000" dirty="0"/>
              <a:t> </a:t>
            </a:r>
            <a:r>
              <a:rPr lang="en-US" sz="4000" dirty="0" err="1"/>
              <a:t>odlucivanja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319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24F7-F110-EAEF-DC90-BB6D897C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59080"/>
            <a:ext cx="7729728" cy="1188720"/>
          </a:xfrm>
        </p:spPr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74F58-30E8-295A-39BA-69B087809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99" y="1679172"/>
            <a:ext cx="11181311" cy="4538748"/>
          </a:xfrm>
        </p:spPr>
        <p:txBody>
          <a:bodyPr>
            <a:normAutofit/>
          </a:bodyPr>
          <a:lstStyle/>
          <a:p>
            <a:r>
              <a:rPr lang="en-US" sz="2800" dirty="0" err="1"/>
              <a:t>Atribut</a:t>
            </a:r>
            <a:r>
              <a:rPr lang="en-US" sz="2800" dirty="0"/>
              <a:t> </a:t>
            </a:r>
            <a:r>
              <a:rPr lang="en-US" sz="2800" i="1" dirty="0"/>
              <a:t>price</a:t>
            </a:r>
            <a:r>
              <a:rPr lang="en-US" sz="2800" dirty="0"/>
              <a:t> </a:t>
            </a:r>
            <a:r>
              <a:rPr lang="en-US" sz="2800" dirty="0" err="1"/>
              <a:t>predstavlja</a:t>
            </a:r>
            <a:r>
              <a:rPr lang="en-US" sz="2800" dirty="0"/>
              <a:t> </a:t>
            </a:r>
            <a:r>
              <a:rPr lang="en-US" sz="2800" dirty="0" err="1"/>
              <a:t>ciljni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karakterise</a:t>
            </a:r>
            <a:r>
              <a:rPr lang="en-US" sz="2800" dirty="0"/>
              <a:t> se </a:t>
            </a:r>
            <a:r>
              <a:rPr lang="en-US" sz="2800" dirty="0" err="1"/>
              <a:t>neprekidnim</a:t>
            </a:r>
            <a:r>
              <a:rPr lang="en-US" sz="2800" dirty="0"/>
              <a:t> </a:t>
            </a:r>
            <a:r>
              <a:rPr lang="en-US" sz="2800" dirty="0" err="1"/>
              <a:t>vrednostima</a:t>
            </a:r>
            <a:r>
              <a:rPr lang="en-US" sz="2800" dirty="0"/>
              <a:t>.  </a:t>
            </a:r>
            <a:r>
              <a:rPr lang="en-US" sz="2800" dirty="0" err="1"/>
              <a:t>Trebamo</a:t>
            </a:r>
            <a:r>
              <a:rPr lang="en-US" sz="2800" dirty="0"/>
              <a:t> </a:t>
            </a:r>
            <a:r>
              <a:rPr lang="en-US" sz="2800" dirty="0" err="1"/>
              <a:t>izvrsimo</a:t>
            </a:r>
            <a:r>
              <a:rPr lang="en-US" sz="2800" dirty="0"/>
              <a:t> </a:t>
            </a:r>
            <a:r>
              <a:rPr lang="en-US" sz="2800" dirty="0" err="1"/>
              <a:t>diskretizaciju</a:t>
            </a:r>
            <a:r>
              <a:rPr lang="en-US" sz="2800" dirty="0"/>
              <a:t> </a:t>
            </a:r>
            <a:r>
              <a:rPr lang="en-US" sz="2800" dirty="0" err="1"/>
              <a:t>ovog</a:t>
            </a:r>
            <a:r>
              <a:rPr lang="en-US" sz="2800" dirty="0"/>
              <a:t> </a:t>
            </a:r>
            <a:r>
              <a:rPr lang="en-US" sz="2800" dirty="0" err="1"/>
              <a:t>atributa</a:t>
            </a:r>
            <a:r>
              <a:rPr lang="en-US" sz="2800" dirty="0"/>
              <a:t>. Da </a:t>
            </a:r>
            <a:r>
              <a:rPr lang="en-US" sz="2800" dirty="0" err="1"/>
              <a:t>bismo</a:t>
            </a:r>
            <a:r>
              <a:rPr lang="en-US" sz="2800" dirty="0"/>
              <a:t> </a:t>
            </a:r>
            <a:r>
              <a:rPr lang="en-US" sz="2800" dirty="0" err="1"/>
              <a:t>doneli</a:t>
            </a:r>
            <a:r>
              <a:rPr lang="en-US" sz="2800" dirty="0"/>
              <a:t> </a:t>
            </a:r>
            <a:r>
              <a:rPr lang="en-US" sz="2800" dirty="0" err="1"/>
              <a:t>ispravnu</a:t>
            </a:r>
            <a:r>
              <a:rPr lang="en-US" sz="2800" dirty="0"/>
              <a:t> </a:t>
            </a:r>
            <a:r>
              <a:rPr lang="en-US" sz="2800" dirty="0" err="1"/>
              <a:t>odluku</a:t>
            </a:r>
            <a:r>
              <a:rPr lang="en-US" sz="2800" dirty="0"/>
              <a:t> o tome, </a:t>
            </a:r>
            <a:r>
              <a:rPr lang="en-US" sz="2800" dirty="0" err="1"/>
              <a:t>prvi</a:t>
            </a:r>
            <a:r>
              <a:rPr lang="en-US" sz="2800" dirty="0"/>
              <a:t> </a:t>
            </a:r>
            <a:r>
              <a:rPr lang="en-US" sz="2800" dirty="0" err="1"/>
              <a:t>korak</a:t>
            </a:r>
            <a:r>
              <a:rPr lang="en-US" sz="2800" dirty="0"/>
              <a:t> koji </a:t>
            </a:r>
            <a:r>
              <a:rPr lang="en-US" sz="2800" dirty="0" err="1"/>
              <a:t>cemo</a:t>
            </a:r>
            <a:r>
              <a:rPr lang="en-US" sz="2800" dirty="0"/>
              <a:t> </a:t>
            </a:r>
            <a:r>
              <a:rPr lang="en-US" sz="2800" dirty="0" err="1"/>
              <a:t>preduzeti</a:t>
            </a:r>
            <a:r>
              <a:rPr lang="en-US" sz="2800" dirty="0"/>
              <a:t> </a:t>
            </a:r>
            <a:r>
              <a:rPr lang="en-US" sz="2800" dirty="0" err="1"/>
              <a:t>jeste</a:t>
            </a:r>
            <a:r>
              <a:rPr lang="en-US" sz="2800" dirty="0"/>
              <a:t> </a:t>
            </a:r>
            <a:r>
              <a:rPr lang="en-US" sz="2800" dirty="0" err="1"/>
              <a:t>analiza</a:t>
            </a:r>
            <a:r>
              <a:rPr lang="en-US" sz="2800" dirty="0"/>
              <a:t> </a:t>
            </a:r>
            <a:r>
              <a:rPr lang="en-US" sz="2800" dirty="0" err="1"/>
              <a:t>raspodele</a:t>
            </a:r>
            <a:r>
              <a:rPr lang="en-US" sz="2800" dirty="0"/>
              <a:t> </a:t>
            </a:r>
            <a:r>
              <a:rPr lang="en-US" sz="2800" dirty="0" err="1"/>
              <a:t>vrednosti</a:t>
            </a:r>
            <a:r>
              <a:rPr lang="en-US" sz="2800" dirty="0"/>
              <a:t> </a:t>
            </a:r>
            <a:r>
              <a:rPr lang="en-US" sz="2800" dirty="0" err="1"/>
              <a:t>atributa</a:t>
            </a:r>
            <a:r>
              <a:rPr lang="en-US" sz="2800" dirty="0"/>
              <a:t> </a:t>
            </a:r>
            <a:r>
              <a:rPr lang="en-US" sz="2800" i="1" dirty="0"/>
              <a:t>price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 err="1"/>
              <a:t>Izracunavamo</a:t>
            </a:r>
            <a:r>
              <a:rPr lang="en-US" sz="2800" dirty="0"/>
              <a:t> </a:t>
            </a:r>
            <a:r>
              <a:rPr lang="en-US" sz="2800" dirty="0" err="1"/>
              <a:t>srednju</a:t>
            </a:r>
            <a:r>
              <a:rPr lang="en-US" sz="2800" dirty="0"/>
              <a:t> </a:t>
            </a:r>
            <a:r>
              <a:rPr lang="en-US" sz="2800" dirty="0" err="1"/>
              <a:t>vrednost</a:t>
            </a:r>
            <a:r>
              <a:rPr lang="en-US" sz="2800" dirty="0"/>
              <a:t> </a:t>
            </a:r>
            <a:r>
              <a:rPr lang="en-US" sz="2800" dirty="0" err="1"/>
              <a:t>cena</a:t>
            </a:r>
            <a:r>
              <a:rPr lang="en-US" sz="2800" dirty="0"/>
              <a:t> (mean price)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standardnu</a:t>
            </a:r>
            <a:r>
              <a:rPr lang="en-US" sz="2800" dirty="0"/>
              <a:t> </a:t>
            </a:r>
            <a:r>
              <a:rPr lang="en-US" sz="2800" dirty="0" err="1"/>
              <a:t>devijaciju</a:t>
            </a:r>
            <a:r>
              <a:rPr lang="en-US" sz="2800" dirty="0"/>
              <a:t> </a:t>
            </a:r>
            <a:r>
              <a:rPr lang="en-US" sz="2800" dirty="0" err="1"/>
              <a:t>cena</a:t>
            </a:r>
            <a:r>
              <a:rPr lang="en-US" sz="2800" dirty="0"/>
              <a:t> (</a:t>
            </a:r>
            <a:r>
              <a:rPr lang="en-US" sz="2800" i="1" dirty="0" err="1"/>
              <a:t>std_price</a:t>
            </a:r>
            <a:r>
              <a:rPr lang="en-US" sz="2800" dirty="0"/>
              <a:t>) </a:t>
            </a:r>
            <a:r>
              <a:rPr lang="en-US" sz="2800" dirty="0" err="1"/>
              <a:t>iz</a:t>
            </a:r>
            <a:r>
              <a:rPr lang="en-US" sz="2800" dirty="0"/>
              <a:t> </a:t>
            </a:r>
            <a:r>
              <a:rPr lang="en-US" sz="2800" dirty="0" err="1"/>
              <a:t>kolone</a:t>
            </a:r>
            <a:r>
              <a:rPr lang="en-US" sz="2800" dirty="0"/>
              <a:t> </a:t>
            </a:r>
            <a:r>
              <a:rPr lang="en-US" sz="2800" i="1" dirty="0"/>
              <a:t>price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68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18A9A5-15FE-6BE4-C9E8-54EF3EAFB7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9505" y="199505"/>
            <a:ext cx="11521440" cy="575490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5B95D-61DB-B553-2592-D2C055546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504" y="5954407"/>
            <a:ext cx="11521439" cy="704087"/>
          </a:xfrm>
        </p:spPr>
        <p:txBody>
          <a:bodyPr/>
          <a:lstStyle/>
          <a:p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merenja</a:t>
            </a:r>
            <a:r>
              <a:rPr lang="en-US" dirty="0"/>
              <a:t> </a:t>
            </a:r>
            <a:r>
              <a:rPr lang="en-US" dirty="0" err="1"/>
              <a:t>asimetrije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iznosi</a:t>
            </a:r>
            <a:r>
              <a:rPr lang="en-US" dirty="0"/>
              <a:t> 6.591790999665569 </a:t>
            </a:r>
            <a:r>
              <a:rPr lang="en-US" dirty="0" err="1"/>
              <a:t>ukazuje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to da </a:t>
            </a:r>
            <a:r>
              <a:rPr lang="en-US" dirty="0" err="1"/>
              <a:t>raspodela</a:t>
            </a:r>
            <a:r>
              <a:rPr lang="en-US" dirty="0"/>
              <a:t> </a:t>
            </a:r>
            <a:r>
              <a:rPr lang="en-US" dirty="0" err="1"/>
              <a:t>cena</a:t>
            </a:r>
            <a:r>
              <a:rPr lang="en-US" dirty="0"/>
              <a:t> u </a:t>
            </a:r>
            <a:r>
              <a:rPr lang="en-US" dirty="0" err="1"/>
              <a:t>koloni</a:t>
            </a:r>
            <a:r>
              <a:rPr lang="en-US" dirty="0"/>
              <a:t> </a:t>
            </a:r>
            <a:r>
              <a:rPr lang="en-US" i="1" dirty="0"/>
              <a:t>price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pozitivnu</a:t>
            </a:r>
            <a:r>
              <a:rPr lang="en-US" dirty="0"/>
              <a:t> </a:t>
            </a:r>
            <a:r>
              <a:rPr lang="en-US" dirty="0" err="1"/>
              <a:t>asimetriju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321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178</TotalTime>
  <Words>1261</Words>
  <Application>Microsoft Office PowerPoint</Application>
  <PresentationFormat>Widescreen</PresentationFormat>
  <Paragraphs>95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Gill Sans MT</vt:lpstr>
      <vt:lpstr>Parcel</vt:lpstr>
      <vt:lpstr>Real world smartphones</vt:lpstr>
      <vt:lpstr>Skup podatka</vt:lpstr>
      <vt:lpstr>Smartphones.csv</vt:lpstr>
      <vt:lpstr>Pretprocesiranje</vt:lpstr>
      <vt:lpstr>Nedostajuce vrednosti</vt:lpstr>
      <vt:lpstr>Klasifikacija</vt:lpstr>
      <vt:lpstr>Algoritmi koje cemo koristiti</vt:lpstr>
      <vt:lpstr>KNN</vt:lpstr>
      <vt:lpstr>PowerPoint Presentation</vt:lpstr>
      <vt:lpstr>Izvrsavanje binarizacija</vt:lpstr>
      <vt:lpstr>Treniranje knn algoritma</vt:lpstr>
      <vt:lpstr>Treniranje Knn algoritma(Gridsearch)</vt:lpstr>
      <vt:lpstr>Stabla odlucivanja</vt:lpstr>
      <vt:lpstr>Treniranje drveta odlucivanja</vt:lpstr>
      <vt:lpstr>gridSearch</vt:lpstr>
      <vt:lpstr>Ilustracija</vt:lpstr>
      <vt:lpstr>Random forest</vt:lpstr>
      <vt:lpstr>Poredjenje rok krivi</vt:lpstr>
      <vt:lpstr>Klasterovanje</vt:lpstr>
      <vt:lpstr>Algoritmi koje koristimo</vt:lpstr>
      <vt:lpstr>Algoritam K sredina</vt:lpstr>
      <vt:lpstr>Korelacija matrica</vt:lpstr>
      <vt:lpstr>nastavak</vt:lpstr>
      <vt:lpstr>Sakupjajuce klasterovanje</vt:lpstr>
      <vt:lpstr>Dendogram</vt:lpstr>
      <vt:lpstr>Kako se silhouette skor menja u odnosu na linkage</vt:lpstr>
      <vt:lpstr>Pravila Pridruzivanja - SPSS</vt:lpstr>
      <vt:lpstr>Apriori algoritam</vt:lpstr>
      <vt:lpstr>Obrada podataka</vt:lpstr>
      <vt:lpstr>Binovanje I podela</vt:lpstr>
      <vt:lpstr>Pokretanje algoritma</vt:lpstr>
      <vt:lpstr>rezultati</vt:lpstr>
      <vt:lpstr>zakljucak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smartphones</dc:title>
  <dc:creator>Pavle</dc:creator>
  <cp:lastModifiedBy>Pavle</cp:lastModifiedBy>
  <cp:revision>8</cp:revision>
  <dcterms:created xsi:type="dcterms:W3CDTF">2023-09-13T14:15:56Z</dcterms:created>
  <dcterms:modified xsi:type="dcterms:W3CDTF">2023-09-15T15:01:06Z</dcterms:modified>
</cp:coreProperties>
</file>