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EA53-CA8B-98AF-B7EB-8ED249567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347" y="802298"/>
            <a:ext cx="9164506" cy="2541431"/>
          </a:xfrm>
        </p:spPr>
        <p:txBody>
          <a:bodyPr/>
          <a:lstStyle/>
          <a:p>
            <a:r>
              <a:rPr lang="en-US" dirty="0"/>
              <a:t>NBA Rookies Dataset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6895-5739-E618-6D06-0D804FAC0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Pavle D</a:t>
            </a:r>
            <a:r>
              <a:rPr lang="sr-Latn-RS" dirty="0"/>
              <a:t>ušanić 287</a:t>
            </a:r>
            <a:r>
              <a:rPr lang="en-US" dirty="0"/>
              <a:t>/2019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6427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C367C9F5-AA63-9A2F-3615-4F2742BE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8483"/>
            <a:ext cx="4035668" cy="3977648"/>
          </a:xfrm>
          <a:prstGeom prst="rect">
            <a:avLst/>
          </a:prstGeom>
        </p:spPr>
      </p:pic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1BAAFA50-BE44-4918-6520-77E1CDC6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69" y="1088483"/>
            <a:ext cx="4059576" cy="3977648"/>
          </a:xfrm>
          <a:prstGeom prst="rect">
            <a:avLst/>
          </a:prstGeom>
        </p:spPr>
      </p:pic>
      <p:pic>
        <p:nvPicPr>
          <p:cNvPr id="9" name="Picture 8" descr="A graph with blue bars&#10;&#10;Description automatically generated">
            <a:extLst>
              <a:ext uri="{FF2B5EF4-FFF2-40B4-BE49-F238E27FC236}">
                <a16:creationId xmlns:a16="http://schemas.microsoft.com/office/drawing/2014/main" id="{0AD19D24-0DCC-5E6A-4D96-9D2A16361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337" y="1088483"/>
            <a:ext cx="4120663" cy="3977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0A176-A62A-6C03-E8F8-3C7A59C79294}"/>
              </a:ext>
            </a:extLst>
          </p:cNvPr>
          <p:cNvSpPr txBox="1"/>
          <p:nvPr/>
        </p:nvSpPr>
        <p:spPr>
          <a:xfrm>
            <a:off x="1116623" y="5328138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DCT</a:t>
            </a:r>
            <a:endParaRPr lang="sr-Latn-R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EC143-2C12-82FF-1AE7-43F6EFCE885F}"/>
              </a:ext>
            </a:extLst>
          </p:cNvPr>
          <p:cNvSpPr txBox="1"/>
          <p:nvPr/>
        </p:nvSpPr>
        <p:spPr>
          <a:xfrm>
            <a:off x="5152291" y="5328138"/>
            <a:ext cx="25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RFC 1.</a:t>
            </a:r>
            <a:endParaRPr lang="sr-Latn-R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A5D2A-E898-1570-4C0F-5EFBE889B3C4}"/>
              </a:ext>
            </a:extLst>
          </p:cNvPr>
          <p:cNvSpPr txBox="1"/>
          <p:nvPr/>
        </p:nvSpPr>
        <p:spPr>
          <a:xfrm>
            <a:off x="9020908" y="5328138"/>
            <a:ext cx="25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RFC 2.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5695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0BBD-EC84-AE92-7230-90075175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Klasterovanje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592A-C662-3FA3-F3B1-24A0B45A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Klasterovanje se moze definisati kao problem prepoznavanje odredjenih grupa podataka koje su dovoljno slicne unutar jedne grupa, a istovremeno i dovoljno razlicite od ostalih. Za algoritme klasterovanja smo izabrali KMeans algoritam i DBSCAN algoritam. Nad podacima je izvrsen PCA algoritam da bi se smanjila dimenzionalnost podataka na dve dimenzija za prikazivanje na grafikonima, posto nasi podaci imaju veliki broj atributa. Koriscen je i MinMaxScaler za normalizaciju podataka.</a:t>
            </a:r>
          </a:p>
        </p:txBody>
      </p:sp>
    </p:spTree>
    <p:extLst>
      <p:ext uri="{BB962C8B-B14F-4D97-AF65-F5344CB8AC3E}">
        <p14:creationId xmlns:p14="http://schemas.microsoft.com/office/powerpoint/2010/main" val="191401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683921D-5EC7-4C01-E356-3C209580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86"/>
            <a:ext cx="12192000" cy="2837132"/>
          </a:xfrm>
          <a:prstGeom prst="rect">
            <a:avLst/>
          </a:prstGeom>
        </p:spPr>
      </p:pic>
      <p:pic>
        <p:nvPicPr>
          <p:cNvPr id="7" name="Picture 6" descr="A green and orange dots&#10;&#10;Description automatically generated">
            <a:extLst>
              <a:ext uri="{FF2B5EF4-FFF2-40B4-BE49-F238E27FC236}">
                <a16:creationId xmlns:a16="http://schemas.microsoft.com/office/drawing/2014/main" id="{28D043D0-7DE7-31FD-1E04-7D537A7A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9018"/>
            <a:ext cx="12192000" cy="28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0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types of objects&#10;&#10;Description automatically generated with medium confidence">
            <a:extLst>
              <a:ext uri="{FF2B5EF4-FFF2-40B4-BE49-F238E27FC236}">
                <a16:creationId xmlns:a16="http://schemas.microsoft.com/office/drawing/2014/main" id="{EE934B05-4FD9-FBA9-88C4-C1A6D0EC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19" y="822955"/>
            <a:ext cx="7772415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3A9A2368-0F0D-002F-A4ED-27BE8A69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4" y="0"/>
            <a:ext cx="7317241" cy="3429000"/>
          </a:xfrm>
          <a:prstGeom prst="rect">
            <a:avLst/>
          </a:prstGeo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0A8E610C-A783-77FB-2734-B474E53D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44" y="3429000"/>
            <a:ext cx="731724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and purple dotted lines&#10;&#10;Description automatically generated">
            <a:extLst>
              <a:ext uri="{FF2B5EF4-FFF2-40B4-BE49-F238E27FC236}">
                <a16:creationId xmlns:a16="http://schemas.microsoft.com/office/drawing/2014/main" id="{AA9B392D-3D17-22E8-20BB-A352B856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47" y="223935"/>
            <a:ext cx="5111506" cy="3813056"/>
          </a:xfrm>
          <a:prstGeom prst="rect">
            <a:avLst/>
          </a:prstGeom>
        </p:spPr>
      </p:pic>
      <p:pic>
        <p:nvPicPr>
          <p:cNvPr id="7" name="Picture 6" descr="A group of black letters&#10;&#10;Description automatically generated">
            <a:extLst>
              <a:ext uri="{FF2B5EF4-FFF2-40B4-BE49-F238E27FC236}">
                <a16:creationId xmlns:a16="http://schemas.microsoft.com/office/drawing/2014/main" id="{927ABE34-D8FD-6C79-FA8E-22A05E64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1" y="4452937"/>
            <a:ext cx="5010150" cy="695325"/>
          </a:xfrm>
          <a:prstGeom prst="rect">
            <a:avLst/>
          </a:prstGeom>
        </p:spPr>
      </p:pic>
      <p:pic>
        <p:nvPicPr>
          <p:cNvPr id="9" name="Picture 8" descr="A group of black letters&#10;&#10;Description automatically generated">
            <a:extLst>
              <a:ext uri="{FF2B5EF4-FFF2-40B4-BE49-F238E27FC236}">
                <a16:creationId xmlns:a16="http://schemas.microsoft.com/office/drawing/2014/main" id="{61C7216B-6306-0EBB-2157-2504F86B2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351" y="4452936"/>
            <a:ext cx="5010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4C4811-62FD-0528-9F15-E0FB2B5A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338"/>
            <a:ext cx="6096000" cy="5029902"/>
          </a:xfrm>
          <a:prstGeom prst="rect">
            <a:avLst/>
          </a:prstGeom>
        </p:spPr>
      </p:pic>
      <p:pic>
        <p:nvPicPr>
          <p:cNvPr id="5" name="Picture 4" descr="A screenshot of a white sheet&#10;&#10;Description automatically generated">
            <a:extLst>
              <a:ext uri="{FF2B5EF4-FFF2-40B4-BE49-F238E27FC236}">
                <a16:creationId xmlns:a16="http://schemas.microsoft.com/office/drawing/2014/main" id="{CC477690-BED0-A825-7B94-69521BAF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3338"/>
            <a:ext cx="6096000" cy="5029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59DA8-914A-3669-53A2-2FF10A2064D0}"/>
              </a:ext>
            </a:extLst>
          </p:cNvPr>
          <p:cNvSpPr txBox="1"/>
          <p:nvPr/>
        </p:nvSpPr>
        <p:spPr>
          <a:xfrm>
            <a:off x="2735424" y="303095"/>
            <a:ext cx="672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 (Headings)"/>
              </a:rPr>
              <a:t>PRAVILA PRIDRUZIVANJA</a:t>
            </a:r>
            <a:endParaRPr lang="sr-Latn-RS" sz="24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8532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EA9E65-443F-B5CB-F987-FD3321EF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7" y="435936"/>
            <a:ext cx="7315200" cy="5249008"/>
          </a:xfrm>
          <a:prstGeom prst="rect">
            <a:avLst/>
          </a:prstGeom>
        </p:spPr>
      </p:pic>
      <p:pic>
        <p:nvPicPr>
          <p:cNvPr id="5" name="Picture 4" descr="A screenshot of a math table&#10;&#10;Description automatically generated">
            <a:extLst>
              <a:ext uri="{FF2B5EF4-FFF2-40B4-BE49-F238E27FC236}">
                <a16:creationId xmlns:a16="http://schemas.microsoft.com/office/drawing/2014/main" id="{0AB91F98-1BBC-66BD-4A63-B6DA9BF0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480" y="0"/>
            <a:ext cx="3561658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8A0-1916-3D0A-CB79-AEC170A0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0D10-4C05-4375-BA31-EFA985AB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ovom radu bavimo se analizom baze podataka ”NBA</a:t>
            </a:r>
            <a:r>
              <a:rPr lang="en-US" dirty="0"/>
              <a:t>_</a:t>
            </a:r>
            <a:r>
              <a:rPr lang="sr-Latn-RS" dirty="0"/>
              <a:t>Rookies</a:t>
            </a:r>
            <a:r>
              <a:rPr lang="en-US" dirty="0"/>
              <a:t>_</a:t>
            </a:r>
            <a:r>
              <a:rPr lang="sr-Latn-RS" dirty="0"/>
              <a:t>Dataset” .</a:t>
            </a:r>
          </a:p>
          <a:p>
            <a:r>
              <a:rPr lang="sr-Latn-RS" dirty="0"/>
              <a:t>	Ova baza podataka sadrži statistike za 1340 igrača , bivše i trenutne, za njihovu prvu godinu igranja u američkoj nacionalnoj košarkaškoj ligi ("NBA").</a:t>
            </a:r>
            <a:endParaRPr lang="en-US" dirty="0"/>
          </a:p>
          <a:p>
            <a:r>
              <a:rPr lang="sr-Latn-RS" dirty="0"/>
              <a:t>Podataka sa kojma radimo nema puno. </a:t>
            </a:r>
            <a:endParaRPr lang="en-US" dirty="0"/>
          </a:p>
          <a:p>
            <a:r>
              <a:rPr lang="sr-Latn-RS" dirty="0"/>
              <a:t>Ova baza podataka ima 1340 instanci i 21 atribut.</a:t>
            </a:r>
            <a:endParaRPr lang="en-US" dirty="0"/>
          </a:p>
          <a:p>
            <a:r>
              <a:rPr lang="en-US" dirty="0"/>
              <a:t>Ti </a:t>
            </a: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491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590409C4-A059-1C77-46A4-0919C7DF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46" y="888960"/>
            <a:ext cx="3234508" cy="50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6F9C-2DE6-9327-748A-367FC73CE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700" y="311150"/>
            <a:ext cx="5532438" cy="1830388"/>
          </a:xfrm>
        </p:spPr>
        <p:txBody>
          <a:bodyPr/>
          <a:lstStyle/>
          <a:p>
            <a:r>
              <a:rPr lang="en-US" dirty="0" err="1"/>
              <a:t>Priprema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3C830-395D-456C-F43B-215CF36B069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2400" y="1755775"/>
            <a:ext cx="5524500" cy="3101975"/>
          </a:xfrm>
        </p:spPr>
        <p:txBody>
          <a:bodyPr>
            <a:normAutofit/>
          </a:bodyPr>
          <a:lstStyle/>
          <a:p>
            <a:r>
              <a:rPr lang="en-US" sz="2400" dirty="0" err="1"/>
              <a:t>Nedostajuce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r>
              <a:rPr lang="en-US" sz="2400" dirty="0"/>
              <a:t>:</a:t>
            </a:r>
          </a:p>
          <a:p>
            <a:r>
              <a:rPr lang="sr-Latn-RS" sz="1800" dirty="0"/>
              <a:t>Jedine nedostajuce vrednosti u citavoj bazi se nalaze u koloni 3P. </a:t>
            </a:r>
            <a:r>
              <a:rPr lang="en-US" sz="1800" dirty="0"/>
              <a:t> </a:t>
            </a:r>
            <a:r>
              <a:rPr lang="sr-Latn-RS" sz="1800" dirty="0"/>
              <a:t>Te nedostajuce vrednosti su uglavnom posledica deljenja nulom posto postoje igraci koji nisu nijednom pokusali da daju trojku u svojoj "rookie"  godini.</a:t>
            </a:r>
          </a:p>
        </p:txBody>
      </p:sp>
      <p:pic>
        <p:nvPicPr>
          <p:cNvPr id="19" name="Picture 1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DC3B31F-0C1E-813C-F7CC-F8CD93CE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32" y="1080326"/>
            <a:ext cx="17049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6F9C-2DE6-9327-748A-367FC73CE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700" y="311150"/>
            <a:ext cx="5532438" cy="1830388"/>
          </a:xfrm>
        </p:spPr>
        <p:txBody>
          <a:bodyPr/>
          <a:lstStyle/>
          <a:p>
            <a:r>
              <a:rPr lang="en-US" dirty="0" err="1"/>
              <a:t>Priprema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3C830-395D-456C-F43B-215CF36B069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2400" y="1755775"/>
            <a:ext cx="5524500" cy="3858641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Rad </a:t>
            </a:r>
            <a:r>
              <a:rPr lang="en-US" sz="3100" dirty="0" err="1"/>
              <a:t>sa</a:t>
            </a:r>
            <a:r>
              <a:rPr lang="en-US" sz="3100" dirty="0"/>
              <a:t> outlier-</a:t>
            </a:r>
            <a:r>
              <a:rPr lang="en-US" sz="3100" dirty="0" err="1"/>
              <a:t>ima</a:t>
            </a:r>
            <a:r>
              <a:rPr lang="en-US" sz="2400" dirty="0"/>
              <a:t>:</a:t>
            </a:r>
          </a:p>
          <a:p>
            <a:r>
              <a:rPr lang="en-US" sz="2300" dirty="0"/>
              <a:t>U </a:t>
            </a:r>
            <a:r>
              <a:rPr lang="en-US" sz="2300" dirty="0" err="1"/>
              <a:t>većini</a:t>
            </a:r>
            <a:r>
              <a:rPr lang="en-US" sz="2300" dirty="0"/>
              <a:t> </a:t>
            </a:r>
            <a:r>
              <a:rPr lang="en-US" sz="2300" dirty="0" err="1"/>
              <a:t>slučajeva</a:t>
            </a:r>
            <a:r>
              <a:rPr lang="en-US" sz="2300" dirty="0"/>
              <a:t>, </a:t>
            </a:r>
            <a:r>
              <a:rPr lang="en-US" sz="2300" dirty="0" err="1"/>
              <a:t>skoro</a:t>
            </a:r>
            <a:r>
              <a:rPr lang="en-US" sz="2300" dirty="0"/>
              <a:t> </a:t>
            </a:r>
            <a:r>
              <a:rPr lang="en-US" sz="2300" dirty="0" err="1"/>
              <a:t>pola</a:t>
            </a:r>
            <a:r>
              <a:rPr lang="en-US" sz="2300" dirty="0"/>
              <a:t> </a:t>
            </a:r>
            <a:r>
              <a:rPr lang="en-US" sz="2300" dirty="0" err="1"/>
              <a:t>atributa</a:t>
            </a:r>
            <a:r>
              <a:rPr lang="en-US" sz="2300" dirty="0"/>
              <a:t> </a:t>
            </a:r>
            <a:r>
              <a:rPr lang="en-US" sz="2300" dirty="0" err="1"/>
              <a:t>ovih</a:t>
            </a:r>
            <a:r>
              <a:rPr lang="en-US" sz="2300" dirty="0"/>
              <a:t> </a:t>
            </a:r>
            <a:r>
              <a:rPr lang="en-US" sz="2300" dirty="0" err="1"/>
              <a:t>podataka</a:t>
            </a:r>
            <a:r>
              <a:rPr lang="en-US" sz="2300" dirty="0"/>
              <a:t> </a:t>
            </a:r>
            <a:r>
              <a:rPr lang="en-US" sz="2300" dirty="0" err="1"/>
              <a:t>sadrži</a:t>
            </a:r>
            <a:r>
              <a:rPr lang="en-US" sz="2300" dirty="0"/>
              <a:t> </a:t>
            </a:r>
            <a:r>
              <a:rPr lang="en-US" sz="2300" dirty="0" err="1"/>
              <a:t>neki</a:t>
            </a:r>
            <a:r>
              <a:rPr lang="en-US" sz="2300" dirty="0"/>
              <a:t> </a:t>
            </a:r>
            <a:r>
              <a:rPr lang="en-US" sz="2300" dirty="0" err="1"/>
              <a:t>statistički</a:t>
            </a:r>
            <a:r>
              <a:rPr lang="en-US" sz="2300" dirty="0"/>
              <a:t> outlier. U </a:t>
            </a:r>
            <a:r>
              <a:rPr lang="en-US" sz="2300" dirty="0" err="1"/>
              <a:t>zavisnosti</a:t>
            </a:r>
            <a:r>
              <a:rPr lang="en-US" sz="2300" dirty="0"/>
              <a:t> od </a:t>
            </a:r>
            <a:r>
              <a:rPr lang="en-US" sz="2300" dirty="0" err="1"/>
              <a:t>naše</a:t>
            </a:r>
            <a:r>
              <a:rPr lang="en-US" sz="2300" dirty="0"/>
              <a:t> </a:t>
            </a:r>
            <a:r>
              <a:rPr lang="en-US" sz="2300" dirty="0" err="1"/>
              <a:t>planirane</a:t>
            </a:r>
            <a:r>
              <a:rPr lang="en-US" sz="2300" dirty="0"/>
              <a:t> </a:t>
            </a:r>
            <a:r>
              <a:rPr lang="en-US" sz="2300" dirty="0" err="1"/>
              <a:t>upotrebe</a:t>
            </a:r>
            <a:r>
              <a:rPr lang="en-US" sz="2300" dirty="0"/>
              <a:t>, </a:t>
            </a:r>
            <a:r>
              <a:rPr lang="en-US" sz="2300" dirty="0" err="1"/>
              <a:t>ovi</a:t>
            </a:r>
            <a:r>
              <a:rPr lang="en-US" sz="2300" dirty="0"/>
              <a:t> outlier-</a:t>
            </a:r>
            <a:r>
              <a:rPr lang="en-US" sz="2300" dirty="0" err="1"/>
              <a:t>i</a:t>
            </a:r>
            <a:r>
              <a:rPr lang="en-US" sz="2300" dirty="0"/>
              <a:t> se </a:t>
            </a:r>
            <a:r>
              <a:rPr lang="en-US" sz="2300" dirty="0" err="1"/>
              <a:t>mogu</a:t>
            </a:r>
            <a:r>
              <a:rPr lang="en-US" sz="2300" dirty="0"/>
              <a:t> </a:t>
            </a:r>
            <a:r>
              <a:rPr lang="en-US" sz="2300" dirty="0" err="1"/>
              <a:t>izbaciti</a:t>
            </a:r>
            <a:r>
              <a:rPr lang="en-US" sz="2300" dirty="0"/>
              <a:t>, a </a:t>
            </a:r>
            <a:r>
              <a:rPr lang="en-US" sz="2300" dirty="0" err="1"/>
              <a:t>mogu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da se </a:t>
            </a:r>
            <a:r>
              <a:rPr lang="en-US" sz="2300" dirty="0" err="1"/>
              <a:t>zadrže</a:t>
            </a:r>
            <a:r>
              <a:rPr lang="en-US" sz="2300" dirty="0"/>
              <a:t>. </a:t>
            </a:r>
            <a:r>
              <a:rPr lang="en-US" sz="2300" dirty="0" err="1"/>
              <a:t>Ako</a:t>
            </a:r>
            <a:r>
              <a:rPr lang="en-US" sz="2300" dirty="0"/>
              <a:t> </a:t>
            </a:r>
            <a:r>
              <a:rPr lang="en-US" sz="2300" dirty="0" err="1"/>
              <a:t>pravimo</a:t>
            </a:r>
            <a:r>
              <a:rPr lang="en-US" sz="2300" dirty="0"/>
              <a:t> model koji </a:t>
            </a:r>
            <a:r>
              <a:rPr lang="en-US" sz="2300" dirty="0" err="1"/>
              <a:t>će</a:t>
            </a:r>
            <a:r>
              <a:rPr lang="en-US" sz="2300" dirty="0"/>
              <a:t> dobro da </a:t>
            </a:r>
            <a:r>
              <a:rPr lang="en-US" sz="2300" dirty="0" err="1"/>
              <a:t>predviđa</a:t>
            </a:r>
            <a:r>
              <a:rPr lang="en-US" sz="2300" dirty="0"/>
              <a:t> da li </a:t>
            </a:r>
            <a:r>
              <a:rPr lang="en-US" sz="2300" dirty="0" err="1"/>
              <a:t>prosecan</a:t>
            </a:r>
            <a:r>
              <a:rPr lang="en-US" sz="2300" dirty="0"/>
              <a:t> </a:t>
            </a:r>
            <a:r>
              <a:rPr lang="en-US" sz="2300" dirty="0" err="1"/>
              <a:t>igrač</a:t>
            </a:r>
            <a:r>
              <a:rPr lang="en-US" sz="2300" dirty="0"/>
              <a:t> </a:t>
            </a:r>
            <a:r>
              <a:rPr lang="en-US" sz="2300" dirty="0" err="1"/>
              <a:t>ima</a:t>
            </a:r>
            <a:r>
              <a:rPr lang="en-US" sz="2300" dirty="0"/>
              <a:t> </a:t>
            </a:r>
            <a:r>
              <a:rPr lang="en-US" sz="2300" dirty="0" err="1"/>
              <a:t>buduću</a:t>
            </a:r>
            <a:r>
              <a:rPr lang="en-US" sz="2300" dirty="0"/>
              <a:t> </a:t>
            </a:r>
            <a:r>
              <a:rPr lang="en-US" sz="2300" dirty="0" err="1"/>
              <a:t>karijeru</a:t>
            </a:r>
            <a:r>
              <a:rPr lang="en-US" sz="2300" dirty="0"/>
              <a:t> u </a:t>
            </a:r>
            <a:r>
              <a:rPr lang="en-US" sz="2300" dirty="0" err="1"/>
              <a:t>ligi</a:t>
            </a:r>
            <a:r>
              <a:rPr lang="en-US" sz="2300" dirty="0"/>
              <a:t>, </a:t>
            </a:r>
            <a:r>
              <a:rPr lang="en-US" sz="2300" dirty="0" err="1"/>
              <a:t>onda</a:t>
            </a:r>
            <a:r>
              <a:rPr lang="en-US" sz="2300" dirty="0"/>
              <a:t> </a:t>
            </a:r>
            <a:r>
              <a:rPr lang="en-US" sz="2300" dirty="0" err="1"/>
              <a:t>slobodno</a:t>
            </a:r>
            <a:r>
              <a:rPr lang="en-US" sz="2300" dirty="0"/>
              <a:t> </a:t>
            </a:r>
            <a:r>
              <a:rPr lang="en-US" sz="2300" dirty="0" err="1"/>
              <a:t>mozemo</a:t>
            </a:r>
            <a:r>
              <a:rPr lang="en-US" sz="2300" dirty="0"/>
              <a:t> da </a:t>
            </a:r>
            <a:r>
              <a:rPr lang="en-US" sz="2300" dirty="0" err="1"/>
              <a:t>ih</a:t>
            </a:r>
            <a:r>
              <a:rPr lang="en-US" sz="2300" dirty="0"/>
              <a:t> </a:t>
            </a:r>
            <a:r>
              <a:rPr lang="en-US" sz="2300" dirty="0" err="1"/>
              <a:t>izbacimo</a:t>
            </a:r>
            <a:r>
              <a:rPr lang="en-US" sz="2300" dirty="0"/>
              <a:t>, a </a:t>
            </a:r>
            <a:r>
              <a:rPr lang="en-US" sz="2300" dirty="0" err="1"/>
              <a:t>pak</a:t>
            </a:r>
            <a:r>
              <a:rPr lang="en-US" sz="2300" dirty="0"/>
              <a:t> </a:t>
            </a:r>
            <a:r>
              <a:rPr lang="en-US" sz="2300" dirty="0" err="1"/>
              <a:t>ako</a:t>
            </a:r>
            <a:r>
              <a:rPr lang="en-US" sz="2300" dirty="0"/>
              <a:t> </a:t>
            </a:r>
            <a:r>
              <a:rPr lang="en-US" sz="2300" dirty="0" err="1"/>
              <a:t>želimo</a:t>
            </a:r>
            <a:r>
              <a:rPr lang="en-US" sz="2300" dirty="0"/>
              <a:t> da </a:t>
            </a:r>
            <a:r>
              <a:rPr lang="en-US" sz="2300" dirty="0" err="1"/>
              <a:t>napravimo</a:t>
            </a:r>
            <a:r>
              <a:rPr lang="en-US" sz="2300" dirty="0"/>
              <a:t> </a:t>
            </a:r>
            <a:r>
              <a:rPr lang="en-US" sz="2300" dirty="0" err="1"/>
              <a:t>precizan</a:t>
            </a:r>
            <a:r>
              <a:rPr lang="en-US" sz="2300" dirty="0"/>
              <a:t> model za </a:t>
            </a:r>
            <a:r>
              <a:rPr lang="en-US" sz="2300" dirty="0" err="1"/>
              <a:t>opšti</a:t>
            </a:r>
            <a:r>
              <a:rPr lang="en-US" sz="2300" dirty="0"/>
              <a:t> </a:t>
            </a:r>
            <a:r>
              <a:rPr lang="en-US" sz="2300" dirty="0" err="1"/>
              <a:t>slučaj</a:t>
            </a:r>
            <a:r>
              <a:rPr lang="en-US" sz="2300" dirty="0"/>
              <a:t> u </a:t>
            </a:r>
            <a:r>
              <a:rPr lang="en-US" sz="2300" dirty="0" err="1"/>
              <a:t>kome</a:t>
            </a:r>
            <a:r>
              <a:rPr lang="en-US" sz="2300" dirty="0"/>
              <a:t> </a:t>
            </a:r>
            <a:r>
              <a:rPr lang="en-US" sz="2300" dirty="0" err="1"/>
              <a:t>postoje</a:t>
            </a:r>
            <a:r>
              <a:rPr lang="en-US" sz="2300" dirty="0"/>
              <a:t> </a:t>
            </a:r>
            <a:r>
              <a:rPr lang="en-US" sz="2300" dirty="0" err="1"/>
              <a:t>igrači</a:t>
            </a:r>
            <a:r>
              <a:rPr lang="en-US" sz="2300" dirty="0"/>
              <a:t> koji </a:t>
            </a:r>
            <a:r>
              <a:rPr lang="en-US" sz="2300" dirty="0" err="1"/>
              <a:t>imaju</a:t>
            </a:r>
            <a:r>
              <a:rPr lang="en-US" sz="2300" dirty="0"/>
              <a:t> </a:t>
            </a:r>
            <a:r>
              <a:rPr lang="en-US" sz="2300" dirty="0" err="1"/>
              <a:t>karijeru</a:t>
            </a:r>
            <a:r>
              <a:rPr lang="en-US" sz="2300" dirty="0"/>
              <a:t> </a:t>
            </a:r>
            <a:r>
              <a:rPr lang="en-US" sz="2300" dirty="0" err="1"/>
              <a:t>samo</a:t>
            </a:r>
            <a:r>
              <a:rPr lang="en-US" sz="2300" dirty="0"/>
              <a:t> </a:t>
            </a:r>
            <a:r>
              <a:rPr lang="en-US" sz="2300" dirty="0" err="1"/>
              <a:t>zato</a:t>
            </a:r>
            <a:r>
              <a:rPr lang="en-US" sz="2300" dirty="0"/>
              <a:t> </a:t>
            </a:r>
            <a:r>
              <a:rPr lang="en-US" sz="2300" dirty="0" err="1"/>
              <a:t>što</a:t>
            </a:r>
            <a:r>
              <a:rPr lang="en-US" sz="2300" dirty="0"/>
              <a:t> </a:t>
            </a:r>
            <a:r>
              <a:rPr lang="en-US" sz="2300" dirty="0" err="1"/>
              <a:t>su</a:t>
            </a:r>
            <a:r>
              <a:rPr lang="en-US" sz="2300" dirty="0"/>
              <a:t> </a:t>
            </a:r>
            <a:r>
              <a:rPr lang="en-US" sz="2300" dirty="0" err="1"/>
              <a:t>odlični</a:t>
            </a:r>
            <a:r>
              <a:rPr lang="en-US" sz="2300" dirty="0"/>
              <a:t> u </a:t>
            </a:r>
            <a:r>
              <a:rPr lang="en-US" sz="2300" dirty="0" err="1"/>
              <a:t>nekom</a:t>
            </a:r>
            <a:r>
              <a:rPr lang="en-US" sz="2300" dirty="0"/>
              <a:t> </a:t>
            </a:r>
            <a:r>
              <a:rPr lang="en-US" sz="2300" dirty="0" err="1"/>
              <a:t>određenom</a:t>
            </a:r>
            <a:r>
              <a:rPr lang="en-US" sz="2300" dirty="0"/>
              <a:t> </a:t>
            </a:r>
            <a:r>
              <a:rPr lang="en-US" sz="2300" dirty="0" err="1"/>
              <a:t>aspektu</a:t>
            </a:r>
            <a:r>
              <a:rPr lang="en-US" sz="2300" dirty="0"/>
              <a:t> </a:t>
            </a:r>
            <a:r>
              <a:rPr lang="en-US" sz="2300" dirty="0" err="1"/>
              <a:t>igre</a:t>
            </a:r>
            <a:r>
              <a:rPr lang="en-US" sz="2300" dirty="0"/>
              <a:t>, a </a:t>
            </a:r>
            <a:r>
              <a:rPr lang="en-US" sz="2300" dirty="0" err="1"/>
              <a:t>prosečni</a:t>
            </a:r>
            <a:r>
              <a:rPr lang="en-US" sz="2300" dirty="0"/>
              <a:t> </a:t>
            </a:r>
            <a:r>
              <a:rPr lang="en-US" sz="2300" dirty="0" err="1"/>
              <a:t>ili</a:t>
            </a:r>
            <a:r>
              <a:rPr lang="en-US" sz="2300" dirty="0"/>
              <a:t> </a:t>
            </a:r>
            <a:r>
              <a:rPr lang="en-US" sz="2300" dirty="0" err="1"/>
              <a:t>čak</a:t>
            </a:r>
            <a:r>
              <a:rPr lang="en-US" sz="2300" dirty="0"/>
              <a:t> </a:t>
            </a:r>
            <a:r>
              <a:rPr lang="en-US" sz="2300" dirty="0" err="1"/>
              <a:t>ispod</a:t>
            </a:r>
            <a:r>
              <a:rPr lang="en-US" sz="2300" dirty="0"/>
              <a:t> </a:t>
            </a:r>
            <a:r>
              <a:rPr lang="en-US" sz="2300" dirty="0" err="1"/>
              <a:t>proseka</a:t>
            </a:r>
            <a:r>
              <a:rPr lang="en-US" sz="2300" dirty="0"/>
              <a:t> u </a:t>
            </a:r>
            <a:r>
              <a:rPr lang="en-US" sz="2300" dirty="0" err="1"/>
              <a:t>drugim</a:t>
            </a:r>
            <a:r>
              <a:rPr lang="en-US" sz="2300" dirty="0"/>
              <a:t>, </a:t>
            </a:r>
            <a:r>
              <a:rPr lang="en-US" sz="2300" dirty="0" err="1"/>
              <a:t>onda</a:t>
            </a:r>
            <a:r>
              <a:rPr lang="en-US" sz="2300" dirty="0"/>
              <a:t> </a:t>
            </a:r>
            <a:r>
              <a:rPr lang="en-US" sz="2300" dirty="0" err="1"/>
              <a:t>mozemo</a:t>
            </a:r>
            <a:r>
              <a:rPr lang="en-US" sz="2300" dirty="0"/>
              <a:t> da </a:t>
            </a:r>
            <a:r>
              <a:rPr lang="en-US" sz="2300" dirty="0" err="1"/>
              <a:t>ih</a:t>
            </a:r>
            <a:r>
              <a:rPr lang="en-US" sz="2300" dirty="0"/>
              <a:t> </a:t>
            </a:r>
            <a:r>
              <a:rPr lang="en-US" sz="2300" dirty="0" err="1"/>
              <a:t>zadržimo</a:t>
            </a:r>
            <a:r>
              <a:rPr lang="en-US" sz="2300" dirty="0"/>
              <a:t>.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1A9D9DCC-4631-2C5B-1B28-69785898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60" y="1453888"/>
            <a:ext cx="4564063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247A70AF-6353-8F23-CDEF-0CB52F08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82" y="1001264"/>
            <a:ext cx="5047498" cy="4160528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5D8CA730-03A4-2C9B-8F8C-041B777D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2" y="1001264"/>
            <a:ext cx="5047498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18E5B5D-ABDB-BE3E-62BB-7EB647DC87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32841" y="966788"/>
            <a:ext cx="6796087" cy="2079625"/>
          </a:xfrm>
        </p:spPr>
      </p:pic>
      <p:pic>
        <p:nvPicPr>
          <p:cNvPr id="14" name="Picture 1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5FDDA3E-CD92-511E-3E34-2398BEB9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35" y="3477093"/>
            <a:ext cx="1714500" cy="170497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56F699D-A66B-EF91-93A6-CC84049B18D4}"/>
              </a:ext>
            </a:extLst>
          </p:cNvPr>
          <p:cNvSpPr txBox="1">
            <a:spLocks/>
          </p:cNvSpPr>
          <p:nvPr/>
        </p:nvSpPr>
        <p:spPr>
          <a:xfrm>
            <a:off x="266700" y="311150"/>
            <a:ext cx="5532438" cy="1830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Priprema podataka</a:t>
            </a:r>
            <a:endParaRPr lang="sr-Latn-R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DAB28F-4A34-E6AB-A880-F4705269CE5F}"/>
              </a:ext>
            </a:extLst>
          </p:cNvPr>
          <p:cNvSpPr txBox="1">
            <a:spLocks/>
          </p:cNvSpPr>
          <p:nvPr/>
        </p:nvSpPr>
        <p:spPr>
          <a:xfrm>
            <a:off x="152400" y="1240632"/>
            <a:ext cx="4880441" cy="361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Za ekstremne vrednosti na atributu 3p gde lazno stoji 100\% za igrace koji nisu sutirali trojke, smo stavili 0\%, a za atribut ft smo ostavili posto je tacan.</a:t>
            </a:r>
          </a:p>
        </p:txBody>
      </p:sp>
    </p:spTree>
    <p:extLst>
      <p:ext uri="{BB962C8B-B14F-4D97-AF65-F5344CB8AC3E}">
        <p14:creationId xmlns:p14="http://schemas.microsoft.com/office/powerpoint/2010/main" val="13777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56F699D-A66B-EF91-93A6-CC84049B18D4}"/>
              </a:ext>
            </a:extLst>
          </p:cNvPr>
          <p:cNvSpPr txBox="1">
            <a:spLocks/>
          </p:cNvSpPr>
          <p:nvPr/>
        </p:nvSpPr>
        <p:spPr>
          <a:xfrm>
            <a:off x="266700" y="311150"/>
            <a:ext cx="5532438" cy="1830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Priprema podataka</a:t>
            </a:r>
            <a:endParaRPr lang="sr-Latn-R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DAB28F-4A34-E6AB-A880-F4705269CE5F}"/>
              </a:ext>
            </a:extLst>
          </p:cNvPr>
          <p:cNvSpPr txBox="1">
            <a:spLocks/>
          </p:cNvSpPr>
          <p:nvPr/>
        </p:nvSpPr>
        <p:spPr>
          <a:xfrm>
            <a:off x="152400" y="1240632"/>
            <a:ext cx="4880441" cy="461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Rad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duplikatima</a:t>
            </a:r>
            <a:r>
              <a:rPr lang="en-US" sz="2400" dirty="0"/>
              <a:t>:</a:t>
            </a:r>
          </a:p>
          <a:p>
            <a:r>
              <a:rPr lang="sr-Latn-RS" sz="1800" dirty="0"/>
              <a:t>U podacima se nalaze duplikati ciji su svi atributi isti osim atributa target</a:t>
            </a:r>
            <a:r>
              <a:rPr lang="en-US" sz="1800" dirty="0"/>
              <a:t>_</a:t>
            </a:r>
            <a:r>
              <a:rPr lang="sr-Latn-RS" sz="1800" dirty="0"/>
              <a:t>5yrs . U Pandas-u postoji ugradjena metoda unutar klase DataFrame koja nalazi duplikate unutar jednog datafrejm-a i vraca ih</a:t>
            </a:r>
            <a:r>
              <a:rPr lang="en-US" sz="1800" dirty="0"/>
              <a:t>.</a:t>
            </a:r>
            <a:r>
              <a:rPr lang="sr-Latn-RS" sz="1800" dirty="0"/>
              <a:t> Kao što vidimo, vratio nam je i igrače sa istim imenom i prezimenom ali za njih vidimo da su zapravo druge osobe zbog njihovih statistika, a nema smisla da budu iste osobe pošto je ovo tabela prve godine igranja u NBA-ju za te igrače.</a:t>
            </a:r>
          </a:p>
        </p:txBody>
      </p:sp>
      <p:pic>
        <p:nvPicPr>
          <p:cNvPr id="3" name="Picture 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60F4D7AC-28DB-9525-E1F5-941E404A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38" y="239444"/>
            <a:ext cx="5781675" cy="56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5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02A7-5BF6-E633-D6EE-240E53A1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3CE-5414-BCCD-0C1B-42C341AB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algoritme klasifikacije smo izabrali Stablo odlucivanja (DecisionTreeClassifier), ansambl stabla odlucivanja (RandomForest) i neuronsku mrezu (MLPClassifier).</a:t>
            </a:r>
          </a:p>
          <a:p>
            <a:r>
              <a:rPr lang="sr-Latn-RS" dirty="0"/>
              <a:t>Unutar samih fajlova je dodat i jedna model zvani AutoGluon koji automatski vrsi svo predprocesiranje nad podacima i radi ansambl raznih algoritama da vidi koji ima najbolje rezultate. On je dodat kao provera, posto prethodno pomenutim algoritmima se ne postizu ohrabrujuci rezultati.</a:t>
            </a:r>
          </a:p>
        </p:txBody>
      </p:sp>
    </p:spTree>
    <p:extLst>
      <p:ext uri="{BB962C8B-B14F-4D97-AF65-F5344CB8AC3E}">
        <p14:creationId xmlns:p14="http://schemas.microsoft.com/office/powerpoint/2010/main" val="3482440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65</TotalTime>
  <Words>497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Gill Sans MT (Headings)</vt:lpstr>
      <vt:lpstr>Gallery</vt:lpstr>
      <vt:lpstr>NBA Rookies Dataset</vt:lpstr>
      <vt:lpstr>UVod</vt:lpstr>
      <vt:lpstr>PowerPoint Presentation</vt:lpstr>
      <vt:lpstr>Priprema podataka</vt:lpstr>
      <vt:lpstr>Priprema podataka</vt:lpstr>
      <vt:lpstr>PowerPoint Presentation</vt:lpstr>
      <vt:lpstr>PowerPoint Presentation</vt:lpstr>
      <vt:lpstr>PowerPoint Presentation</vt:lpstr>
      <vt:lpstr>Klasifikacija</vt:lpstr>
      <vt:lpstr>PowerPoint Presentation</vt:lpstr>
      <vt:lpstr>Klasterovanje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Rookies Dataset</dc:title>
  <dc:creator>Pavle Dusanic</dc:creator>
  <cp:lastModifiedBy>Pavle Dusanic</cp:lastModifiedBy>
  <cp:revision>1</cp:revision>
  <dcterms:created xsi:type="dcterms:W3CDTF">2023-09-13T18:25:38Z</dcterms:created>
  <dcterms:modified xsi:type="dcterms:W3CDTF">2023-09-13T19:31:14Z</dcterms:modified>
</cp:coreProperties>
</file>