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6DC5ECE-91B6-4948-A8CE-5223F8305ACF}">
          <p14:sldIdLst>
            <p14:sldId id="256"/>
            <p14:sldId id="257"/>
            <p14:sldId id="259"/>
            <p14:sldId id="262"/>
            <p14:sldId id="260"/>
            <p14:sldId id="261"/>
            <p14:sldId id="263"/>
            <p14:sldId id="266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85d6a776ce734c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5T04:58:29.79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CF2C-591B-4774-BE2A-219A8A68654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6753-EF79-4D42-89BF-BEFF4F86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9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CF2C-591B-4774-BE2A-219A8A68654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6753-EF79-4D42-89BF-BEFF4F86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CF2C-591B-4774-BE2A-219A8A68654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6753-EF79-4D42-89BF-BEFF4F86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CF2C-591B-4774-BE2A-219A8A68654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6753-EF79-4D42-89BF-BEFF4F864C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106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CF2C-591B-4774-BE2A-219A8A68654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6753-EF79-4D42-89BF-BEFF4F86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32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CF2C-591B-4774-BE2A-219A8A68654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6753-EF79-4D42-89BF-BEFF4F86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12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CF2C-591B-4774-BE2A-219A8A68654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6753-EF79-4D42-89BF-BEFF4F86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9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CF2C-591B-4774-BE2A-219A8A68654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6753-EF79-4D42-89BF-BEFF4F86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92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CF2C-591B-4774-BE2A-219A8A68654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6753-EF79-4D42-89BF-BEFF4F86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8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CF2C-591B-4774-BE2A-219A8A68654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6753-EF79-4D42-89BF-BEFF4F86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CF2C-591B-4774-BE2A-219A8A68654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6753-EF79-4D42-89BF-BEFF4F86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CF2C-591B-4774-BE2A-219A8A68654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6753-EF79-4D42-89BF-BEFF4F86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7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CF2C-591B-4774-BE2A-219A8A68654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6753-EF79-4D42-89BF-BEFF4F86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7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CF2C-591B-4774-BE2A-219A8A68654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6753-EF79-4D42-89BF-BEFF4F86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1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CF2C-591B-4774-BE2A-219A8A68654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6753-EF79-4D42-89BF-BEFF4F86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5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CF2C-591B-4774-BE2A-219A8A68654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6753-EF79-4D42-89BF-BEFF4F86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CF2C-591B-4774-BE2A-219A8A68654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6753-EF79-4D42-89BF-BEFF4F86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063CF2C-591B-4774-BE2A-219A8A68654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61B6753-EF79-4D42-89BF-BEFF4F86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47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Orbit Classification For Prediction / NASA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err="1" smtClean="0"/>
              <a:t>Istra</a:t>
            </a:r>
            <a:r>
              <a:rPr lang="sr-Latn-RS" i="1" dirty="0" smtClean="0"/>
              <a:t>živanje podataka I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64276" y="5719156"/>
            <a:ext cx="443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Maja Milenković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2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K-najbližih suseda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6" y="1580050"/>
            <a:ext cx="5433531" cy="14022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516" y="3133898"/>
            <a:ext cx="4222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/>
              <a:t>“n_neighbors”</a:t>
            </a:r>
            <a:r>
              <a:rPr lang="en-US" sz="1200"/>
              <a:t>:određuje broj najbližih suseda koji će se uzeti u obzir pri donošenju odluke o klasi novih instanci. </a:t>
            </a:r>
          </a:p>
          <a:p>
            <a:pPr lvl="0"/>
            <a:r>
              <a:rPr lang="en-US" sz="1200" b="1"/>
              <a:t>“weights”</a:t>
            </a:r>
            <a:r>
              <a:rPr lang="en-US" sz="1200"/>
              <a:t>: Parametar koji kontroliše težine suseda. Može biti postavljen na "uniform" (svi susedi imaju istu težinu) ili "distance" (susedi imaju težine obrnuto proporcionalne rastojanju od nove instance).</a:t>
            </a:r>
          </a:p>
          <a:p>
            <a:pPr lvl="0"/>
            <a:r>
              <a:rPr lang="en-US" sz="1200" b="1"/>
              <a:t>“p”</a:t>
            </a:r>
            <a:r>
              <a:rPr lang="en-US" sz="1200"/>
              <a:t>: Parametar koji određuje koji tip rastojanja se koristi. Ako je postavljen na 1, koristi se Manhattan rastojanje (L1 norma), dok se za vrednost 2 koristi Euklidsko rastojanje (L2 norma).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75" y="1663931"/>
            <a:ext cx="4964776" cy="61722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55" y="2489602"/>
            <a:ext cx="2118360" cy="19327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9241" y="549471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</a:t>
            </a:r>
            <a:r>
              <a:rPr lang="en-US" dirty="0" err="1" smtClean="0"/>
              <a:t>oristimo</a:t>
            </a:r>
            <a:r>
              <a:rPr lang="en-US" dirty="0" smtClean="0"/>
              <a:t> </a:t>
            </a:r>
            <a:r>
              <a:rPr lang="en-US" dirty="0" err="1"/>
              <a:t>tehniku</a:t>
            </a:r>
            <a:r>
              <a:rPr lang="en-US" dirty="0"/>
              <a:t> </a:t>
            </a:r>
            <a:r>
              <a:rPr lang="en-US" dirty="0" err="1"/>
              <a:t>kombinovanog</a:t>
            </a:r>
            <a:r>
              <a:rPr lang="en-US" dirty="0"/>
              <a:t> oversampling-a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undersampling</a:t>
            </a:r>
            <a:r>
              <a:rPr lang="en-US" dirty="0"/>
              <a:t>-a</a:t>
            </a:r>
            <a:r>
              <a:rPr lang="en-US" dirty="0" smtClean="0"/>
              <a:t>, </a:t>
            </a:r>
            <a:r>
              <a:rPr lang="en-US" dirty="0"/>
              <a:t>SMOTE-</a:t>
            </a:r>
            <a:r>
              <a:rPr lang="en-US" dirty="0" err="1"/>
              <a:t>ENN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5538441" y="5817877"/>
            <a:ext cx="16021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55" y="4779189"/>
            <a:ext cx="2118360" cy="17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938213" y="809625"/>
            <a:ext cx="10353675" cy="4059238"/>
          </a:xfrm>
        </p:spPr>
        <p:txBody>
          <a:bodyPr/>
          <a:lstStyle/>
          <a:p>
            <a:r>
              <a:rPr lang="en-US" dirty="0">
                <a:effectLst/>
              </a:rPr>
              <a:t>Kao </a:t>
            </a:r>
            <a:r>
              <a:rPr lang="en-US" dirty="0" err="1">
                <a:effectLst/>
              </a:rPr>
              <a:t>ansambl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tehniku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unapre</a:t>
            </a:r>
            <a:r>
              <a:rPr lang="sr-Latn-RS" dirty="0">
                <a:effectLst/>
              </a:rPr>
              <a:t>đenje KNN možemo iskoristiti </a:t>
            </a:r>
            <a:r>
              <a:rPr lang="en-US" dirty="0" err="1">
                <a:effectLst/>
              </a:rPr>
              <a:t>BaggingClassifier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Ovaj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ansambl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algoritam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funkcioniše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tako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što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generiše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više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podskupova</a:t>
            </a:r>
            <a:r>
              <a:rPr lang="en-US" dirty="0">
                <a:effectLst/>
              </a:rPr>
              <a:t> (bootstrap </a:t>
            </a:r>
            <a:r>
              <a:rPr lang="en-US" dirty="0" err="1">
                <a:effectLst/>
              </a:rPr>
              <a:t>uzoraka</a:t>
            </a:r>
            <a:r>
              <a:rPr lang="en-US" dirty="0">
                <a:effectLst/>
              </a:rPr>
              <a:t>) od </a:t>
            </a:r>
            <a:r>
              <a:rPr lang="en-US" dirty="0" err="1">
                <a:effectLst/>
              </a:rPr>
              <a:t>trening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podataka</a:t>
            </a:r>
            <a:r>
              <a:rPr lang="en-US" dirty="0">
                <a:effectLst/>
              </a:rPr>
              <a:t>, a </a:t>
            </a:r>
            <a:r>
              <a:rPr lang="en-US" dirty="0" err="1">
                <a:effectLst/>
              </a:rPr>
              <a:t>zatim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trenira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više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kopija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osnovnog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algoritma</a:t>
            </a:r>
            <a:r>
              <a:rPr lang="en-US" dirty="0">
                <a:effectLst/>
              </a:rPr>
              <a:t> (u </a:t>
            </a:r>
            <a:r>
              <a:rPr lang="en-US" dirty="0" err="1">
                <a:effectLst/>
              </a:rPr>
              <a:t>ovom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slučaju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KNN</a:t>
            </a:r>
            <a:r>
              <a:rPr lang="en-US" dirty="0">
                <a:effectLst/>
              </a:rPr>
              <a:t>)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svakom</a:t>
            </a:r>
            <a:r>
              <a:rPr lang="en-US" dirty="0">
                <a:effectLst/>
              </a:rPr>
              <a:t> od </a:t>
            </a:r>
            <a:r>
              <a:rPr lang="en-US" dirty="0" err="1">
                <a:effectLst/>
              </a:rPr>
              <a:t>ovih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podskupova</a:t>
            </a:r>
            <a:r>
              <a:rPr lang="en-US" dirty="0">
                <a:effectLst/>
              </a:rPr>
              <a:t>.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33" y="1948641"/>
            <a:ext cx="3077442" cy="446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glavnih komponenti(PCA)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PCA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radi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tako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što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transformiše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originalne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atribute</a:t>
            </a:r>
            <a:r>
              <a:rPr lang="en-US" dirty="0">
                <a:effectLst/>
              </a:rPr>
              <a:t> u </a:t>
            </a:r>
            <a:r>
              <a:rPr lang="en-US" dirty="0" err="1">
                <a:effectLst/>
              </a:rPr>
              <a:t>novi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skup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nezavisnih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nazvane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glavne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komponente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koje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linearna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kombinacija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originalnih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atributa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4" y="2604856"/>
            <a:ext cx="5083810" cy="377634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06" y="2604856"/>
            <a:ext cx="5353397" cy="37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K-sredina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95" y="1740762"/>
            <a:ext cx="8363209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600" dirty="0" err="1">
                <a:effectLst/>
              </a:rPr>
              <a:t>Algoritam</a:t>
            </a:r>
            <a:r>
              <a:rPr lang="en-US" sz="1600" dirty="0">
                <a:effectLst/>
              </a:rPr>
              <a:t> K-</a:t>
            </a:r>
            <a:r>
              <a:rPr lang="en-US" sz="1600" dirty="0" err="1">
                <a:effectLst/>
              </a:rPr>
              <a:t>sredina</a:t>
            </a:r>
            <a:r>
              <a:rPr lang="en-US" sz="1600" dirty="0">
                <a:effectLst/>
              </a:rPr>
              <a:t> (K-means) je </a:t>
            </a:r>
            <a:r>
              <a:rPr lang="en-US" sz="1600" dirty="0" err="1">
                <a:effectLst/>
              </a:rPr>
              <a:t>algoritam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za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klasterovanje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koji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funkcioniše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tako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što</a:t>
            </a:r>
            <a:r>
              <a:rPr lang="en-US" sz="1600" dirty="0">
                <a:effectLst/>
              </a:rPr>
              <a:t> deli </a:t>
            </a:r>
            <a:r>
              <a:rPr lang="en-US" sz="1600" dirty="0" err="1">
                <a:effectLst/>
              </a:rPr>
              <a:t>skup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podataka</a:t>
            </a:r>
            <a:r>
              <a:rPr lang="en-US" sz="1600" dirty="0">
                <a:effectLst/>
              </a:rPr>
              <a:t> u K </a:t>
            </a:r>
            <a:r>
              <a:rPr lang="en-US" sz="1600" dirty="0" err="1">
                <a:effectLst/>
              </a:rPr>
              <a:t>klastera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gde</a:t>
            </a:r>
            <a:r>
              <a:rPr lang="en-US" sz="1600" dirty="0">
                <a:effectLst/>
              </a:rPr>
              <a:t> je K </a:t>
            </a:r>
            <a:r>
              <a:rPr lang="en-US" sz="1600" dirty="0" err="1">
                <a:effectLst/>
              </a:rPr>
              <a:t>unapred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definisani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broj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klastera</a:t>
            </a:r>
            <a:r>
              <a:rPr lang="en-US" sz="1600" dirty="0" smtClean="0">
                <a:effectLst/>
              </a:rPr>
              <a:t>.</a:t>
            </a:r>
            <a:endParaRPr lang="sr-Latn-RS" sz="1600" dirty="0">
              <a:effectLst/>
            </a:endParaRPr>
          </a:p>
          <a:p>
            <a:pPr marL="36900" indent="0">
              <a:buNone/>
            </a:pPr>
            <a:r>
              <a:rPr lang="sr-Latn-RS" sz="1600" dirty="0">
                <a:effectLst/>
              </a:rPr>
              <a:t>I</a:t>
            </a:r>
            <a:r>
              <a:rPr lang="en-US" sz="1600" dirty="0" err="1" smtClean="0">
                <a:effectLst/>
              </a:rPr>
              <a:t>terativno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err="1">
                <a:effectLst/>
              </a:rPr>
              <a:t>izvršava</a:t>
            </a:r>
            <a:r>
              <a:rPr lang="en-US" sz="1600" dirty="0">
                <a:effectLst/>
              </a:rPr>
              <a:t> </a:t>
            </a:r>
            <a:r>
              <a:rPr lang="en-US" sz="1600" dirty="0" err="1" smtClean="0">
                <a:effectLst/>
              </a:rPr>
              <a:t>sledeć</a:t>
            </a:r>
            <a:r>
              <a:rPr lang="sr-Latn-RS" sz="1600" dirty="0" smtClean="0">
                <a:effectLst/>
              </a:rPr>
              <a:t>e</a:t>
            </a:r>
            <a:r>
              <a:rPr lang="en-US" sz="1600" dirty="0" smtClean="0">
                <a:effectLst/>
              </a:rPr>
              <a:t> kora</a:t>
            </a:r>
            <a:r>
              <a:rPr lang="sr-Latn-RS" sz="1600" dirty="0" smtClean="0">
                <a:effectLst/>
              </a:rPr>
              <a:t>ke</a:t>
            </a:r>
            <a:r>
              <a:rPr lang="en-US" sz="1600" dirty="0" smtClean="0">
                <a:effectLst/>
              </a:rPr>
              <a:t>:  </a:t>
            </a:r>
            <a:endParaRPr lang="en-US" sz="1600" dirty="0">
              <a:effectLst/>
            </a:endParaRPr>
          </a:p>
          <a:p>
            <a:r>
              <a:rPr lang="en-US" sz="1600" dirty="0" err="1">
                <a:effectLst/>
              </a:rPr>
              <a:t>Svaka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tačka</a:t>
            </a:r>
            <a:r>
              <a:rPr lang="en-US" sz="1600" dirty="0">
                <a:effectLst/>
              </a:rPr>
              <a:t> se </a:t>
            </a:r>
            <a:r>
              <a:rPr lang="en-US" sz="1600" dirty="0" err="1">
                <a:effectLst/>
              </a:rPr>
              <a:t>dodeljuje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najbližem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centru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formirajući</a:t>
            </a:r>
            <a:r>
              <a:rPr lang="en-US" sz="1600" dirty="0">
                <a:effectLst/>
              </a:rPr>
              <a:t> time </a:t>
            </a:r>
            <a:r>
              <a:rPr lang="en-US" sz="1600" dirty="0" err="1">
                <a:effectLst/>
              </a:rPr>
              <a:t>klasterove</a:t>
            </a:r>
            <a:endParaRPr lang="en-US" sz="1600" dirty="0">
              <a:effectLst/>
            </a:endParaRPr>
          </a:p>
          <a:p>
            <a:r>
              <a:rPr lang="en-US" sz="1600" dirty="0" err="1">
                <a:effectLst/>
              </a:rPr>
              <a:t>Centri</a:t>
            </a:r>
            <a:r>
              <a:rPr lang="en-US" sz="1600" dirty="0">
                <a:effectLst/>
              </a:rPr>
              <a:t> se </a:t>
            </a:r>
            <a:r>
              <a:rPr lang="en-US" sz="1600" dirty="0" err="1">
                <a:effectLst/>
              </a:rPr>
              <a:t>ponovo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računaju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kao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srednje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vrednosti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tačaka</a:t>
            </a:r>
            <a:r>
              <a:rPr lang="en-US" sz="1600" dirty="0">
                <a:effectLst/>
              </a:rPr>
              <a:t> u </a:t>
            </a:r>
            <a:r>
              <a:rPr lang="en-US" sz="1600" dirty="0" err="1">
                <a:effectLst/>
              </a:rPr>
              <a:t>svakom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klasteru</a:t>
            </a:r>
            <a:r>
              <a:rPr lang="en-US" sz="1600" dirty="0">
                <a:effectLst/>
              </a:rPr>
              <a:t> </a:t>
            </a:r>
          </a:p>
          <a:p>
            <a:r>
              <a:rPr lang="en-US" sz="1600" dirty="0" err="1">
                <a:effectLst/>
              </a:rPr>
              <a:t>Postupak</a:t>
            </a:r>
            <a:r>
              <a:rPr lang="en-US" sz="1600" dirty="0">
                <a:effectLst/>
              </a:rPr>
              <a:t> se </a:t>
            </a:r>
            <a:r>
              <a:rPr lang="en-US" sz="1600" dirty="0" err="1">
                <a:effectLst/>
              </a:rPr>
              <a:t>ponavlja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dok</a:t>
            </a:r>
            <a:r>
              <a:rPr lang="en-US" sz="1600" dirty="0">
                <a:effectLst/>
              </a:rPr>
              <a:t> se </a:t>
            </a:r>
            <a:r>
              <a:rPr lang="en-US" sz="1600" dirty="0" err="1">
                <a:effectLst/>
              </a:rPr>
              <a:t>centri</a:t>
            </a:r>
            <a:r>
              <a:rPr lang="en-US" sz="1600" dirty="0">
                <a:effectLst/>
              </a:rPr>
              <a:t> ne </a:t>
            </a:r>
            <a:r>
              <a:rPr lang="en-US" sz="1600" dirty="0" err="1">
                <a:effectLst/>
              </a:rPr>
              <a:t>stabilizuju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ili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dok</a:t>
            </a:r>
            <a:r>
              <a:rPr lang="en-US" sz="1600" dirty="0">
                <a:effectLst/>
              </a:rPr>
              <a:t> ne </a:t>
            </a:r>
            <a:r>
              <a:rPr lang="en-US" sz="1600" dirty="0" err="1">
                <a:effectLst/>
              </a:rPr>
              <a:t>bude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ispunjen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kriterijum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zaustavljanja</a:t>
            </a:r>
            <a:r>
              <a:rPr lang="en-US" sz="1600" dirty="0">
                <a:effectLst/>
              </a:rPr>
              <a:t>.</a:t>
            </a:r>
          </a:p>
          <a:p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5" y="4077566"/>
            <a:ext cx="4839970" cy="2609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3272" y="4579560"/>
            <a:ext cx="2959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SSE (Sum of Squared Errors): </a:t>
            </a:r>
            <a:r>
              <a:rPr lang="en-US" sz="1200" dirty="0" err="1" smtClean="0"/>
              <a:t>meri</a:t>
            </a:r>
            <a:r>
              <a:rPr lang="en-US" sz="1200" dirty="0" smtClean="0"/>
              <a:t> </a:t>
            </a:r>
            <a:r>
              <a:rPr lang="en-US" sz="1200" dirty="0" err="1"/>
              <a:t>sumu</a:t>
            </a:r>
            <a:r>
              <a:rPr lang="en-US" sz="1200" dirty="0"/>
              <a:t> </a:t>
            </a:r>
            <a:r>
              <a:rPr lang="en-US" sz="1200" dirty="0" err="1"/>
              <a:t>kvadratnih</a:t>
            </a:r>
            <a:r>
              <a:rPr lang="en-US" sz="1200" dirty="0"/>
              <a:t> </a:t>
            </a:r>
            <a:r>
              <a:rPr lang="en-US" sz="1200" dirty="0" err="1"/>
              <a:t>udaljenosti</a:t>
            </a:r>
            <a:r>
              <a:rPr lang="en-US" sz="1200" dirty="0"/>
              <a:t> </a:t>
            </a:r>
            <a:r>
              <a:rPr lang="en-US" sz="1200" dirty="0" err="1"/>
              <a:t>svake</a:t>
            </a:r>
            <a:r>
              <a:rPr lang="en-US" sz="1200" dirty="0"/>
              <a:t> </a:t>
            </a:r>
            <a:r>
              <a:rPr lang="en-US" sz="1200" dirty="0" err="1"/>
              <a:t>tačke</a:t>
            </a:r>
            <a:r>
              <a:rPr lang="en-US" sz="1200" dirty="0"/>
              <a:t> od </a:t>
            </a:r>
            <a:r>
              <a:rPr lang="en-US" sz="1200" dirty="0" err="1"/>
              <a:t>njenog</a:t>
            </a:r>
            <a:r>
              <a:rPr lang="en-US" sz="1200" dirty="0"/>
              <a:t> </a:t>
            </a:r>
            <a:r>
              <a:rPr lang="en-US" sz="1200" dirty="0" err="1"/>
              <a:t>najbližeg</a:t>
            </a:r>
            <a:r>
              <a:rPr lang="en-US" sz="1200" dirty="0"/>
              <a:t> </a:t>
            </a:r>
            <a:r>
              <a:rPr lang="en-US" sz="1200" dirty="0" err="1"/>
              <a:t>centra</a:t>
            </a:r>
            <a:r>
              <a:rPr lang="en-US" sz="1200" dirty="0"/>
              <a:t> </a:t>
            </a:r>
            <a:r>
              <a:rPr lang="en-US" sz="1200" dirty="0" err="1" smtClean="0"/>
              <a:t>klastera</a:t>
            </a:r>
            <a:endParaRPr lang="sr-Latn-RS" sz="1200" dirty="0" smtClean="0"/>
          </a:p>
          <a:p>
            <a:r>
              <a:rPr lang="en-US" sz="1200" dirty="0"/>
              <a:t>Silhouette </a:t>
            </a:r>
            <a:r>
              <a:rPr lang="en-US" sz="1200" dirty="0" err="1"/>
              <a:t>koeficijent</a:t>
            </a:r>
            <a:r>
              <a:rPr lang="en-US" sz="1200" dirty="0"/>
              <a:t>: </a:t>
            </a:r>
            <a:r>
              <a:rPr lang="en-US" sz="1200" dirty="0" err="1" smtClean="0"/>
              <a:t>meri</a:t>
            </a:r>
            <a:r>
              <a:rPr lang="en-US" sz="1200" dirty="0" smtClean="0"/>
              <a:t> </a:t>
            </a:r>
            <a:r>
              <a:rPr lang="en-US" sz="1200" dirty="0" err="1"/>
              <a:t>koliko</a:t>
            </a:r>
            <a:r>
              <a:rPr lang="en-US" sz="1200" dirty="0"/>
              <a:t> je </a:t>
            </a:r>
            <a:r>
              <a:rPr lang="en-US" sz="1200" dirty="0" err="1"/>
              <a:t>svaka</a:t>
            </a:r>
            <a:r>
              <a:rPr lang="en-US" sz="1200" dirty="0"/>
              <a:t> </a:t>
            </a:r>
            <a:r>
              <a:rPr lang="en-US" sz="1200" dirty="0" err="1"/>
              <a:t>tačka</a:t>
            </a:r>
            <a:r>
              <a:rPr lang="en-US" sz="1200" dirty="0"/>
              <a:t> </a:t>
            </a:r>
            <a:r>
              <a:rPr lang="en-US" sz="1200" dirty="0" err="1"/>
              <a:t>slična</a:t>
            </a:r>
            <a:r>
              <a:rPr lang="en-US" sz="1200" dirty="0"/>
              <a:t> </a:t>
            </a:r>
            <a:r>
              <a:rPr lang="en-US" sz="1200" dirty="0" err="1"/>
              <a:t>tačkama</a:t>
            </a:r>
            <a:r>
              <a:rPr lang="en-US" sz="1200" dirty="0"/>
              <a:t> u </a:t>
            </a:r>
            <a:r>
              <a:rPr lang="en-US" sz="1200" dirty="0" err="1"/>
              <a:t>svom</a:t>
            </a:r>
            <a:r>
              <a:rPr lang="en-US" sz="1200" dirty="0"/>
              <a:t> </a:t>
            </a:r>
            <a:r>
              <a:rPr lang="en-US" sz="1200" dirty="0" err="1"/>
              <a:t>klasteru</a:t>
            </a:r>
            <a:r>
              <a:rPr lang="en-US" sz="1200" dirty="0"/>
              <a:t> u </a:t>
            </a:r>
            <a:r>
              <a:rPr lang="en-US" sz="1200" dirty="0" err="1"/>
              <a:t>poređenju</a:t>
            </a:r>
            <a:r>
              <a:rPr lang="en-US" sz="1200" dirty="0"/>
              <a:t> </a:t>
            </a:r>
            <a:r>
              <a:rPr lang="en-US" sz="1200" dirty="0" err="1"/>
              <a:t>sa</a:t>
            </a:r>
            <a:r>
              <a:rPr lang="en-US" sz="1200" dirty="0"/>
              <a:t> </a:t>
            </a:r>
            <a:r>
              <a:rPr lang="en-US" sz="1200" dirty="0" err="1"/>
              <a:t>tačkama</a:t>
            </a:r>
            <a:r>
              <a:rPr lang="en-US" sz="1200" dirty="0"/>
              <a:t> u </a:t>
            </a:r>
            <a:r>
              <a:rPr lang="en-US" sz="1200" dirty="0" err="1"/>
              <a:t>drugim</a:t>
            </a:r>
            <a:r>
              <a:rPr lang="en-US" sz="1200" dirty="0"/>
              <a:t> </a:t>
            </a:r>
            <a:r>
              <a:rPr lang="en-US" sz="1200" dirty="0" err="1"/>
              <a:t>klasterima</a:t>
            </a:r>
            <a:endParaRPr lang="en-US" sz="1200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604" y="3523443"/>
            <a:ext cx="3653529" cy="316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82" y="191194"/>
            <a:ext cx="4301636" cy="653380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10" y="191194"/>
            <a:ext cx="4215954" cy="65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Bisekting</a:t>
            </a:r>
            <a:r>
              <a:rPr lang="en-US" b="1" dirty="0">
                <a:effectLst/>
              </a:rPr>
              <a:t>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82" y="1690885"/>
            <a:ext cx="6393092" cy="4058751"/>
          </a:xfrm>
        </p:spPr>
        <p:txBody>
          <a:bodyPr/>
          <a:lstStyle/>
          <a:p>
            <a:r>
              <a:rPr lang="en-US" dirty="0" err="1">
                <a:effectLst/>
              </a:rPr>
              <a:t>Bisekting</a:t>
            </a:r>
            <a:r>
              <a:rPr lang="en-US" dirty="0">
                <a:effectLst/>
              </a:rPr>
              <a:t> K-Means (</a:t>
            </a:r>
            <a:r>
              <a:rPr lang="en-US" dirty="0" err="1">
                <a:effectLst/>
              </a:rPr>
              <a:t>Bisektni</a:t>
            </a:r>
            <a:r>
              <a:rPr lang="en-US" dirty="0">
                <a:effectLst/>
              </a:rPr>
              <a:t> K-</a:t>
            </a:r>
            <a:r>
              <a:rPr lang="en-US" dirty="0" err="1">
                <a:effectLst/>
              </a:rPr>
              <a:t>sredina</a:t>
            </a:r>
            <a:r>
              <a:rPr lang="en-US" dirty="0">
                <a:effectLst/>
              </a:rPr>
              <a:t>) je </a:t>
            </a:r>
            <a:r>
              <a:rPr lang="en-US" dirty="0" err="1">
                <a:effectLst/>
              </a:rPr>
              <a:t>varijacija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algoritma</a:t>
            </a:r>
            <a:r>
              <a:rPr lang="en-US" dirty="0">
                <a:effectLst/>
              </a:rPr>
              <a:t> K-</a:t>
            </a:r>
            <a:r>
              <a:rPr lang="en-US" dirty="0" err="1">
                <a:effectLst/>
              </a:rPr>
              <a:t>sredina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koja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koristi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podelu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podataka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K </a:t>
            </a:r>
            <a:r>
              <a:rPr lang="en-US" dirty="0" err="1">
                <a:effectLst/>
              </a:rPr>
              <a:t>klastera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putem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hijerarhijskog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pristupa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Ovaj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algoritam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počinje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jednim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klasterom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koji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obuhvata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tačke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zatim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iterativno</a:t>
            </a:r>
            <a:r>
              <a:rPr lang="en-US" dirty="0">
                <a:effectLst/>
              </a:rPr>
              <a:t> deli </a:t>
            </a:r>
            <a:r>
              <a:rPr lang="en-US" dirty="0" err="1">
                <a:effectLst/>
              </a:rPr>
              <a:t>klaster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dva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manja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klastera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tako</a:t>
            </a:r>
            <a:r>
              <a:rPr lang="en-US" dirty="0">
                <a:effectLst/>
              </a:rPr>
              <a:t> da se </a:t>
            </a:r>
            <a:r>
              <a:rPr lang="en-US" dirty="0" err="1">
                <a:effectLst/>
              </a:rPr>
              <a:t>minimizira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suma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kvadratnih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udaljenosti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unutar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svakog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podklastera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74" y="1773584"/>
            <a:ext cx="4705004" cy="438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err="1">
                <a:effectLst/>
              </a:rPr>
              <a:t>Algoritam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sakupljajućeg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hijerarhijskog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klasterovanja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4323223" cy="4058751"/>
          </a:xfrm>
        </p:spPr>
        <p:txBody>
          <a:bodyPr/>
          <a:lstStyle/>
          <a:p>
            <a:r>
              <a:rPr lang="en-US" dirty="0" err="1">
                <a:effectLst/>
              </a:rPr>
              <a:t>Algoritam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sakupljajućeg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hijerarhijskog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klasterovanja</a:t>
            </a:r>
            <a:r>
              <a:rPr lang="en-US" dirty="0">
                <a:effectLst/>
              </a:rPr>
              <a:t> je </a:t>
            </a:r>
            <a:r>
              <a:rPr lang="en-US" dirty="0" err="1">
                <a:effectLst/>
              </a:rPr>
              <a:t>metoda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klasterovanja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počinje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svakom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tačkom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zasebnim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klasterom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iterativno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spaja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najbliže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klasterove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kako</a:t>
            </a:r>
            <a:r>
              <a:rPr lang="en-US" dirty="0">
                <a:effectLst/>
              </a:rPr>
              <a:t> bi se </a:t>
            </a:r>
            <a:r>
              <a:rPr lang="en-US" dirty="0" err="1">
                <a:effectLst/>
              </a:rPr>
              <a:t>formirali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hijerarhijski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klasteri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64" y="1094825"/>
            <a:ext cx="6193183" cy="56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57" y="268778"/>
            <a:ext cx="5582285" cy="297561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268172"/>
            <a:ext cx="5725795" cy="297307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212" y="3386198"/>
            <a:ext cx="6105361" cy="30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Pravila pridruživanja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551" y="1848827"/>
            <a:ext cx="3874336" cy="4058751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sr-Latn-RS" sz="1800" dirty="0">
                <a:effectLst/>
              </a:rPr>
              <a:t>P</a:t>
            </a:r>
            <a:r>
              <a:rPr lang="en-US" sz="1800" dirty="0" err="1" smtClean="0">
                <a:effectLst/>
              </a:rPr>
              <a:t>rimenjuje</a:t>
            </a:r>
            <a:r>
              <a:rPr lang="en-US" sz="1800" dirty="0" smtClean="0">
                <a:effectLst/>
              </a:rPr>
              <a:t> </a:t>
            </a:r>
            <a:r>
              <a:rPr lang="sr-Latn-RS" sz="1800" dirty="0" smtClean="0">
                <a:effectLst/>
              </a:rPr>
              <a:t>se </a:t>
            </a:r>
            <a:r>
              <a:rPr lang="en-US" sz="1800" dirty="0" err="1" smtClean="0">
                <a:effectLst/>
              </a:rPr>
              <a:t>kako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>
                <a:effectLst/>
              </a:rPr>
              <a:t>bi se </a:t>
            </a:r>
            <a:r>
              <a:rPr lang="en-US" sz="1800" dirty="0" err="1">
                <a:effectLst/>
              </a:rPr>
              <a:t>otkrili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korisni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obrasci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veze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između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različitih</a:t>
            </a:r>
            <a:r>
              <a:rPr lang="en-US" sz="1800" dirty="0">
                <a:effectLst/>
              </a:rPr>
              <a:t> </a:t>
            </a:r>
            <a:r>
              <a:rPr lang="sr-Latn-RS" sz="1800" dirty="0" smtClean="0">
                <a:effectLst/>
              </a:rPr>
              <a:t>atributa </a:t>
            </a:r>
            <a:r>
              <a:rPr lang="en-US" sz="1800" dirty="0" smtClean="0">
                <a:effectLst/>
              </a:rPr>
              <a:t>u </a:t>
            </a:r>
            <a:r>
              <a:rPr lang="en-US" sz="1800" dirty="0" err="1">
                <a:effectLst/>
              </a:rPr>
              <a:t>velikim</a:t>
            </a:r>
            <a:r>
              <a:rPr lang="en-US" sz="1800" dirty="0">
                <a:effectLst/>
              </a:rPr>
              <a:t> </a:t>
            </a:r>
            <a:r>
              <a:rPr lang="sr-Latn-RS" sz="1800" dirty="0" smtClean="0">
                <a:effectLst/>
              </a:rPr>
              <a:t>skupovima podataka</a:t>
            </a:r>
            <a:r>
              <a:rPr lang="en-US" sz="1800" dirty="0" smtClean="0">
                <a:effectLst/>
              </a:rPr>
              <a:t>. </a:t>
            </a:r>
            <a:r>
              <a:rPr lang="en-US" sz="1800" dirty="0" err="1">
                <a:effectLst/>
              </a:rPr>
              <a:t>Apriori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algoritam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radi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tako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što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identifikuje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česte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asocijacije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među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stavkama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stvara</a:t>
            </a:r>
            <a:r>
              <a:rPr lang="en-US" sz="1800" dirty="0">
                <a:effectLst/>
              </a:rPr>
              <a:t> "</a:t>
            </a:r>
            <a:r>
              <a:rPr lang="en-US" sz="1800" dirty="0" err="1">
                <a:effectLst/>
              </a:rPr>
              <a:t>ako-onda</a:t>
            </a:r>
            <a:r>
              <a:rPr lang="en-US" sz="1800" dirty="0">
                <a:effectLst/>
              </a:rPr>
              <a:t>" </a:t>
            </a:r>
            <a:r>
              <a:rPr lang="en-US" sz="1800" dirty="0" err="1">
                <a:effectLst/>
              </a:rPr>
              <a:t>pravila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koja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opisuju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te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veze</a:t>
            </a:r>
            <a:r>
              <a:rPr lang="en-US" sz="1800" dirty="0" smtClean="0">
                <a:effectLst/>
              </a:rPr>
              <a:t>.</a:t>
            </a:r>
            <a:endParaRPr lang="sr-Latn-RS" sz="1800" dirty="0" smtClean="0">
              <a:effectLst/>
            </a:endParaRPr>
          </a:p>
          <a:p>
            <a:r>
              <a:rPr lang="en-US" sz="1500" b="1" dirty="0" err="1">
                <a:effectLst/>
              </a:rPr>
              <a:t>Pouzdanost</a:t>
            </a:r>
            <a:r>
              <a:rPr lang="en-US" sz="1500" dirty="0">
                <a:effectLst/>
              </a:rPr>
              <a:t> (</a:t>
            </a:r>
            <a:r>
              <a:rPr lang="en-US" sz="1500" dirty="0" err="1">
                <a:effectLst/>
              </a:rPr>
              <a:t>eng.</a:t>
            </a:r>
            <a:r>
              <a:rPr lang="en-US" sz="1500" dirty="0">
                <a:effectLst/>
              </a:rPr>
              <a:t> confidence): Ova </a:t>
            </a:r>
            <a:r>
              <a:rPr lang="en-US" sz="1500" dirty="0" err="1">
                <a:effectLst/>
              </a:rPr>
              <a:t>metrika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meri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koliko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često</a:t>
            </a:r>
            <a:r>
              <a:rPr lang="en-US" sz="1500" dirty="0">
                <a:effectLst/>
              </a:rPr>
              <a:t> se </a:t>
            </a:r>
            <a:r>
              <a:rPr lang="en-US" sz="1500" dirty="0" err="1">
                <a:effectLst/>
              </a:rPr>
              <a:t>pravilo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stvarno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ostvaruje</a:t>
            </a:r>
            <a:r>
              <a:rPr lang="en-US" sz="1500" dirty="0">
                <a:effectLst/>
              </a:rPr>
              <a:t> u </a:t>
            </a:r>
            <a:r>
              <a:rPr lang="en-US" sz="1500" dirty="0" err="1">
                <a:effectLst/>
              </a:rPr>
              <a:t>stvarnim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podacima</a:t>
            </a:r>
            <a:r>
              <a:rPr lang="en-US" sz="1500" dirty="0">
                <a:effectLst/>
              </a:rPr>
              <a:t>. </a:t>
            </a:r>
            <a:r>
              <a:rPr lang="en-US" sz="1500" dirty="0" err="1">
                <a:effectLst/>
              </a:rPr>
              <a:t>Izražava</a:t>
            </a:r>
            <a:r>
              <a:rPr lang="en-US" sz="1500" dirty="0">
                <a:effectLst/>
              </a:rPr>
              <a:t> se </a:t>
            </a:r>
            <a:r>
              <a:rPr lang="en-US" sz="1500" dirty="0" err="1">
                <a:effectLst/>
              </a:rPr>
              <a:t>kao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verovatnoća</a:t>
            </a:r>
            <a:r>
              <a:rPr lang="en-US" sz="1500" dirty="0">
                <a:effectLst/>
              </a:rPr>
              <a:t> da </a:t>
            </a:r>
            <a:r>
              <a:rPr lang="en-US" sz="1500" dirty="0" err="1">
                <a:effectLst/>
              </a:rPr>
              <a:t>će</a:t>
            </a:r>
            <a:r>
              <a:rPr lang="en-US" sz="1500" dirty="0">
                <a:effectLst/>
              </a:rPr>
              <a:t> "</a:t>
            </a:r>
            <a:r>
              <a:rPr lang="en-US" sz="1500" dirty="0" err="1">
                <a:effectLst/>
              </a:rPr>
              <a:t>onda</a:t>
            </a:r>
            <a:r>
              <a:rPr lang="en-US" sz="1500" dirty="0">
                <a:effectLst/>
              </a:rPr>
              <a:t>" </a:t>
            </a:r>
            <a:r>
              <a:rPr lang="en-US" sz="1500" dirty="0" err="1">
                <a:effectLst/>
              </a:rPr>
              <a:t>deo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pravila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biti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tačan</a:t>
            </a:r>
            <a:r>
              <a:rPr lang="en-US" sz="1500" dirty="0">
                <a:effectLst/>
              </a:rPr>
              <a:t>, </a:t>
            </a:r>
            <a:r>
              <a:rPr lang="en-US" sz="1500" dirty="0" err="1">
                <a:effectLst/>
              </a:rPr>
              <a:t>ako</a:t>
            </a:r>
            <a:r>
              <a:rPr lang="en-US" sz="1500" dirty="0">
                <a:effectLst/>
              </a:rPr>
              <a:t> je "</a:t>
            </a:r>
            <a:r>
              <a:rPr lang="en-US" sz="1500" dirty="0" err="1">
                <a:effectLst/>
              </a:rPr>
              <a:t>ako</a:t>
            </a:r>
            <a:r>
              <a:rPr lang="en-US" sz="1500" dirty="0">
                <a:effectLst/>
              </a:rPr>
              <a:t>" </a:t>
            </a:r>
            <a:r>
              <a:rPr lang="en-US" sz="1500" dirty="0" err="1">
                <a:effectLst/>
              </a:rPr>
              <a:t>deo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tačan</a:t>
            </a:r>
            <a:r>
              <a:rPr lang="en-US" sz="1500" dirty="0">
                <a:effectLst/>
              </a:rPr>
              <a:t>. </a:t>
            </a:r>
            <a:endParaRPr lang="sr-Latn-RS" sz="1500" dirty="0" smtClean="0">
              <a:effectLst/>
            </a:endParaRPr>
          </a:p>
          <a:p>
            <a:r>
              <a:rPr lang="en-US" sz="1500" b="1" dirty="0" err="1" smtClean="0">
                <a:effectLst/>
              </a:rPr>
              <a:t>Podrška</a:t>
            </a:r>
            <a:r>
              <a:rPr lang="en-US" sz="1500" dirty="0" smtClean="0">
                <a:effectLst/>
              </a:rPr>
              <a:t> </a:t>
            </a:r>
            <a:r>
              <a:rPr lang="en-US" sz="1500" dirty="0">
                <a:effectLst/>
              </a:rPr>
              <a:t>(</a:t>
            </a:r>
            <a:r>
              <a:rPr lang="en-US" sz="1500" dirty="0" err="1">
                <a:effectLst/>
              </a:rPr>
              <a:t>eng.</a:t>
            </a:r>
            <a:r>
              <a:rPr lang="en-US" sz="1500" dirty="0">
                <a:effectLst/>
              </a:rPr>
              <a:t> support): Ova </a:t>
            </a:r>
            <a:r>
              <a:rPr lang="en-US" sz="1500" dirty="0" err="1">
                <a:effectLst/>
              </a:rPr>
              <a:t>metrika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meri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koliko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često</a:t>
            </a:r>
            <a:r>
              <a:rPr lang="en-US" sz="1500" dirty="0">
                <a:effectLst/>
              </a:rPr>
              <a:t> se </a:t>
            </a:r>
            <a:r>
              <a:rPr lang="en-US" sz="1500" dirty="0" err="1">
                <a:effectLst/>
              </a:rPr>
              <a:t>pravilo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pojavljuje</a:t>
            </a:r>
            <a:r>
              <a:rPr lang="en-US" sz="1500" dirty="0">
                <a:effectLst/>
              </a:rPr>
              <a:t> u </a:t>
            </a:r>
            <a:r>
              <a:rPr lang="en-US" sz="1500" dirty="0" err="1">
                <a:effectLst/>
              </a:rPr>
              <a:t>celokupnom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datasetu</a:t>
            </a:r>
            <a:r>
              <a:rPr lang="en-US" sz="1500" dirty="0">
                <a:effectLst/>
              </a:rPr>
              <a:t>.</a:t>
            </a:r>
          </a:p>
          <a:p>
            <a:pPr marL="36900" indent="0">
              <a:buNone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149" y="1580050"/>
            <a:ext cx="5253644" cy="498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72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91" y="1731963"/>
            <a:ext cx="9964292" cy="4059237"/>
          </a:xfrm>
        </p:spPr>
      </p:pic>
    </p:spTree>
    <p:extLst>
      <p:ext uri="{BB962C8B-B14F-4D97-AF65-F5344CB8AC3E}">
        <p14:creationId xmlns:p14="http://schemas.microsoft.com/office/powerpoint/2010/main" val="24038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 smtClean="0"/>
              <a:t>Opis skupa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1748 instanci</a:t>
            </a:r>
          </a:p>
          <a:p>
            <a:r>
              <a:rPr lang="sr-Latn-RS" dirty="0" smtClean="0"/>
              <a:t>11 numeričkih atributa i 1 kategorički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75" y="3246047"/>
            <a:ext cx="10250838" cy="21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288473"/>
            <a:ext cx="10347108" cy="45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6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Histogrami atributa</a:t>
            </a:r>
            <a:r>
              <a:rPr lang="sr-Latn-RS" dirty="0"/>
              <a:t/>
            </a:r>
            <a:br>
              <a:rPr lang="sr-Latn-R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5" y="307571"/>
            <a:ext cx="1515722" cy="574207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760" y="307571"/>
            <a:ext cx="1513295" cy="5742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337" y="1580049"/>
            <a:ext cx="7765755" cy="44695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66713" y="1882079"/>
            <a:ext cx="1791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effectLst/>
              </a:rPr>
              <a:t>APO*: 92.12% </a:t>
            </a:r>
          </a:p>
          <a:p>
            <a:r>
              <a:rPr lang="en-US" smtClean="0">
                <a:solidFill>
                  <a:schemeClr val="bg1"/>
                </a:solidFill>
                <a:effectLst/>
              </a:rPr>
              <a:t>ATE*: 9.29% </a:t>
            </a:r>
          </a:p>
          <a:p>
            <a:r>
              <a:rPr lang="en-US" smtClean="0">
                <a:solidFill>
                  <a:schemeClr val="bg1"/>
                </a:solidFill>
                <a:effectLst/>
              </a:rPr>
              <a:t>AMO*: 5.99% </a:t>
            </a:r>
          </a:p>
          <a:p>
            <a:r>
              <a:rPr lang="en-US" smtClean="0">
                <a:solidFill>
                  <a:schemeClr val="bg1"/>
                </a:solidFill>
                <a:effectLst/>
              </a:rPr>
              <a:t>APO: 0.87% </a:t>
            </a:r>
          </a:p>
          <a:p>
            <a:r>
              <a:rPr lang="en-US" smtClean="0">
                <a:solidFill>
                  <a:schemeClr val="bg1"/>
                </a:solidFill>
                <a:effectLst/>
              </a:rPr>
              <a:t>ATE: 0.44% </a:t>
            </a:r>
          </a:p>
          <a:p>
            <a:r>
              <a:rPr lang="en-US" smtClean="0">
                <a:solidFill>
                  <a:schemeClr val="bg1"/>
                </a:solidFill>
                <a:effectLst/>
              </a:rPr>
              <a:t>IEO*:  0.31%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 smtClean="0"/>
              <a:t>Matrica korelacije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38" y="1463672"/>
            <a:ext cx="7109393" cy="4973650"/>
          </a:xfrm>
        </p:spPr>
      </p:pic>
    </p:spTree>
    <p:extLst>
      <p:ext uri="{BB962C8B-B14F-4D97-AF65-F5344CB8AC3E}">
        <p14:creationId xmlns:p14="http://schemas.microsoft.com/office/powerpoint/2010/main" val="85079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Nedostajući podaci i elementi van granica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75" y="2203505"/>
            <a:ext cx="1508733" cy="2834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88" y="1580050"/>
            <a:ext cx="8177532" cy="42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9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4" y="326969"/>
            <a:ext cx="5313035" cy="3530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2787" y="4073664"/>
            <a:ext cx="348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Pre izbacivanja autlajera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08" y="2937165"/>
            <a:ext cx="5321208" cy="35319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81207" y="2349246"/>
            <a:ext cx="3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Posle izbacivanja autlajera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 smtClean="0"/>
              <a:t>                          Klasifikacija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0" y="1618881"/>
            <a:ext cx="3963487" cy="1111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958" y="2811020"/>
            <a:ext cx="355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Parametri prosleđeni GridSearch-u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454" y="3243031"/>
            <a:ext cx="4588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/>
              <a:t>"criterion"</a:t>
            </a:r>
            <a:r>
              <a:rPr lang="en-US" sz="1200" dirty="0"/>
              <a:t>: </a:t>
            </a:r>
            <a:r>
              <a:rPr lang="en-US" sz="1200" dirty="0" err="1"/>
              <a:t>određuje</a:t>
            </a:r>
            <a:r>
              <a:rPr lang="en-US" sz="1200" dirty="0"/>
              <a:t> </a:t>
            </a:r>
            <a:r>
              <a:rPr lang="en-US" sz="1200" dirty="0" err="1"/>
              <a:t>kriterijum</a:t>
            </a:r>
            <a:r>
              <a:rPr lang="en-US" sz="1200" dirty="0"/>
              <a:t> </a:t>
            </a:r>
            <a:r>
              <a:rPr lang="en-US" sz="1200" dirty="0" err="1"/>
              <a:t>koji</a:t>
            </a:r>
            <a:r>
              <a:rPr lang="en-US" sz="1200" dirty="0"/>
              <a:t> se </a:t>
            </a:r>
            <a:r>
              <a:rPr lang="en-US" sz="1200" dirty="0" err="1"/>
              <a:t>koristi</a:t>
            </a:r>
            <a:r>
              <a:rPr lang="en-US" sz="1200" dirty="0"/>
              <a:t> </a:t>
            </a:r>
            <a:r>
              <a:rPr lang="en-US" sz="1200" dirty="0" err="1"/>
              <a:t>za</a:t>
            </a:r>
            <a:r>
              <a:rPr lang="en-US" sz="1200" dirty="0"/>
              <a:t> </a:t>
            </a:r>
            <a:r>
              <a:rPr lang="en-US" sz="1200" dirty="0" err="1"/>
              <a:t>merenje</a:t>
            </a:r>
            <a:r>
              <a:rPr lang="en-US" sz="1200" dirty="0"/>
              <a:t> </a:t>
            </a:r>
            <a:r>
              <a:rPr lang="en-US" sz="1200" dirty="0" err="1"/>
              <a:t>kvaliteta</a:t>
            </a:r>
            <a:r>
              <a:rPr lang="en-US" sz="1200" dirty="0"/>
              <a:t> </a:t>
            </a:r>
            <a:r>
              <a:rPr lang="en-US" sz="1200" dirty="0" err="1"/>
              <a:t>podela</a:t>
            </a:r>
            <a:r>
              <a:rPr lang="en-US" sz="1200" dirty="0"/>
              <a:t> u </a:t>
            </a:r>
            <a:r>
              <a:rPr lang="en-US" sz="1200" dirty="0" err="1"/>
              <a:t>svakom</a:t>
            </a:r>
            <a:r>
              <a:rPr lang="en-US" sz="1200" dirty="0"/>
              <a:t> </a:t>
            </a:r>
            <a:r>
              <a:rPr lang="en-US" sz="1200" dirty="0" err="1"/>
              <a:t>čvoru</a:t>
            </a:r>
            <a:r>
              <a:rPr lang="en-US" sz="1200" dirty="0"/>
              <a:t> </a:t>
            </a:r>
            <a:r>
              <a:rPr lang="en-US" sz="1200" dirty="0" err="1"/>
              <a:t>stabla</a:t>
            </a:r>
            <a:r>
              <a:rPr lang="en-US" sz="1200" dirty="0"/>
              <a:t>. </a:t>
            </a:r>
            <a:r>
              <a:rPr lang="en-US" sz="1200" dirty="0" err="1"/>
              <a:t>Dva</a:t>
            </a:r>
            <a:r>
              <a:rPr lang="en-US" sz="1200" dirty="0"/>
              <a:t> </a:t>
            </a:r>
            <a:r>
              <a:rPr lang="en-US" sz="1200" dirty="0" err="1"/>
              <a:t>najčešće</a:t>
            </a:r>
            <a:r>
              <a:rPr lang="en-US" sz="1200" dirty="0"/>
              <a:t> </a:t>
            </a:r>
            <a:r>
              <a:rPr lang="en-US" sz="1200" dirty="0" err="1"/>
              <a:t>korišćena</a:t>
            </a:r>
            <a:r>
              <a:rPr lang="en-US" sz="1200" dirty="0"/>
              <a:t> </a:t>
            </a:r>
            <a:r>
              <a:rPr lang="en-US" sz="1200" dirty="0" err="1"/>
              <a:t>kriterijuma</a:t>
            </a:r>
            <a:r>
              <a:rPr lang="en-US" sz="1200" dirty="0"/>
              <a:t> </a:t>
            </a:r>
            <a:r>
              <a:rPr lang="en-US" sz="1200" dirty="0" err="1"/>
              <a:t>su</a:t>
            </a:r>
            <a:r>
              <a:rPr lang="en-US" sz="1200" dirty="0"/>
              <a:t> "</a:t>
            </a:r>
            <a:r>
              <a:rPr lang="en-US" sz="1200" dirty="0" err="1"/>
              <a:t>gini</a:t>
            </a:r>
            <a:r>
              <a:rPr lang="en-US" sz="1200" dirty="0"/>
              <a:t>" </a:t>
            </a:r>
            <a:r>
              <a:rPr lang="en-US" sz="1200" dirty="0" err="1"/>
              <a:t>i</a:t>
            </a:r>
            <a:r>
              <a:rPr lang="en-US" sz="1200" dirty="0"/>
              <a:t> "entropy"</a:t>
            </a:r>
          </a:p>
          <a:p>
            <a:pPr lvl="0"/>
            <a:r>
              <a:rPr lang="en-US" sz="1200" b="1" dirty="0"/>
              <a:t>“</a:t>
            </a:r>
            <a:r>
              <a:rPr lang="en-US" sz="1200" b="1" dirty="0" err="1"/>
              <a:t>max_depth</a:t>
            </a:r>
            <a:r>
              <a:rPr lang="en-US" sz="1200" b="1" dirty="0"/>
              <a:t>”</a:t>
            </a:r>
            <a:r>
              <a:rPr lang="en-US" sz="1200" dirty="0"/>
              <a:t>: </a:t>
            </a:r>
            <a:r>
              <a:rPr lang="en-US" sz="1200" dirty="0" err="1"/>
              <a:t>kontroliše</a:t>
            </a:r>
            <a:r>
              <a:rPr lang="en-US" sz="1200" dirty="0"/>
              <a:t> </a:t>
            </a:r>
            <a:r>
              <a:rPr lang="en-US" sz="1200" dirty="0" err="1"/>
              <a:t>maksimalnu</a:t>
            </a:r>
            <a:r>
              <a:rPr lang="en-US" sz="1200" dirty="0"/>
              <a:t> </a:t>
            </a:r>
            <a:r>
              <a:rPr lang="en-US" sz="1200" dirty="0" err="1"/>
              <a:t>dubinu</a:t>
            </a:r>
            <a:r>
              <a:rPr lang="en-US" sz="1200" dirty="0"/>
              <a:t> </a:t>
            </a:r>
            <a:r>
              <a:rPr lang="en-US" sz="1200" dirty="0" err="1"/>
              <a:t>stabla</a:t>
            </a:r>
            <a:r>
              <a:rPr lang="en-US" sz="1200" dirty="0"/>
              <a:t>. </a:t>
            </a:r>
            <a:r>
              <a:rPr lang="en-US" sz="1200" dirty="0" err="1"/>
              <a:t>Dubina</a:t>
            </a:r>
            <a:r>
              <a:rPr lang="en-US" sz="1200" dirty="0"/>
              <a:t> </a:t>
            </a:r>
            <a:r>
              <a:rPr lang="en-US" sz="1200" dirty="0" err="1"/>
              <a:t>stabla</a:t>
            </a:r>
            <a:r>
              <a:rPr lang="en-US" sz="1200" dirty="0"/>
              <a:t> </a:t>
            </a:r>
            <a:r>
              <a:rPr lang="en-US" sz="1200" dirty="0" err="1"/>
              <a:t>odnosi</a:t>
            </a:r>
            <a:r>
              <a:rPr lang="en-US" sz="1200" dirty="0"/>
              <a:t> se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broj</a:t>
            </a:r>
            <a:r>
              <a:rPr lang="en-US" sz="1200" dirty="0"/>
              <a:t> </a:t>
            </a:r>
            <a:r>
              <a:rPr lang="en-US" sz="1200" dirty="0" err="1"/>
              <a:t>čvorova</a:t>
            </a:r>
            <a:r>
              <a:rPr lang="en-US" sz="1200" dirty="0"/>
              <a:t> od </a:t>
            </a:r>
            <a:r>
              <a:rPr lang="en-US" sz="1200" dirty="0" err="1"/>
              <a:t>korena</a:t>
            </a:r>
            <a:r>
              <a:rPr lang="en-US" sz="1200" dirty="0"/>
              <a:t> do </a:t>
            </a:r>
            <a:r>
              <a:rPr lang="en-US" sz="1200" dirty="0" err="1"/>
              <a:t>lista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time se </a:t>
            </a:r>
            <a:r>
              <a:rPr lang="en-US" sz="1200" dirty="0" err="1"/>
              <a:t>može</a:t>
            </a:r>
            <a:r>
              <a:rPr lang="en-US" sz="1200" dirty="0"/>
              <a:t> </a:t>
            </a:r>
            <a:r>
              <a:rPr lang="en-US" sz="1200" dirty="0" err="1"/>
              <a:t>sprečiti</a:t>
            </a:r>
            <a:r>
              <a:rPr lang="en-US" sz="1200" dirty="0"/>
              <a:t> </a:t>
            </a:r>
            <a:r>
              <a:rPr lang="en-US" sz="1200" dirty="0" err="1"/>
              <a:t>preprilagođavanje</a:t>
            </a:r>
            <a:r>
              <a:rPr lang="en-US" sz="1200" dirty="0"/>
              <a:t> </a:t>
            </a:r>
            <a:r>
              <a:rPr lang="en-US" sz="1200" dirty="0" err="1"/>
              <a:t>modela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trening</a:t>
            </a:r>
            <a:r>
              <a:rPr lang="en-US" sz="1200" dirty="0"/>
              <a:t> </a:t>
            </a:r>
            <a:r>
              <a:rPr lang="en-US" sz="1200" dirty="0" err="1"/>
              <a:t>podacima</a:t>
            </a:r>
            <a:endParaRPr lang="en-US" sz="1200" dirty="0"/>
          </a:p>
          <a:p>
            <a:r>
              <a:rPr lang="en-US" sz="1200" b="1" dirty="0"/>
              <a:t>“</a:t>
            </a:r>
            <a:r>
              <a:rPr lang="en-US" sz="1200" b="1" dirty="0" err="1"/>
              <a:t>min_samples_leaf</a:t>
            </a:r>
            <a:r>
              <a:rPr lang="en-US" sz="1200" b="1" dirty="0"/>
              <a:t>”</a:t>
            </a:r>
            <a:r>
              <a:rPr lang="en-US" sz="1200" dirty="0"/>
              <a:t>: </a:t>
            </a:r>
            <a:r>
              <a:rPr lang="en-US" sz="1200" dirty="0" err="1"/>
              <a:t>određuje</a:t>
            </a:r>
            <a:r>
              <a:rPr lang="en-US" sz="1200" dirty="0"/>
              <a:t> </a:t>
            </a:r>
            <a:r>
              <a:rPr lang="en-US" sz="1200" dirty="0" err="1"/>
              <a:t>minimalni</a:t>
            </a:r>
            <a:r>
              <a:rPr lang="en-US" sz="1200" dirty="0"/>
              <a:t> </a:t>
            </a:r>
            <a:r>
              <a:rPr lang="en-US" sz="1200" dirty="0" err="1"/>
              <a:t>broj</a:t>
            </a:r>
            <a:r>
              <a:rPr lang="en-US" sz="1200" dirty="0"/>
              <a:t> </a:t>
            </a:r>
            <a:r>
              <a:rPr lang="en-US" sz="1200" dirty="0" err="1"/>
              <a:t>instanci</a:t>
            </a:r>
            <a:r>
              <a:rPr lang="en-US" sz="1200" dirty="0"/>
              <a:t> </a:t>
            </a:r>
            <a:r>
              <a:rPr lang="en-US" sz="1200" dirty="0" err="1"/>
              <a:t>koje</a:t>
            </a:r>
            <a:r>
              <a:rPr lang="en-US" sz="1200" dirty="0"/>
              <a:t> </a:t>
            </a:r>
            <a:r>
              <a:rPr lang="en-US" sz="1200" dirty="0" err="1"/>
              <a:t>moraju</a:t>
            </a:r>
            <a:r>
              <a:rPr lang="en-US" sz="1200" dirty="0"/>
              <a:t> </a:t>
            </a:r>
            <a:r>
              <a:rPr lang="en-US" sz="1200" dirty="0" err="1"/>
              <a:t>biti</a:t>
            </a:r>
            <a:r>
              <a:rPr lang="en-US" sz="1200" dirty="0"/>
              <a:t> u </a:t>
            </a:r>
            <a:r>
              <a:rPr lang="en-US" sz="1200" dirty="0" err="1"/>
              <a:t>svakom</a:t>
            </a:r>
            <a:r>
              <a:rPr lang="en-US" sz="1200" dirty="0"/>
              <a:t> </a:t>
            </a:r>
            <a:r>
              <a:rPr lang="en-US" sz="1200" dirty="0" err="1"/>
              <a:t>listu</a:t>
            </a:r>
            <a:r>
              <a:rPr lang="en-US" sz="1200" dirty="0"/>
              <a:t> stable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mo</a:t>
            </a:r>
            <a:r>
              <a:rPr lang="sr-Latn-RS" sz="1200" dirty="0"/>
              <a:t>že </a:t>
            </a:r>
            <a:r>
              <a:rPr lang="en-US" sz="1200" dirty="0" err="1"/>
              <a:t>pomoći</a:t>
            </a:r>
            <a:r>
              <a:rPr lang="en-US" sz="1200" dirty="0"/>
              <a:t> u </a:t>
            </a:r>
            <a:r>
              <a:rPr lang="en-US" sz="1200" dirty="0" err="1"/>
              <a:t>sprečavanju</a:t>
            </a:r>
            <a:r>
              <a:rPr lang="en-US" sz="1200" dirty="0"/>
              <a:t> </a:t>
            </a:r>
            <a:r>
              <a:rPr lang="en-US" sz="1200" dirty="0" err="1"/>
              <a:t>preprilagođavanja</a:t>
            </a:r>
            <a:endParaRPr lang="en-US" sz="12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9" y="1920837"/>
            <a:ext cx="6914505" cy="93697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9" y="3036790"/>
            <a:ext cx="6914505" cy="765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47309" y="1458063"/>
            <a:ext cx="277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/>
              <a:t>Stabla odlučivanja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40" y="4287095"/>
            <a:ext cx="4151936" cy="19890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5192264"/>
            <a:ext cx="4667776" cy="8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31" y="609600"/>
            <a:ext cx="5932244" cy="57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726" y="601918"/>
            <a:ext cx="10353762" cy="4058751"/>
          </a:xfrm>
        </p:spPr>
        <p:txBody>
          <a:bodyPr/>
          <a:lstStyle/>
          <a:p>
            <a:r>
              <a:rPr lang="en-US" dirty="0">
                <a:effectLst/>
              </a:rPr>
              <a:t>Kao </a:t>
            </a:r>
            <a:r>
              <a:rPr lang="en-US" dirty="0" err="1">
                <a:effectLst/>
              </a:rPr>
              <a:t>napredniju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tehniku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koristimo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RandomForest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poboljšanje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performansi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klasifikaciju</a:t>
            </a:r>
            <a:r>
              <a:rPr lang="en-US" dirty="0">
                <a:effectLst/>
              </a:rPr>
              <a:t>. Ova </a:t>
            </a:r>
            <a:r>
              <a:rPr lang="en-US" dirty="0" err="1">
                <a:effectLst/>
              </a:rPr>
              <a:t>tehnika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radi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tako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što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kombinuje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više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stabala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odlučivanja</a:t>
            </a:r>
            <a:r>
              <a:rPr lang="en-US" dirty="0">
                <a:effectLst/>
              </a:rPr>
              <a:t> (Decision Trees) u </a:t>
            </a:r>
            <a:r>
              <a:rPr lang="en-US" dirty="0" err="1">
                <a:effectLst/>
              </a:rPr>
              <a:t>ansambl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pri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čemu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svako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stablo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svoju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predikciju</a:t>
            </a:r>
            <a:r>
              <a:rPr lang="en-US" dirty="0" smtClean="0">
                <a:effectLst/>
              </a:rPr>
              <a:t>.</a:t>
            </a:r>
            <a:r>
              <a:rPr lang="en-US" dirty="0">
                <a:effectLst/>
              </a:rPr>
              <a:t> Random Forest </a:t>
            </a:r>
            <a:r>
              <a:rPr lang="en-US" dirty="0" err="1">
                <a:effectLst/>
              </a:rPr>
              <a:t>koristi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tehniku</a:t>
            </a:r>
            <a:r>
              <a:rPr lang="en-US" dirty="0">
                <a:effectLst/>
              </a:rPr>
              <a:t> "bagging" (Bootstrap Aggregating) </a:t>
            </a:r>
            <a:r>
              <a:rPr lang="en-US" dirty="0" err="1">
                <a:effectLst/>
              </a:rPr>
              <a:t>kako</a:t>
            </a:r>
            <a:r>
              <a:rPr lang="en-US" dirty="0">
                <a:effectLst/>
              </a:rPr>
              <a:t> bi </a:t>
            </a:r>
            <a:r>
              <a:rPr lang="en-US" dirty="0" err="1">
                <a:effectLst/>
              </a:rPr>
              <a:t>kreirao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različite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podskupove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trening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podataka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svako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stablo</a:t>
            </a:r>
            <a:r>
              <a:rPr lang="sr-Latn-RS" dirty="0">
                <a:effectLst/>
              </a:rPr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88" y="2738469"/>
            <a:ext cx="3467449" cy="34885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32" y="3723145"/>
            <a:ext cx="4281056" cy="281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32" y="4217676"/>
            <a:ext cx="4281056" cy="265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32" y="4660669"/>
            <a:ext cx="4281056" cy="252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32" y="5091212"/>
            <a:ext cx="4281056" cy="5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160</TotalTime>
  <Words>689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Calisto MT</vt:lpstr>
      <vt:lpstr>Trebuchet MS</vt:lpstr>
      <vt:lpstr>Wingdings 2</vt:lpstr>
      <vt:lpstr>Slate</vt:lpstr>
      <vt:lpstr>Orbit Classification For Prediction / NASA</vt:lpstr>
      <vt:lpstr>Opis skupa podataka</vt:lpstr>
      <vt:lpstr>Histogrami atributa </vt:lpstr>
      <vt:lpstr>Matrica korelacije</vt:lpstr>
      <vt:lpstr>Nedostajući podaci i elementi van granica</vt:lpstr>
      <vt:lpstr>PowerPoint Presentation</vt:lpstr>
      <vt:lpstr>                          Klasifikacija</vt:lpstr>
      <vt:lpstr>PowerPoint Presentation</vt:lpstr>
      <vt:lpstr>PowerPoint Presentation</vt:lpstr>
      <vt:lpstr>K-najbližih suseda</vt:lpstr>
      <vt:lpstr>PowerPoint Presentation</vt:lpstr>
      <vt:lpstr>Analiza glavnih komponenti(PCA)</vt:lpstr>
      <vt:lpstr>K-sredina</vt:lpstr>
      <vt:lpstr>PowerPoint Presentation</vt:lpstr>
      <vt:lpstr>Bisekting K-Means</vt:lpstr>
      <vt:lpstr>Algoritam sakupljajućeg hijerarhijskog klasterovanja</vt:lpstr>
      <vt:lpstr>PowerPoint Presentation</vt:lpstr>
      <vt:lpstr>Pravila pridruživanja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 Classification For Prediction / NASA</dc:title>
  <dc:creator>Microsoft account</dc:creator>
  <cp:lastModifiedBy>Microsoft account</cp:lastModifiedBy>
  <cp:revision>15</cp:revision>
  <dcterms:created xsi:type="dcterms:W3CDTF">2023-09-15T02:53:08Z</dcterms:created>
  <dcterms:modified xsi:type="dcterms:W3CDTF">2023-09-15T14:14:20Z</dcterms:modified>
</cp:coreProperties>
</file>