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37B9-7D25-E33A-D775-9D0FC6B01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729CB-84F3-66DC-4273-00C120AB3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AA65-0480-65B5-E9BA-3EE527CE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6A8B-9068-AF14-AEC8-A19D1CB3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B327-4802-DB88-5AB2-A76C8A33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A43D-5D8F-2965-990E-504A70FD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37CC-4602-5E5C-D401-B40BA466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3FD1-23D7-9E4C-5CF3-7373F897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7CF9-8A77-2CBE-7EB3-A1D0DCF9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E7A3-FA01-BB92-A8EA-37B2A9FD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91280-6A23-D054-FB25-2ABB0E73E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1A6BA-633F-9396-B8D5-D374B028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C855-E8B4-4D1B-7C1D-544E28D2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85F5-67AB-EC29-027D-98DBEB3F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5C09-F976-34AE-D9F5-B2E7816A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0AA1-5902-45A9-416A-565E46FF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50D0-1BAE-F9B2-4174-372FAC31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0F8D-4AB0-1AF8-A7E9-8921642C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BB99-A054-A24A-168F-2BE19225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32CF-C5B0-DC04-7381-497D2C2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8C1C-EBDB-C7A1-7550-CE9C33AE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C848-6D60-B07C-9C39-13126DBD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E8CD-E4D3-BF19-E4B1-EB3BC794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283-D72D-AF84-4D0A-50E39263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8B48-E763-8497-E992-208D27AC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AE5A-A800-9A45-6B5B-370390A2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9E1C-1897-EADF-6BE1-0120FDB67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93E5C-B1EA-7AFD-0646-CA475517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4DF1-37AA-6F56-BA98-866AECA7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2A4E-9F53-3BFA-6A1D-3FC46B50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F2A22-86C1-59FB-A585-A1E2559D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5A5B-4838-AB43-7F85-94537473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67E4B-87DA-C952-7162-1B75D3A9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7AA9-1A5E-7509-F9BE-21F895143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BB879-FAA5-CD1B-431D-25046ED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86120-E2AC-0666-EEC4-161010D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D9190-0E09-5BC8-8EF3-2919A2EF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BE8DD-5C12-73BA-A8F8-E4165A56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B0D68-2ABF-62A8-4D80-D81D033D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C6DF-9FFC-B8F9-E161-53546045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21E7D-B074-8FE5-9C7E-44A5B9A9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44DE9-1620-4E3D-C169-A228AF6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44038-2202-632B-B467-77D0179B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F324F-A47D-14D2-D431-10A3A19D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243CE-7E14-676F-1C4C-C9D5A0C8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E521-42D6-C665-F80C-0270FB1F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9A7F-627D-C1AF-D0AB-7ADB896D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88AF-D444-08D0-4E6E-CBFB28BB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4CCBC-68F7-A7F0-7F23-363F23E0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9712-59EA-D5BE-955C-D229AE68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F5C4C-C443-7D0D-FF78-21DDC6D6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20A6-6809-2191-C7F5-B0DE11E4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2048-96E8-ACA2-5009-383ECC58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74AB4-DBD1-67A9-E94F-41D4F70FD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B312F-B2B0-1FB8-B3BA-5CFA092D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777A-8A69-E73F-535B-E206129B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EBE2-B6F3-D751-2D03-7190EA62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601B-A967-1712-37D7-D7353275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784B7-67BC-CFD3-0DF4-F5F4BB24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D8DF-1544-2031-060F-BC3D23AE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C1F9-2DCF-C1DA-528E-BAC12222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835E-8493-461D-A2D7-CFD0716AC03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F52E-2586-C428-85A0-E846D0CE2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503A-DED3-3E15-18B7-CE4EB26F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1C21-AD44-4075-983D-8295B314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9CF8-8DC3-A9B9-520B-C90476FBA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Customer Churn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6973-3FB2-0C68-D430-001F2574A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Istrazivanje podataka 1,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Matematički fakultet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E3170-2129-01C5-D32E-6B7131402DB2}"/>
              </a:ext>
            </a:extLst>
          </p:cNvPr>
          <p:cNvSpPr txBox="1"/>
          <p:nvPr/>
        </p:nvSpPr>
        <p:spPr>
          <a:xfrm>
            <a:off x="7247106" y="5598620"/>
            <a:ext cx="4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Marko Nikitović 123/2020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17C79-DA03-A0CC-D23C-048C678C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73" y="382994"/>
            <a:ext cx="7442198" cy="2415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DD3F0-FA0A-ACF9-FD6A-EC067A623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31" y="2798743"/>
            <a:ext cx="5050159" cy="392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15F09-84C4-C1F1-2590-37142172DEE8}"/>
              </a:ext>
            </a:extLst>
          </p:cNvPr>
          <p:cNvSpPr txBox="1"/>
          <p:nvPr/>
        </p:nvSpPr>
        <p:spPr>
          <a:xfrm>
            <a:off x="326571" y="382994"/>
            <a:ext cx="370425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granica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to 4%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nećemo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modifikovati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svojstvo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čemu vidimo da ne sadrže šum, jer je maksimalna vrednost 92 godine u podacima.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samom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kraju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izvršiti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binarizaciju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kategoričkih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7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80AF34-C995-E921-72E0-806DE1F7A646}"/>
              </a:ext>
            </a:extLst>
          </p:cNvPr>
          <p:cNvSpPr/>
          <p:nvPr/>
        </p:nvSpPr>
        <p:spPr>
          <a:xfrm>
            <a:off x="312995" y="4236298"/>
            <a:ext cx="57830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Klasifikacija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01CB8-94E0-28AF-0735-4E940ADE603A}"/>
              </a:ext>
            </a:extLst>
          </p:cNvPr>
          <p:cNvCxnSpPr/>
          <p:nvPr/>
        </p:nvCxnSpPr>
        <p:spPr>
          <a:xfrm>
            <a:off x="0" y="534644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3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3C30-8417-1065-6773-0E9465F84B36}"/>
              </a:ext>
            </a:extLst>
          </p:cNvPr>
          <p:cNvSpPr txBox="1">
            <a:spLocks/>
          </p:cNvSpPr>
          <p:nvPr/>
        </p:nvSpPr>
        <p:spPr>
          <a:xfrm>
            <a:off x="625184" y="189659"/>
            <a:ext cx="3932237" cy="7977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Stabla odlučivanja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96AB-B309-8396-0C2C-6008F89C6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75" y="337178"/>
            <a:ext cx="5772882" cy="3091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A3EC5-CF74-7035-F579-79904731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65" y="3587057"/>
            <a:ext cx="5365102" cy="3091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97CF3-5FD5-FCED-45E7-6F0CE7069402}"/>
              </a:ext>
            </a:extLst>
          </p:cNvPr>
          <p:cNvSpPr txBox="1"/>
          <p:nvPr/>
        </p:nvSpPr>
        <p:spPr>
          <a:xfrm>
            <a:off x="625184" y="1212980"/>
            <a:ext cx="4254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Koristimo MinMax scaler u svim modelima za klasifikaciju.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Dolazi do preprilagodjavanja na trening skupu.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Zbog nebalansiranosti vise gledamo matricu konfuzije i f1 skor, nego preciznost.</a:t>
            </a:r>
          </a:p>
        </p:txBody>
      </p:sp>
    </p:spTree>
    <p:extLst>
      <p:ext uri="{BB962C8B-B14F-4D97-AF65-F5344CB8AC3E}">
        <p14:creationId xmlns:p14="http://schemas.microsoft.com/office/powerpoint/2010/main" val="394497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CFADC-93CC-7B0D-5491-6AE69E6D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99" y="4247658"/>
            <a:ext cx="3427326" cy="1392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726C6-9000-7368-6A78-8DDA1BED2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99" y="510930"/>
            <a:ext cx="5053969" cy="3347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DC93B-2B51-E76F-0FA6-63D8CBA93BE0}"/>
              </a:ext>
            </a:extLst>
          </p:cNvPr>
          <p:cNvSpPr txBox="1"/>
          <p:nvPr/>
        </p:nvSpPr>
        <p:spPr>
          <a:xfrm>
            <a:off x="662473" y="1332024"/>
            <a:ext cx="4870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 na test skupu nakon primene gridSearch-a sa datim parametrima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Probavamo različite vrednosti za težine klasa da bi povećali f1 skor za pozitivnu klasu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9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6058F-1E38-FFAC-79DF-CDEF2005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7" y="592723"/>
            <a:ext cx="6153924" cy="3977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04A89-6857-0A95-25B4-4634F5EF8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45" y="735716"/>
            <a:ext cx="5148082" cy="3691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6F91A-B9A3-8AF6-B149-BB242F3E1199}"/>
              </a:ext>
            </a:extLst>
          </p:cNvPr>
          <p:cNvSpPr txBox="1"/>
          <p:nvPr/>
        </p:nvSpPr>
        <p:spPr>
          <a:xfrm>
            <a:off x="726232" y="4954556"/>
            <a:ext cx="107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Možemo primetiti da su upravo značajni atributi za koje smo to pretpostavili tokom početne analize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9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7B76-05D6-A50B-8543-EF4D60EBFA65}"/>
              </a:ext>
            </a:extLst>
          </p:cNvPr>
          <p:cNvSpPr txBox="1"/>
          <p:nvPr/>
        </p:nvSpPr>
        <p:spPr>
          <a:xfrm>
            <a:off x="541175" y="712339"/>
            <a:ext cx="22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Slučajne šume: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BDB-7FC8-11EF-0973-F1000A3A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718457"/>
            <a:ext cx="5660571" cy="911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B66AF-64E4-0076-A5F9-D6E5E210B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4" y="1855632"/>
            <a:ext cx="4663487" cy="3014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B79AA0-8F50-A9A4-CC83-B63946C90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1855427"/>
            <a:ext cx="4561103" cy="3015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245E4-E2AD-71E7-0764-99174488D5B8}"/>
              </a:ext>
            </a:extLst>
          </p:cNvPr>
          <p:cNvSpPr txBox="1"/>
          <p:nvPr/>
        </p:nvSpPr>
        <p:spPr>
          <a:xfrm>
            <a:off x="541175" y="5234473"/>
            <a:ext cx="1100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Možemo primetiti da nam je se povećao odziv a smanjila preciznost nakon primene SMOTE algoritma (desno)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Nakon primene SMOTE obe klase imaju po 5971 instanci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6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F17C-8750-52F3-B9D2-D4287C3344A3}"/>
              </a:ext>
            </a:extLst>
          </p:cNvPr>
          <p:cNvSpPr txBox="1">
            <a:spLocks/>
          </p:cNvSpPr>
          <p:nvPr/>
        </p:nvSpPr>
        <p:spPr>
          <a:xfrm>
            <a:off x="625184" y="189659"/>
            <a:ext cx="3932237" cy="7977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R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E3442-AB16-D717-7506-8C1FD9C6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4" y="1328416"/>
            <a:ext cx="4907705" cy="2484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81656-033C-F6AA-D904-3485E3F7C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0" y="1328416"/>
            <a:ext cx="5715495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4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0EF-8B40-21FB-A23F-85A3767779F9}"/>
              </a:ext>
            </a:extLst>
          </p:cNvPr>
          <p:cNvSpPr txBox="1">
            <a:spLocks/>
          </p:cNvSpPr>
          <p:nvPr/>
        </p:nvSpPr>
        <p:spPr>
          <a:xfrm>
            <a:off x="625184" y="189659"/>
            <a:ext cx="3932237" cy="79776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R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HistGradientBoostingClassifier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B72D9-950F-12D1-3B12-C7AB52B1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78" y="317954"/>
            <a:ext cx="3871295" cy="1935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C5623-DA98-49B3-6A44-505C157E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8" y="2522116"/>
            <a:ext cx="5396117" cy="3237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FDAF7-7AD8-D1D5-137A-66214CC51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78" y="2522116"/>
            <a:ext cx="5487502" cy="3252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72720B-F95C-3EFB-BCBD-5E84DA87CD3D}"/>
              </a:ext>
            </a:extLst>
          </p:cNvPr>
          <p:cNvSpPr txBox="1"/>
          <p:nvPr/>
        </p:nvSpPr>
        <p:spPr>
          <a:xfrm>
            <a:off x="513183" y="1054359"/>
            <a:ext cx="539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Korišćena SMOTE tehnika za balansiranje klasa  i RandomizedSearch.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B4B05-91D8-42BD-9924-01A31FB6A707}"/>
              </a:ext>
            </a:extLst>
          </p:cNvPr>
          <p:cNvSpPr txBox="1"/>
          <p:nvPr/>
        </p:nvSpPr>
        <p:spPr>
          <a:xfrm>
            <a:off x="513184" y="6139543"/>
            <a:ext cx="878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Dobijamo slične rezultate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0D16-5069-9609-110D-388592A8E60E}"/>
              </a:ext>
            </a:extLst>
          </p:cNvPr>
          <p:cNvSpPr txBox="1">
            <a:spLocks/>
          </p:cNvSpPr>
          <p:nvPr/>
        </p:nvSpPr>
        <p:spPr>
          <a:xfrm>
            <a:off x="625184" y="189659"/>
            <a:ext cx="3932237" cy="7977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Poredjenje modela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99591-7DDA-91A4-E2DF-A1AE0601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4" y="987425"/>
            <a:ext cx="5001778" cy="3977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404B6-A3A9-D290-612E-26A4DCAD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56" y="987425"/>
            <a:ext cx="5001778" cy="3977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BDDEF-1F04-3E6C-F754-8876350FCA1E}"/>
              </a:ext>
            </a:extLst>
          </p:cNvPr>
          <p:cNvSpPr txBox="1"/>
          <p:nvPr/>
        </p:nvSpPr>
        <p:spPr>
          <a:xfrm>
            <a:off x="625184" y="5262465"/>
            <a:ext cx="726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poredjenje modela korišćena ROC – kriva i AUC skor.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7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80AF34-C995-E921-72E0-806DE1F7A646}"/>
              </a:ext>
            </a:extLst>
          </p:cNvPr>
          <p:cNvSpPr/>
          <p:nvPr/>
        </p:nvSpPr>
        <p:spPr>
          <a:xfrm>
            <a:off x="312995" y="4236298"/>
            <a:ext cx="57830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Klasterovanje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01CB8-94E0-28AF-0735-4E940ADE603A}"/>
              </a:ext>
            </a:extLst>
          </p:cNvPr>
          <p:cNvCxnSpPr/>
          <p:nvPr/>
        </p:nvCxnSpPr>
        <p:spPr>
          <a:xfrm>
            <a:off x="0" y="534644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3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3383-0B27-55C1-B966-C9A2960C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4750"/>
            <a:ext cx="10032460" cy="5573948"/>
          </a:xfrm>
        </p:spPr>
        <p:txBody>
          <a:bodyPr>
            <a:normAutofit fontScale="85000" lnSpcReduction="20000"/>
          </a:bodyPr>
          <a:lstStyle/>
          <a:p>
            <a:endParaRPr lang="sr-Latn-RS" b="1" dirty="0"/>
          </a:p>
          <a:p>
            <a:r>
              <a:rPr lang="sr-Latn-RS" b="1" dirty="0"/>
              <a:t>Uvod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skupa podataka</a:t>
            </a:r>
          </a:p>
          <a:p>
            <a:pPr marL="0" indent="0">
              <a:buNone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Preprocesiranje</a:t>
            </a:r>
          </a:p>
          <a:p>
            <a:r>
              <a:rPr lang="sr-Latn-RS" b="1" dirty="0"/>
              <a:t>Klasifikacija</a:t>
            </a:r>
          </a:p>
          <a:p>
            <a:pPr marL="457200" lvl="1" indent="0">
              <a:buNone/>
            </a:pPr>
            <a:r>
              <a:rPr lang="sr-Latn-RS" b="1" dirty="0"/>
              <a:t>	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Stabla odlučivanja</a:t>
            </a:r>
          </a:p>
          <a:p>
            <a:pPr marL="457200" lvl="1" indent="0">
              <a:buNone/>
            </a:pP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Poredjenje DesicionTree i RandomForest modela</a:t>
            </a:r>
          </a:p>
          <a:p>
            <a:pPr marL="457200" lvl="1" indent="0">
              <a:buNone/>
            </a:pP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 HistGradientBoostingClassifier</a:t>
            </a:r>
          </a:p>
          <a:p>
            <a:pPr marL="457200" lvl="1" indent="0">
              <a:buNone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Poredjenje modela</a:t>
            </a:r>
          </a:p>
          <a:p>
            <a:r>
              <a:rPr lang="sr-Latn-RS" b="1" dirty="0"/>
              <a:t>Klasterovanje</a:t>
            </a:r>
            <a:r>
              <a:rPr lang="sr-Latn-RS" dirty="0"/>
              <a:t> 	</a:t>
            </a:r>
          </a:p>
          <a:p>
            <a:pPr marL="457200" lvl="1" indent="0">
              <a:buNone/>
            </a:pPr>
            <a:r>
              <a:rPr lang="sr-Latn-RS" dirty="0"/>
              <a:t>	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– PCA i t-SNE</a:t>
            </a:r>
          </a:p>
          <a:p>
            <a:pPr marL="457200" lvl="1" indent="0">
              <a:buNone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Hijearhijsko klasterovanje</a:t>
            </a:r>
          </a:p>
          <a:p>
            <a:r>
              <a:rPr lang="sr-Latn-RS" b="1" dirty="0"/>
              <a:t>Pravila pridruživanja</a:t>
            </a:r>
          </a:p>
          <a:p>
            <a:pPr marL="914400" lvl="2" indent="0">
              <a:buNone/>
            </a:pPr>
            <a:r>
              <a:rPr lang="sr-Latn-RS" dirty="0"/>
              <a:t>Apriori algoritam</a:t>
            </a:r>
          </a:p>
          <a:p>
            <a:pPr marL="914400" lvl="2" indent="0">
              <a:buNone/>
            </a:pPr>
            <a:endParaRPr lang="sr-Latn-RS" dirty="0"/>
          </a:p>
          <a:p>
            <a:r>
              <a:rPr lang="sr-Latn-RS" b="1" dirty="0"/>
              <a:t>Zaključak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905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1A81C1-550E-C6BE-6241-45D87D68B775}"/>
              </a:ext>
            </a:extLst>
          </p:cNvPr>
          <p:cNvSpPr txBox="1">
            <a:spLocks/>
          </p:cNvSpPr>
          <p:nvPr/>
        </p:nvSpPr>
        <p:spPr>
          <a:xfrm>
            <a:off x="625184" y="189659"/>
            <a:ext cx="3932237" cy="7977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R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K-sredina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064E6-FC0C-06B8-FE0B-D010F31F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588542"/>
            <a:ext cx="2444241" cy="2519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6BED1-775B-9771-6360-E09728DE4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26" y="483286"/>
            <a:ext cx="2648499" cy="2729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43B0E6-54B7-9F9F-FCAF-72970376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13" y="693800"/>
            <a:ext cx="2444239" cy="2519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379488-4535-BAB4-43E3-8D6A344139B5}"/>
              </a:ext>
            </a:extLst>
          </p:cNvPr>
          <p:cNvSpPr txBox="1"/>
          <p:nvPr/>
        </p:nvSpPr>
        <p:spPr>
          <a:xfrm>
            <a:off x="423673" y="1567543"/>
            <a:ext cx="3303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sa 3 komponente, objasnjena varijansa 0.2833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Optimalan broj klastera je 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98F08D-1CE8-F09A-CB97-F5E6FF048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4" y="3608397"/>
            <a:ext cx="4889208" cy="26473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0999A3-7843-92E0-8023-5C1B14FDA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2" y="3608397"/>
            <a:ext cx="4815981" cy="26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9D914-7E09-42C8-D9F8-00A947CF3BE6}"/>
              </a:ext>
            </a:extLst>
          </p:cNvPr>
          <p:cNvSpPr txBox="1"/>
          <p:nvPr/>
        </p:nvSpPr>
        <p:spPr>
          <a:xfrm>
            <a:off x="181036" y="541176"/>
            <a:ext cx="404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sa 2 komponente: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262EF-6AFF-744B-8A51-2925F0B9B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" y="1121319"/>
            <a:ext cx="2816171" cy="220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514A3-8CE8-D859-626B-05ED502F9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46" y="1121319"/>
            <a:ext cx="3017352" cy="2364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2C4BF0-1EC1-E64E-E30A-6C3A7E3C1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98" y="1103192"/>
            <a:ext cx="3111022" cy="2438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2F9FE-97FA-A5FE-5913-160CF6060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45" y="1066939"/>
            <a:ext cx="2993127" cy="2474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BE908-B28F-23ED-00CF-575163D4E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" y="3541198"/>
            <a:ext cx="5522702" cy="3018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18FB3B-557A-51D0-B6DC-B34903C16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38" y="3559326"/>
            <a:ext cx="5522702" cy="30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3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FAC6-C3B7-6FCA-D6C7-402383606D02}"/>
              </a:ext>
            </a:extLst>
          </p:cNvPr>
          <p:cNvSpPr txBox="1">
            <a:spLocks/>
          </p:cNvSpPr>
          <p:nvPr/>
        </p:nvSpPr>
        <p:spPr>
          <a:xfrm>
            <a:off x="335935" y="-136913"/>
            <a:ext cx="6046204" cy="911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R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Hijearhijsko</a:t>
            </a:r>
            <a:r>
              <a:rPr lang="sr-Latn-R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klasterovanje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54A3B-5A6B-2046-53A9-AE69A6A632DA}"/>
              </a:ext>
            </a:extLst>
          </p:cNvPr>
          <p:cNvSpPr txBox="1"/>
          <p:nvPr/>
        </p:nvSpPr>
        <p:spPr>
          <a:xfrm>
            <a:off x="335935" y="774440"/>
            <a:ext cx="3079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redukcija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DF0B4-080D-BCB4-7F4A-407CAC86B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1" y="1349093"/>
            <a:ext cx="10384483" cy="3046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58226-159A-A183-53B2-E2ADAECE1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5" y="4116607"/>
            <a:ext cx="10702179" cy="27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D2B1D-4680-AEB4-133E-67489588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1254827"/>
            <a:ext cx="5710335" cy="4161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9B481-2BC8-90E5-9AD4-107CADE3D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55" y="637090"/>
            <a:ext cx="5220001" cy="55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80AF34-C995-E921-72E0-806DE1F7A646}"/>
              </a:ext>
            </a:extLst>
          </p:cNvPr>
          <p:cNvSpPr/>
          <p:nvPr/>
        </p:nvSpPr>
        <p:spPr>
          <a:xfrm>
            <a:off x="-330818" y="4236298"/>
            <a:ext cx="97174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Pravila pridruživanja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01CB8-94E0-28AF-0735-4E940ADE603A}"/>
              </a:ext>
            </a:extLst>
          </p:cNvPr>
          <p:cNvCxnSpPr/>
          <p:nvPr/>
        </p:nvCxnSpPr>
        <p:spPr>
          <a:xfrm>
            <a:off x="0" y="534644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0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70575-6233-4104-0B55-EA74979700DE}"/>
              </a:ext>
            </a:extLst>
          </p:cNvPr>
          <p:cNvSpPr txBox="1"/>
          <p:nvPr/>
        </p:nvSpPr>
        <p:spPr>
          <a:xfrm>
            <a:off x="289248" y="522514"/>
            <a:ext cx="3797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Apriori: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9EA59-089D-323D-64BA-483ACEDF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" y="1156996"/>
            <a:ext cx="5486199" cy="326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3F5CE-84A1-F0AC-7362-21328C431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47" y="1470210"/>
            <a:ext cx="6313383" cy="2639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CF4912-519D-5DD2-2F60-F153BBE0A9A5}"/>
              </a:ext>
            </a:extLst>
          </p:cNvPr>
          <p:cNvSpPr txBox="1"/>
          <p:nvPr/>
        </p:nvSpPr>
        <p:spPr>
          <a:xfrm>
            <a:off x="457200" y="4823927"/>
            <a:ext cx="108608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Ukupan broj pravila je preko 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Pravila koja ne impliciraju </a:t>
            </a: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nemaju veliki Lift skor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1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415B2-DF60-1AC0-27CE-298B055BC98D}"/>
              </a:ext>
            </a:extLst>
          </p:cNvPr>
          <p:cNvSpPr txBox="1"/>
          <p:nvPr/>
        </p:nvSpPr>
        <p:spPr>
          <a:xfrm>
            <a:off x="699796" y="1670180"/>
            <a:ext cx="98064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same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početne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mogli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zaključiti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NumOfProducts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veliki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značaj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predvidjanju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kasnije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mogli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vidimo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stabala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odlučivanja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pravila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pridruživanja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možemo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primetiti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nalaze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svim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pravilima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to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strane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klasifikacije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najbolje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pokazali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HistGradientBoosting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sr-Latn-R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RandomForrest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koji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ansambl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tiče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klasterovanja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ono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previše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izazovno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svega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namenjeni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binarnu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klasifikaciju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Ali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mogli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primetiti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jasno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izdvajaju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klasteri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kraju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dobili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odredjeni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zanimljivih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pravila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pridruživanja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koji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grupacije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sklone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napuštanju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u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budućnosti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unapredjivanje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usluga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bazirati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njima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78F223-A2A3-DEB2-B01C-4236DF6495E9}"/>
              </a:ext>
            </a:extLst>
          </p:cNvPr>
          <p:cNvSpPr txBox="1">
            <a:spLocks/>
          </p:cNvSpPr>
          <p:nvPr/>
        </p:nvSpPr>
        <p:spPr>
          <a:xfrm>
            <a:off x="335935" y="-136913"/>
            <a:ext cx="6046204" cy="911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R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Zaključak: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225-C4AB-8E01-6264-35888290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43936" cy="1016203"/>
          </a:xfrm>
        </p:spPr>
        <p:txBody>
          <a:bodyPr>
            <a:normAutofit/>
          </a:bodyPr>
          <a:lstStyle/>
          <a:p>
            <a:r>
              <a:rPr lang="sr-Latn-R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skupa podataka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7CF9-9422-03A5-CCE1-C8C94B00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4" y="1381329"/>
            <a:ext cx="9443936" cy="5111546"/>
          </a:xfrm>
        </p:spPr>
        <p:txBody>
          <a:bodyPr>
            <a:normAutofit lnSpcReduction="10000"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Skup se sastoji od 18 atributa i 10 000 instanci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Spisak atributa: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RowNumber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HasCrCard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IsActiveMember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EstimatedSalary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CreditScore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Earned</a:t>
            </a:r>
          </a:p>
          <a:p>
            <a:pPr marL="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NumOfProductsnce</a:t>
            </a:r>
          </a:p>
          <a:p>
            <a:pPr marL="0" indent="0">
              <a:buNone/>
            </a:pP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Atributi RowNumber, CustomerId, Surname nisu relevantni za dalju analizu, zato ih izbacujemo iz dalje obrade.</a:t>
            </a:r>
          </a:p>
          <a:p>
            <a:pPr marL="0" indent="0">
              <a:buNone/>
            </a:pPr>
            <a:endParaRPr lang="sr-Latn-RS" sz="1600" dirty="0"/>
          </a:p>
          <a:p>
            <a:pPr marL="0" indent="0">
              <a:buNone/>
            </a:pPr>
            <a:endParaRPr lang="sr-Latn-RS" sz="1600" dirty="0"/>
          </a:p>
          <a:p>
            <a:pPr marL="0" indent="0">
              <a:buNone/>
            </a:pP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42050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CD4E0B-7BEF-38C5-D2E6-70CA806DAE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" b="558"/>
          <a:stretch>
            <a:fillRect/>
          </a:stretch>
        </p:blipFill>
        <p:spPr>
          <a:xfrm>
            <a:off x="6329588" y="1083229"/>
            <a:ext cx="5884383" cy="46463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0528-0FCB-7FFF-81B5-F4EB3A006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995363"/>
            <a:ext cx="3857625" cy="4873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Podela kategoričkih atributa po vrednostima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66D75-6E1A-6D8F-5159-B94D4E859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27635"/>
            <a:ext cx="6329589" cy="35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3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54F6C-14B2-3ED6-49D3-4AF82C3C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3059"/>
            <a:ext cx="5881174" cy="5901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BE4A7-994C-7328-6768-924C6C62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" y="213799"/>
            <a:ext cx="5182428" cy="6430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CD78E-37A5-1FB6-1B65-25EFD94E060A}"/>
              </a:ext>
            </a:extLst>
          </p:cNvPr>
          <p:cNvSpPr txBox="1"/>
          <p:nvPr/>
        </p:nvSpPr>
        <p:spPr>
          <a:xfrm>
            <a:off x="5680953" y="6284068"/>
            <a:ext cx="6275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Podele kategoričkih i numeričkih atributa po ciljnoj promenljivoj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1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9D64B-A3D5-1196-3CF2-9D5A160B95CF}"/>
              </a:ext>
            </a:extLst>
          </p:cNvPr>
          <p:cNvSpPr txBox="1"/>
          <p:nvPr/>
        </p:nvSpPr>
        <p:spPr>
          <a:xfrm>
            <a:off x="700391" y="729574"/>
            <a:ext cx="10787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sr-Latn-R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pribli</a:t>
            </a:r>
            <a:r>
              <a:rPr lang="sr-Latn-R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podjednako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raspodeljeni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ciljnoj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promenljivoj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osim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NumOfProducts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razlika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baš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izražena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grafikona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raspodelu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mozemo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primetiti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znacajnija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razlika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raspodeli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klasama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Odnosno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 za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 (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klijenti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napustili</a:t>
            </a:r>
            <a:r>
              <a:rPr lang="sr-Latn-R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banku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je vise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pomerena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desno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odnosno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starije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stanovnistvo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 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mozemo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pretpostavimo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eć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klasifikaciju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iskoristiti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upravo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atribute 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NumOfProducts.</a:t>
            </a:r>
            <a:endParaRPr lang="en-US" sz="2400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5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20FF6-A11E-2C67-8799-115E68B0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1" y="896343"/>
            <a:ext cx="5659026" cy="5065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FFE06-CEF3-1C81-7F56-192AB282730F}"/>
              </a:ext>
            </a:extLst>
          </p:cNvPr>
          <p:cNvSpPr txBox="1"/>
          <p:nvPr/>
        </p:nvSpPr>
        <p:spPr>
          <a:xfrm>
            <a:off x="7137918" y="1091682"/>
            <a:ext cx="43829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Odnos klasa je 4:1.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se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odnosi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svega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klasifikaciju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uticati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predvidjanja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manjinske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r-Latn-R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reba da povedemo računa koju meru kvaliteta modela koristimo.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1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E05C-5E0B-9589-944B-25E75DEC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84" y="189659"/>
            <a:ext cx="3932237" cy="797766"/>
          </a:xfrm>
        </p:spPr>
        <p:txBody>
          <a:bodyPr>
            <a:normAutofit/>
          </a:bodyPr>
          <a:lstStyle/>
          <a:p>
            <a:r>
              <a:rPr lang="sr-Latn-R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Preprocesiranje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EBE1-6A7F-FE64-D188-A8E4902C0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523" y="1502229"/>
            <a:ext cx="3932237" cy="43588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Vidimo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besmislena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predvidjali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naucili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izbacujemo.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Ostali atributi nisu previše korelisani.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E8CC6-B823-AA86-1493-38E4DA64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38" y="303677"/>
            <a:ext cx="6991578" cy="62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5978F-D439-3AC7-7777-868FA9F46DC4}"/>
              </a:ext>
            </a:extLst>
          </p:cNvPr>
          <p:cNvSpPr txBox="1"/>
          <p:nvPr/>
        </p:nvSpPr>
        <p:spPr>
          <a:xfrm>
            <a:off x="699796" y="699796"/>
            <a:ext cx="935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ne sadrže nedostajuće vrednosti pa taj deo preprocesiranja preskačemo.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E63D-BA83-818F-8433-FFE3C6F1C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686254"/>
            <a:ext cx="4160881" cy="45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704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Bank Customer Churn</vt:lpstr>
      <vt:lpstr>PowerPoint Presentation</vt:lpstr>
      <vt:lpstr>Analiza skupa podataka</vt:lpstr>
      <vt:lpstr>PowerPoint Presentation</vt:lpstr>
      <vt:lpstr>PowerPoint Presentation</vt:lpstr>
      <vt:lpstr>PowerPoint Presentation</vt:lpstr>
      <vt:lpstr>PowerPoint Presentation</vt:lpstr>
      <vt:lpstr>Preprocesiranje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</dc:title>
  <dc:creator>Korisnik</dc:creator>
  <cp:lastModifiedBy>Korisnik</cp:lastModifiedBy>
  <cp:revision>19</cp:revision>
  <dcterms:created xsi:type="dcterms:W3CDTF">2023-09-15T13:46:02Z</dcterms:created>
  <dcterms:modified xsi:type="dcterms:W3CDTF">2023-09-17T21:43:30Z</dcterms:modified>
</cp:coreProperties>
</file>