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8e06cb1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8e06cb1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8e06cb175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58e06cb17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8e06cb1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58e06cb1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8e06cb175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8e06cb175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8e06cb1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8e06cb1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90a0f11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590a0f11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90a0f11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90a0f11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90a0f11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90a0f11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90a0f116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90a0f116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8e06cb17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8e06cb17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8e06cb175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8e06cb175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8e06cb17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8e06cb17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8e06cb17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8e06cb17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8e06cb175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8e06cb175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5aaa7d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5aaa7d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8e06cb175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8e06cb175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5aaa7d0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5aaa7d0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06950"/>
            <a:ext cx="72843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      </a:t>
            </a:r>
            <a:r>
              <a:rPr i="1" lang="en" sz="2000"/>
              <a:t> </a:t>
            </a:r>
            <a:r>
              <a:rPr b="0" i="1" lang="en" sz="2000"/>
              <a:t>Istrazivanje podataka 1</a:t>
            </a:r>
            <a:endParaRPr b="0" i="1" sz="2000"/>
          </a:p>
          <a:p>
            <a:pPr indent="0" lvl="0" marL="0" rtl="0" algn="ctr">
              <a:spcBef>
                <a:spcPts val="0"/>
              </a:spcBef>
              <a:spcAft>
                <a:spcPts val="0"/>
              </a:spcAft>
              <a:buNone/>
            </a:pPr>
            <a:r>
              <a:rPr b="0" i="1" lang="en" sz="1600"/>
              <a:t>Matematicki fakultet, Univerzitet u Beogradu</a:t>
            </a:r>
            <a:endParaRPr b="0" i="1" sz="1600"/>
          </a:p>
        </p:txBody>
      </p:sp>
      <p:sp>
        <p:nvSpPr>
          <p:cNvPr id="278" name="Google Shape;278;p13"/>
          <p:cNvSpPr txBox="1"/>
          <p:nvPr>
            <p:ph idx="1" type="subTitle"/>
          </p:nvPr>
        </p:nvSpPr>
        <p:spPr>
          <a:xfrm>
            <a:off x="596200" y="2864950"/>
            <a:ext cx="5245800" cy="10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profesor: Nenad Mitic</a:t>
            </a:r>
            <a:endParaRPr i="1"/>
          </a:p>
          <a:p>
            <a:pPr indent="0" lvl="0" marL="0" rtl="0" algn="l">
              <a:spcBef>
                <a:spcPts val="0"/>
              </a:spcBef>
              <a:spcAft>
                <a:spcPts val="0"/>
              </a:spcAft>
              <a:buNone/>
            </a:pPr>
            <a:r>
              <a:rPr i="1" lang="en"/>
              <a:t>asistent:Stefan Kapunac</a:t>
            </a:r>
            <a:endParaRPr i="1"/>
          </a:p>
          <a:p>
            <a:pPr indent="0" lvl="0" marL="0" rtl="0" algn="l">
              <a:spcBef>
                <a:spcPts val="0"/>
              </a:spcBef>
              <a:spcAft>
                <a:spcPts val="0"/>
              </a:spcAft>
              <a:buNone/>
            </a:pPr>
            <a:r>
              <a:rPr i="1" lang="en"/>
              <a:t>student:Jelena Mitrovic</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ctrTitle"/>
          </p:nvPr>
        </p:nvSpPr>
        <p:spPr>
          <a:xfrm>
            <a:off x="3255225" y="-165750"/>
            <a:ext cx="5125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SVM</a:t>
            </a:r>
            <a:endParaRPr i="1"/>
          </a:p>
        </p:txBody>
      </p:sp>
      <p:sp>
        <p:nvSpPr>
          <p:cNvPr id="348" name="Google Shape;348;p22"/>
          <p:cNvSpPr txBox="1"/>
          <p:nvPr>
            <p:ph idx="1" type="subTitle"/>
          </p:nvPr>
        </p:nvSpPr>
        <p:spPr>
          <a:xfrm>
            <a:off x="77200" y="1305900"/>
            <a:ext cx="6540900" cy="215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latin typeface="Maven Pro"/>
                <a:ea typeface="Maven Pro"/>
                <a:cs typeface="Maven Pro"/>
                <a:sym typeface="Maven Pro"/>
              </a:rPr>
              <a:t>Ideja je pronaci hiperravan koja razdvaja podatke iz 2 klase. Ako su podaci linearno razdvojeni koristimo marginu, odnosno imacemo uslove da se hipperavan nalazi na bezbednom rastojanju od podataka i da su podaci iz jedne ravni sa jedne strane hiperrvani, a drugi sa druge.Ukoliko podaci nisu linearno razdvojeni koristimo meku marginu, odnosno dopustamo da imamo neke pogresne instance.Primenom GridSearchCV arlogitma za model SVM dobila sam da su optimalni parametri SVM modela {'C= 0.001, 'kernel'= 'linear'}.Model ne pravi greske ni na trening ni na test skupu.</a:t>
            </a:r>
            <a:endParaRPr i="1" sz="1000">
              <a:latin typeface="Maven Pro"/>
              <a:ea typeface="Maven Pro"/>
              <a:cs typeface="Maven Pro"/>
              <a:sym typeface="Maven Pro"/>
            </a:endParaRPr>
          </a:p>
          <a:p>
            <a:pPr indent="0" lvl="0" marL="0" rtl="0" algn="l">
              <a:lnSpc>
                <a:spcPct val="115000"/>
              </a:lnSpc>
              <a:spcBef>
                <a:spcPts val="1000"/>
              </a:spcBef>
              <a:spcAft>
                <a:spcPts val="1000"/>
              </a:spcAft>
              <a:buNone/>
            </a:pPr>
            <a:r>
              <a:t/>
            </a:r>
            <a:endParaRPr i="1" sz="1000">
              <a:latin typeface="Maven Pro"/>
              <a:ea typeface="Maven Pro"/>
              <a:cs typeface="Maven Pro"/>
              <a:sym typeface="Maven Pro"/>
            </a:endParaRPr>
          </a:p>
        </p:txBody>
      </p:sp>
      <p:pic>
        <p:nvPicPr>
          <p:cNvPr id="349" name="Google Shape;349;p22"/>
          <p:cNvPicPr preferRelativeResize="0"/>
          <p:nvPr/>
        </p:nvPicPr>
        <p:blipFill rotWithShape="1">
          <a:blip r:embed="rId3">
            <a:alphaModFix/>
          </a:blip>
          <a:srcRect b="-7564" l="-2446" r="-14062" t="-7576"/>
          <a:stretch/>
        </p:blipFill>
        <p:spPr>
          <a:xfrm>
            <a:off x="4572000" y="2231825"/>
            <a:ext cx="3924900" cy="265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type="ctrTitle"/>
          </p:nvPr>
        </p:nvSpPr>
        <p:spPr>
          <a:xfrm>
            <a:off x="2791175" y="444375"/>
            <a:ext cx="4738800" cy="96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3200"/>
              <a:t>Klasterovanje</a:t>
            </a:r>
            <a:endParaRPr i="1" sz="3200"/>
          </a:p>
        </p:txBody>
      </p:sp>
      <p:sp>
        <p:nvSpPr>
          <p:cNvPr id="355" name="Google Shape;355;p23"/>
          <p:cNvSpPr txBox="1"/>
          <p:nvPr>
            <p:ph idx="1" type="subTitle"/>
          </p:nvPr>
        </p:nvSpPr>
        <p:spPr>
          <a:xfrm>
            <a:off x="401350" y="1470275"/>
            <a:ext cx="5925000" cy="27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Maven Pro"/>
                <a:ea typeface="Maven Pro"/>
                <a:cs typeface="Maven Pro"/>
                <a:sym typeface="Maven Pro"/>
              </a:rPr>
              <a:t>Za razliku od klasifikacije, gde smo imali ciljnu promenljivu koju je trebalo predvideti,  klasterovanje spada u nenadledano ucenje, odnosno, bez ciljne promenljive potrebno je naci neke slicnosti izmedju podataka i grupisati podatke. Obradjeni algoritmi klasterovanja:K sredina, Hijararhijsko klasterovanje i DBSCAN. Primenom ovih algoroitama zakljucila sam da moj skup podataka nije pogodan za klasterovanje,zato sto nijedan od navedenih algoritma </a:t>
            </a:r>
            <a:r>
              <a:rPr i="1" lang="en" sz="1200">
                <a:latin typeface="Maven Pro"/>
                <a:ea typeface="Maven Pro"/>
                <a:cs typeface="Maven Pro"/>
                <a:sym typeface="Maven Pro"/>
              </a:rPr>
              <a:t>nije dao dobre rezultate.</a:t>
            </a:r>
            <a:endParaRPr i="1" sz="1200">
              <a:latin typeface="Maven Pro"/>
              <a:ea typeface="Maven Pro"/>
              <a:cs typeface="Maven Pro"/>
              <a:sym typeface="Maven Pro"/>
            </a:endParaRPr>
          </a:p>
          <a:p>
            <a:pPr indent="0" lvl="0" marL="0" rtl="0" algn="l">
              <a:spcBef>
                <a:spcPts val="0"/>
              </a:spcBef>
              <a:spcAft>
                <a:spcPts val="0"/>
              </a:spcAft>
              <a:buNone/>
            </a:pPr>
            <a:r>
              <a:rPr i="1" lang="en" sz="1200">
                <a:latin typeface="Maven Pro"/>
                <a:ea typeface="Maven Pro"/>
                <a:cs typeface="Maven Pro"/>
                <a:sym typeface="Maven Pro"/>
              </a:rPr>
              <a:t> </a:t>
            </a:r>
            <a:endParaRPr i="1" sz="12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ctrTitle"/>
          </p:nvPr>
        </p:nvSpPr>
        <p:spPr>
          <a:xfrm>
            <a:off x="2632250" y="0"/>
            <a:ext cx="4740000" cy="147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KMeans</a:t>
            </a:r>
            <a:endParaRPr i="1"/>
          </a:p>
        </p:txBody>
      </p:sp>
      <p:sp>
        <p:nvSpPr>
          <p:cNvPr id="361" name="Google Shape;361;p24"/>
          <p:cNvSpPr txBox="1"/>
          <p:nvPr>
            <p:ph idx="1" type="subTitle"/>
          </p:nvPr>
        </p:nvSpPr>
        <p:spPr>
          <a:xfrm>
            <a:off x="290375" y="1055550"/>
            <a:ext cx="8075100" cy="1232400"/>
          </a:xfrm>
          <a:prstGeom prst="rect">
            <a:avLst/>
          </a:prstGeom>
        </p:spPr>
        <p:txBody>
          <a:bodyPr anchorCtr="0" anchor="t" bIns="91425" lIns="91425" spcFirstLastPara="1" rIns="91425" wrap="square" tIns="91425">
            <a:noAutofit/>
          </a:bodyPr>
          <a:lstStyle/>
          <a:p>
            <a:pPr indent="0" lvl="0" marL="0" marR="266700" rtl="0" algn="just">
              <a:lnSpc>
                <a:spcPct val="115000"/>
              </a:lnSpc>
              <a:spcBef>
                <a:spcPts val="0"/>
              </a:spcBef>
              <a:spcAft>
                <a:spcPts val="0"/>
              </a:spcAft>
              <a:buNone/>
            </a:pPr>
            <a:r>
              <a:rPr i="1" lang="en" sz="1000">
                <a:latin typeface="Maven Pro"/>
                <a:ea typeface="Maven Pro"/>
                <a:cs typeface="Maven Pro"/>
                <a:sym typeface="Maven Pro"/>
              </a:rPr>
              <a:t>KMeans predstavlja iterativni algoritam koji deli podatke u K klastera,Svaka tacka pripada tacno jednom klasteru. Ovaj algoritam zasniva se na reprezentativnim predstavnicima.Prvi korak prilikom primene ovog algoritma jeste odredjivanje optimalnog broja klastera.Na slici ispod prikazana je promena SSE tokom povecanja broja klastera. Promena SSE nije najbolja mera za izbor optimalnog broja klastera, zbog toga sto se povecanjem broja klastera SSE smanjuje, pa zato moramo da posmatramo i promenu Silhouette.Na slici ispod prikazana je ta promena.Na osnovu pravila lakta zakljujemo da je optimalan broj klastera jednak cetiri, a vrednost Silhoute scora za k = 4 iznosi priblizno 0.0375, sto je jako lose.</a:t>
            </a:r>
            <a:endParaRPr i="1" sz="1000">
              <a:latin typeface="Maven Pro"/>
              <a:ea typeface="Maven Pro"/>
              <a:cs typeface="Maven Pro"/>
              <a:sym typeface="Maven Pro"/>
            </a:endParaRPr>
          </a:p>
          <a:p>
            <a:pPr indent="0" lvl="0" marL="0" rtl="0" algn="l">
              <a:spcBef>
                <a:spcPts val="1000"/>
              </a:spcBef>
              <a:spcAft>
                <a:spcPts val="0"/>
              </a:spcAft>
              <a:buNone/>
            </a:pPr>
            <a:r>
              <a:t/>
            </a:r>
            <a:endParaRPr sz="1000">
              <a:latin typeface="Maven Pro"/>
              <a:ea typeface="Maven Pro"/>
              <a:cs typeface="Maven Pro"/>
              <a:sym typeface="Maven Pro"/>
            </a:endParaRPr>
          </a:p>
        </p:txBody>
      </p:sp>
      <p:pic>
        <p:nvPicPr>
          <p:cNvPr id="362" name="Google Shape;362;p24"/>
          <p:cNvPicPr preferRelativeResize="0"/>
          <p:nvPr/>
        </p:nvPicPr>
        <p:blipFill>
          <a:blip r:embed="rId3">
            <a:alphaModFix/>
          </a:blip>
          <a:stretch>
            <a:fillRect/>
          </a:stretch>
        </p:blipFill>
        <p:spPr>
          <a:xfrm>
            <a:off x="290375" y="2287950"/>
            <a:ext cx="7645150" cy="239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idx="1" type="subTitle"/>
          </p:nvPr>
        </p:nvSpPr>
        <p:spPr>
          <a:xfrm>
            <a:off x="675800" y="379750"/>
            <a:ext cx="7585800" cy="12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000">
                <a:latin typeface="Maven Pro"/>
                <a:ea typeface="Maven Pro"/>
                <a:cs typeface="Maven Pro"/>
                <a:sym typeface="Maven Pro"/>
              </a:rPr>
              <a:t>Primenom PCA algoritma sam videla da je sa 2 glavne komponente objasnjeno samo 15% ukupne varijanse podataka, medjutim, zbog vizuelizacije klastera sam iskoristila PCA i smanjila broj atibuta na dva.Na slici je prikazama promena sa povecanjem broja klastera.</a:t>
            </a:r>
            <a:endParaRPr i="1" sz="1000">
              <a:latin typeface="Maven Pro"/>
              <a:ea typeface="Maven Pro"/>
              <a:cs typeface="Maven Pro"/>
              <a:sym typeface="Maven Pro"/>
            </a:endParaRPr>
          </a:p>
        </p:txBody>
      </p:sp>
      <p:pic>
        <p:nvPicPr>
          <p:cNvPr id="368" name="Google Shape;368;p25"/>
          <p:cNvPicPr preferRelativeResize="0"/>
          <p:nvPr/>
        </p:nvPicPr>
        <p:blipFill>
          <a:blip r:embed="rId3">
            <a:alphaModFix/>
          </a:blip>
          <a:stretch>
            <a:fillRect/>
          </a:stretch>
        </p:blipFill>
        <p:spPr>
          <a:xfrm>
            <a:off x="675788" y="1096950"/>
            <a:ext cx="7319025" cy="322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ctrTitle"/>
          </p:nvPr>
        </p:nvSpPr>
        <p:spPr>
          <a:xfrm>
            <a:off x="614000" y="208722"/>
            <a:ext cx="4058100" cy="146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3000"/>
              <a:t>Agglomerative</a:t>
            </a:r>
            <a:endParaRPr i="1" sz="3000"/>
          </a:p>
        </p:txBody>
      </p:sp>
      <p:sp>
        <p:nvSpPr>
          <p:cNvPr id="374" name="Google Shape;374;p26"/>
          <p:cNvSpPr txBox="1"/>
          <p:nvPr>
            <p:ph idx="1" type="subTitle"/>
          </p:nvPr>
        </p:nvSpPr>
        <p:spPr>
          <a:xfrm>
            <a:off x="364500" y="1387175"/>
            <a:ext cx="4307700" cy="1460100"/>
          </a:xfrm>
          <a:prstGeom prst="rect">
            <a:avLst/>
          </a:prstGeom>
        </p:spPr>
        <p:txBody>
          <a:bodyPr anchorCtr="0" anchor="t" bIns="91425" lIns="91425" spcFirstLastPara="1" rIns="91425" wrap="square" tIns="91425">
            <a:normAutofit fontScale="40000" lnSpcReduction="10000"/>
          </a:bodyPr>
          <a:lstStyle/>
          <a:p>
            <a:pPr indent="0" lvl="0" marL="0" rtl="0" algn="l">
              <a:lnSpc>
                <a:spcPct val="115000"/>
              </a:lnSpc>
              <a:spcBef>
                <a:spcPts val="0"/>
              </a:spcBef>
              <a:spcAft>
                <a:spcPts val="1000"/>
              </a:spcAft>
              <a:buNone/>
            </a:pPr>
            <a:r>
              <a:rPr i="1" lang="en" sz="2500">
                <a:latin typeface="Maven Pro"/>
                <a:ea typeface="Maven Pro"/>
                <a:cs typeface="Maven Pro"/>
                <a:sym typeface="Maven Pro"/>
              </a:rPr>
              <a:t>Primenom algoritma Agglomerative sa parametrima {n_clusters=4, linkage='average', compute_distances=True}, dobila sam da najveci broj instanci pripada prvom klasteru, cak 8349, drugom klasteru pripada samo 2 instance, trecem 9, a cetvrtom 18.Vrednost silhoutte scora za ove parametre jeste  0.076253, sto je i dalje jako malo.Proverila sam da li se dobija bolji skor ukoliko umesto average koristilo single ili complete vezu,ali u oba slucaja je vrednosti sillueta scora manja.</a:t>
            </a:r>
            <a:endParaRPr sz="1000">
              <a:latin typeface="Times New Roman"/>
              <a:ea typeface="Times New Roman"/>
              <a:cs typeface="Times New Roman"/>
              <a:sym typeface="Times New Roman"/>
            </a:endParaRPr>
          </a:p>
        </p:txBody>
      </p:sp>
      <p:pic>
        <p:nvPicPr>
          <p:cNvPr id="375" name="Google Shape;375;p26"/>
          <p:cNvPicPr preferRelativeResize="0"/>
          <p:nvPr/>
        </p:nvPicPr>
        <p:blipFill>
          <a:blip r:embed="rId3">
            <a:alphaModFix/>
          </a:blip>
          <a:stretch>
            <a:fillRect/>
          </a:stretch>
        </p:blipFill>
        <p:spPr>
          <a:xfrm>
            <a:off x="-864650" y="2715025"/>
            <a:ext cx="3587875" cy="2330575"/>
          </a:xfrm>
          <a:prstGeom prst="rect">
            <a:avLst/>
          </a:prstGeom>
          <a:noFill/>
          <a:ln>
            <a:noFill/>
          </a:ln>
        </p:spPr>
      </p:pic>
      <p:sp>
        <p:nvSpPr>
          <p:cNvPr id="376" name="Google Shape;376;p26"/>
          <p:cNvSpPr txBox="1"/>
          <p:nvPr>
            <p:ph type="ctrTitle"/>
          </p:nvPr>
        </p:nvSpPr>
        <p:spPr>
          <a:xfrm>
            <a:off x="5530575" y="208722"/>
            <a:ext cx="4058100" cy="146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3000"/>
              <a:t>DBSCAN</a:t>
            </a:r>
            <a:endParaRPr i="1" sz="3000"/>
          </a:p>
        </p:txBody>
      </p:sp>
      <p:sp>
        <p:nvSpPr>
          <p:cNvPr id="377" name="Google Shape;377;p26"/>
          <p:cNvSpPr txBox="1"/>
          <p:nvPr>
            <p:ph idx="1" type="subTitle"/>
          </p:nvPr>
        </p:nvSpPr>
        <p:spPr>
          <a:xfrm>
            <a:off x="4672100" y="1303550"/>
            <a:ext cx="4058100" cy="14601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None/>
            </a:pPr>
            <a:r>
              <a:rPr i="1" lang="en" sz="4000">
                <a:latin typeface="Maven Pro"/>
                <a:ea typeface="Maven Pro"/>
                <a:cs typeface="Maven Pro"/>
                <a:sym typeface="Maven Pro"/>
              </a:rPr>
              <a:t>U petlji sam pokusala da odredim koji su dobri parametri ovog modela tako da imamo sto manje suma, odnosno, instanci koje ne pripadaju nijednom klasteru, medjutim, bilo kojom kombinacijom sam dobila da su sve instance sumovi,odnosno ovaj algoritam nije uspeo da pronadje nijedan klaster.Na osnovu svega ovoga zakljucjujem da moji podaci nisu pogodni za klasterovanje.</a:t>
            </a:r>
            <a:endParaRPr i="1" sz="4000">
              <a:latin typeface="Maven Pro"/>
              <a:ea typeface="Maven Pro"/>
              <a:cs typeface="Maven Pro"/>
              <a:sym typeface="Maven Pro"/>
            </a:endParaRPr>
          </a:p>
          <a:p>
            <a:pPr indent="0" lvl="0" marL="0" rtl="0" algn="l">
              <a:lnSpc>
                <a:spcPct val="115000"/>
              </a:lnSpc>
              <a:spcBef>
                <a:spcPts val="1000"/>
              </a:spcBef>
              <a:spcAft>
                <a:spcPts val="0"/>
              </a:spcAft>
              <a:buNone/>
            </a:pPr>
            <a:r>
              <a:t/>
            </a:r>
            <a:endParaRPr i="1" sz="4000">
              <a:latin typeface="Maven Pro"/>
              <a:ea typeface="Maven Pro"/>
              <a:cs typeface="Maven Pro"/>
              <a:sym typeface="Maven Pro"/>
            </a:endParaRPr>
          </a:p>
          <a:p>
            <a:pPr indent="0" lvl="0" marL="0" rtl="0" algn="l">
              <a:lnSpc>
                <a:spcPct val="115000"/>
              </a:lnSpc>
              <a:spcBef>
                <a:spcPts val="10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i="1" sz="2500">
              <a:latin typeface="Maven Pro"/>
              <a:ea typeface="Maven Pro"/>
              <a:cs typeface="Maven Pro"/>
              <a:sym typeface="Maven Pro"/>
            </a:endParaRPr>
          </a:p>
          <a:p>
            <a:pPr indent="0" lvl="0" marL="0" rtl="0" algn="l">
              <a:lnSpc>
                <a:spcPct val="115000"/>
              </a:lnSpc>
              <a:spcBef>
                <a:spcPts val="1000"/>
              </a:spcBef>
              <a:spcAft>
                <a:spcPts val="10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ctrTitle"/>
          </p:nvPr>
        </p:nvSpPr>
        <p:spPr>
          <a:xfrm>
            <a:off x="1876425" y="0"/>
            <a:ext cx="5644200" cy="151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Pravila pridruzivanja</a:t>
            </a:r>
            <a:endParaRPr i="1"/>
          </a:p>
        </p:txBody>
      </p:sp>
      <p:sp>
        <p:nvSpPr>
          <p:cNvPr id="383" name="Google Shape;383;p27"/>
          <p:cNvSpPr txBox="1"/>
          <p:nvPr>
            <p:ph idx="1" type="subTitle"/>
          </p:nvPr>
        </p:nvSpPr>
        <p:spPr>
          <a:xfrm>
            <a:off x="334850" y="1519500"/>
            <a:ext cx="6785700" cy="15195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t/>
            </a:r>
            <a:endParaRPr i="1" sz="1000">
              <a:latin typeface="Maven Pro"/>
              <a:ea typeface="Maven Pro"/>
              <a:cs typeface="Maven Pro"/>
              <a:sym typeface="Maven Pro"/>
            </a:endParaRPr>
          </a:p>
          <a:p>
            <a:pPr indent="0" lvl="0" marL="0" rtl="0" algn="just">
              <a:lnSpc>
                <a:spcPct val="115000"/>
              </a:lnSpc>
              <a:spcBef>
                <a:spcPts val="1000"/>
              </a:spcBef>
              <a:spcAft>
                <a:spcPts val="1000"/>
              </a:spcAft>
              <a:buNone/>
            </a:pPr>
            <a:r>
              <a:rPr i="1" lang="en" sz="1000">
                <a:latin typeface="Maven Pro"/>
                <a:ea typeface="Maven Pro"/>
                <a:cs typeface="Maven Pro"/>
                <a:sym typeface="Maven Pro"/>
              </a:rPr>
              <a:t>Skup koji sam koristila za pravila pridruzivanja jeste onaj koji sam dobila pretprocesiranjem podataka na pocetku, odnosno zamenom null vrednosti medijanom i koriscenjem Label Encodera. Zbog jako velikog broja atributa, iskoristila sam FeatureSelection da izvojim glavne atribute.Izdvojila sam 35 najvaznijih atributa, odnosno 36 sa atributom ‘match’. Cilj pravila pridruzivanja u slucaju mog skupa podataka jeste naci neka pravila koja vaze kada je vrednost ciljne promenljive ‘macth ’ jednaka 1. Obradila sam algoritam Apriori.</a:t>
            </a:r>
            <a:endParaRPr i="1" sz="2100">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ctrTitle"/>
          </p:nvPr>
        </p:nvSpPr>
        <p:spPr>
          <a:xfrm>
            <a:off x="3433200" y="118575"/>
            <a:ext cx="2277600" cy="1552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Apriori</a:t>
            </a:r>
            <a:endParaRPr i="1"/>
          </a:p>
        </p:txBody>
      </p:sp>
      <p:sp>
        <p:nvSpPr>
          <p:cNvPr id="389" name="Google Shape;389;p28"/>
          <p:cNvSpPr txBox="1"/>
          <p:nvPr>
            <p:ph idx="1" type="subTitle"/>
          </p:nvPr>
        </p:nvSpPr>
        <p:spPr>
          <a:xfrm>
            <a:off x="602625" y="1372875"/>
            <a:ext cx="7510800" cy="69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i="1" lang="en" sz="1000">
                <a:latin typeface="Maven Pro"/>
                <a:ea typeface="Maven Pro"/>
                <a:cs typeface="Maven Pro"/>
                <a:sym typeface="Maven Pro"/>
              </a:rPr>
              <a:t>Svih 35 atributa koje sam dobila kao najvaznije za predvidjanje cilja bila su neprekidna, odnosno numericka, pa sam iskoristila cvor Binning da ih prevedem u nominal.Nad ovakvim tipovima mogla sam da primenim Apriori algoritam.</a:t>
            </a:r>
            <a:endParaRPr i="1" sz="1000">
              <a:latin typeface="Maven Pro"/>
              <a:ea typeface="Maven Pro"/>
              <a:cs typeface="Maven Pro"/>
              <a:sym typeface="Maven Pro"/>
            </a:endParaRPr>
          </a:p>
        </p:txBody>
      </p:sp>
      <p:pic>
        <p:nvPicPr>
          <p:cNvPr id="390" name="Google Shape;390;p28"/>
          <p:cNvPicPr preferRelativeResize="0"/>
          <p:nvPr/>
        </p:nvPicPr>
        <p:blipFill>
          <a:blip r:embed="rId3">
            <a:alphaModFix/>
          </a:blip>
          <a:stretch>
            <a:fillRect/>
          </a:stretch>
        </p:blipFill>
        <p:spPr>
          <a:xfrm>
            <a:off x="661938" y="2127575"/>
            <a:ext cx="7392176" cy="2636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9"/>
          <p:cNvSpPr txBox="1"/>
          <p:nvPr>
            <p:ph idx="1" type="subTitle"/>
          </p:nvPr>
        </p:nvSpPr>
        <p:spPr>
          <a:xfrm>
            <a:off x="542375" y="766600"/>
            <a:ext cx="7245000" cy="1375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000"/>
              </a:spcAft>
              <a:buNone/>
            </a:pPr>
            <a:r>
              <a:rPr i="1" lang="en" sz="1000">
                <a:latin typeface="Maven Pro"/>
                <a:ea typeface="Maven Pro"/>
                <a:cs typeface="Maven Pro"/>
                <a:sym typeface="Maven Pro"/>
              </a:rPr>
              <a:t>Prvo sam primenila algoritam sa uslovima da se u glavi moze naci samo  atribut ‘match’, a u telu se mogu naci svi ostali atributi.Pravila koja sam dobila nisu preterano zanimljiva iako imaju jako veliku ocenu lift mere i pouzdanosti. Ono sto mora da vazi da bi odgovor za ponovni susret bio pozitivan, tj. da je vrednost promenljive ‘match’= 1, jeste da atributi ‘decision’ i ‘decision_o’ takodje moraju da  budu True. Dakle, dobila sam da ukoliko je vrednost flag atributa ‘decision’ i ‘decision_o’ true, onda ce se osobe ponovo izadji, bez obzira na vrednost ostalih atributa., sto je sluicno kao i zakljucak koji smo dobili koriscenjem stabla odlucivanja. Neka od pravila:</a:t>
            </a:r>
            <a:endParaRPr i="1">
              <a:latin typeface="Maven Pro"/>
              <a:ea typeface="Maven Pro"/>
              <a:cs typeface="Maven Pro"/>
              <a:sym typeface="Maven Pro"/>
            </a:endParaRPr>
          </a:p>
        </p:txBody>
      </p:sp>
      <p:pic>
        <p:nvPicPr>
          <p:cNvPr id="396" name="Google Shape;396;p29"/>
          <p:cNvPicPr preferRelativeResize="0"/>
          <p:nvPr/>
        </p:nvPicPr>
        <p:blipFill>
          <a:blip r:embed="rId3">
            <a:alphaModFix/>
          </a:blip>
          <a:stretch>
            <a:fillRect/>
          </a:stretch>
        </p:blipFill>
        <p:spPr>
          <a:xfrm>
            <a:off x="623938" y="1983525"/>
            <a:ext cx="7081875" cy="269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idx="1" type="subTitle"/>
          </p:nvPr>
        </p:nvSpPr>
        <p:spPr>
          <a:xfrm>
            <a:off x="601650" y="381225"/>
            <a:ext cx="7734000" cy="10497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rPr i="1" lang="en" sz="1200">
                <a:latin typeface="Maven Pro"/>
                <a:ea typeface="Maven Pro"/>
                <a:cs typeface="Maven Pro"/>
                <a:sym typeface="Maven Pro"/>
              </a:rPr>
              <a:t>Iz tela sam izbacila atribute  ‘decision’ i ‘decision_o’.</a:t>
            </a:r>
            <a:r>
              <a:rPr i="1" lang="en" sz="1200">
                <a:latin typeface="Maven Pro"/>
                <a:ea typeface="Maven Pro"/>
                <a:cs typeface="Maven Pro"/>
                <a:sym typeface="Maven Pro"/>
              </a:rPr>
              <a:t> Dobijena pravila imaju manju pouzdanost i lift meru u odnosu na prethodna.Neka od pravila:</a:t>
            </a:r>
            <a:endParaRPr i="1" sz="1200">
              <a:latin typeface="Maven Pro"/>
              <a:ea typeface="Maven Pro"/>
              <a:cs typeface="Maven Pro"/>
              <a:sym typeface="Maven Pro"/>
            </a:endParaRPr>
          </a:p>
        </p:txBody>
      </p:sp>
      <p:pic>
        <p:nvPicPr>
          <p:cNvPr id="402" name="Google Shape;402;p30"/>
          <p:cNvPicPr preferRelativeResize="0"/>
          <p:nvPr/>
        </p:nvPicPr>
        <p:blipFill>
          <a:blip r:embed="rId3">
            <a:alphaModFix/>
          </a:blip>
          <a:stretch>
            <a:fillRect/>
          </a:stretch>
        </p:blipFill>
        <p:spPr>
          <a:xfrm>
            <a:off x="665076" y="1549500"/>
            <a:ext cx="7813826" cy="303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668150" y="318950"/>
            <a:ext cx="7056300" cy="122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sz="4000"/>
              <a:t>Analiza  podatka</a:t>
            </a:r>
            <a:endParaRPr i="1" sz="4000"/>
          </a:p>
        </p:txBody>
      </p:sp>
      <p:sp>
        <p:nvSpPr>
          <p:cNvPr id="284" name="Google Shape;284;p14"/>
          <p:cNvSpPr txBox="1"/>
          <p:nvPr>
            <p:ph idx="1" type="subTitle"/>
          </p:nvPr>
        </p:nvSpPr>
        <p:spPr>
          <a:xfrm>
            <a:off x="698100" y="1349550"/>
            <a:ext cx="7536000" cy="1222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50">
                <a:latin typeface="Maven Pro"/>
                <a:ea typeface="Maven Pro"/>
                <a:cs typeface="Maven Pro"/>
                <a:sym typeface="Maven Pro"/>
              </a:rPr>
              <a:t>Skup podataka se sastoji od 8378 instanci i 123 atributa.Jako veliki broj instanci sadrze nedostajuce vrednosti.Procenat instanci sa nedostajucim vrednostima iznosi priblizno 87.5</a:t>
            </a:r>
            <a:r>
              <a:rPr lang="en" sz="1000">
                <a:latin typeface="Maven Pro"/>
                <a:ea typeface="Maven Pro"/>
                <a:cs typeface="Maven Pro"/>
                <a:sym typeface="Maven Pro"/>
              </a:rPr>
              <a:t>%. </a:t>
            </a:r>
            <a:endParaRPr sz="1000">
              <a:latin typeface="Maven Pro"/>
              <a:ea typeface="Maven Pro"/>
              <a:cs typeface="Maven Pro"/>
              <a:sym typeface="Maven Pro"/>
            </a:endParaRPr>
          </a:p>
          <a:p>
            <a:pPr indent="0" lvl="0" marL="0" rtl="0" algn="l">
              <a:lnSpc>
                <a:spcPct val="115000"/>
              </a:lnSpc>
              <a:spcBef>
                <a:spcPts val="1000"/>
              </a:spcBef>
              <a:spcAft>
                <a:spcPts val="1000"/>
              </a:spcAft>
              <a:buNone/>
            </a:pPr>
            <a:r>
              <a:t/>
            </a:r>
            <a:endParaRPr sz="1000">
              <a:latin typeface="Maven Pro"/>
              <a:ea typeface="Maven Pro"/>
              <a:cs typeface="Maven Pro"/>
              <a:sym typeface="Maven Pro"/>
            </a:endParaRPr>
          </a:p>
        </p:txBody>
      </p:sp>
      <p:pic>
        <p:nvPicPr>
          <p:cNvPr id="285" name="Google Shape;285;p14"/>
          <p:cNvPicPr preferRelativeResize="0"/>
          <p:nvPr/>
        </p:nvPicPr>
        <p:blipFill>
          <a:blip r:embed="rId3">
            <a:alphaModFix/>
          </a:blip>
          <a:stretch>
            <a:fillRect/>
          </a:stretch>
        </p:blipFill>
        <p:spPr>
          <a:xfrm>
            <a:off x="668150" y="2255750"/>
            <a:ext cx="7428049" cy="251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1" name="Google Shape;291;p1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92" name="Google Shape;292;p15"/>
          <p:cNvPicPr preferRelativeResize="0"/>
          <p:nvPr/>
        </p:nvPicPr>
        <p:blipFill>
          <a:blip r:embed="rId3">
            <a:alphaModFix/>
          </a:blip>
          <a:stretch>
            <a:fillRect/>
          </a:stretch>
        </p:blipFill>
        <p:spPr>
          <a:xfrm>
            <a:off x="484050" y="590975"/>
            <a:ext cx="7923875" cy="391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2353650" y="3058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4000"/>
              <a:t>Pretprocesiranje</a:t>
            </a:r>
            <a:endParaRPr i="1" sz="4000"/>
          </a:p>
        </p:txBody>
      </p:sp>
      <p:sp>
        <p:nvSpPr>
          <p:cNvPr id="298" name="Google Shape;298;p16"/>
          <p:cNvSpPr txBox="1"/>
          <p:nvPr>
            <p:ph idx="1" type="subTitle"/>
          </p:nvPr>
        </p:nvSpPr>
        <p:spPr>
          <a:xfrm>
            <a:off x="503000" y="2178800"/>
            <a:ext cx="6364800" cy="218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200">
                <a:latin typeface="Maven Pro"/>
                <a:ea typeface="Maven Pro"/>
                <a:cs typeface="Maven Pro"/>
                <a:sym typeface="Maven Pro"/>
              </a:rPr>
              <a:t>U koraku pretprocesiranja sam sve nedostajuce vrednosti zamenila medijanom za tu kolonu, a sve imenske </a:t>
            </a:r>
            <a:r>
              <a:rPr i="1" lang="en" sz="1200">
                <a:latin typeface="Maven Pro"/>
                <a:ea typeface="Maven Pro"/>
                <a:cs typeface="Maven Pro"/>
                <a:sym typeface="Maven Pro"/>
              </a:rPr>
              <a:t>atribute</a:t>
            </a:r>
            <a:r>
              <a:rPr i="1" lang="en" sz="1200">
                <a:latin typeface="Maven Pro"/>
                <a:ea typeface="Maven Pro"/>
                <a:cs typeface="Maven Pro"/>
                <a:sym typeface="Maven Pro"/>
              </a:rPr>
              <a:t> sam prevera u numericke i na taj nacin pripremila podatke za primenu algoritama klasifikacije.</a:t>
            </a:r>
            <a:endParaRPr i="1" sz="12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2593450" y="-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4000"/>
              <a:t>Klasifikacija</a:t>
            </a:r>
            <a:endParaRPr i="1" sz="4000"/>
          </a:p>
        </p:txBody>
      </p:sp>
      <p:sp>
        <p:nvSpPr>
          <p:cNvPr id="304" name="Google Shape;304;p17"/>
          <p:cNvSpPr txBox="1"/>
          <p:nvPr>
            <p:ph idx="1" type="subTitle"/>
          </p:nvPr>
        </p:nvSpPr>
        <p:spPr>
          <a:xfrm>
            <a:off x="428350" y="1533450"/>
            <a:ext cx="7116300" cy="103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i="1" lang="en" sz="1000">
                <a:latin typeface="Maven Pro"/>
                <a:ea typeface="Maven Pro"/>
                <a:cs typeface="Maven Pro"/>
                <a:sym typeface="Maven Pro"/>
              </a:rPr>
              <a:t>Zadatak klasifikacije u slucaju  mog skupa podataka, jeste predvidjanje ciljne promenljive (‘match’), na osnovu ostalih atributa. Dakle, zadatak klasifikacije je predvidjanje da li ce se osobe ponovo vidjeti.Ciljna promenljiva ‘match’ ima 2 vrednosti (0 i 1), pa zakljucujem da se radi o binarnoj klasifikaciji.Na slici ispod je prikazana balansiranost izmedju klasa.Obradjeni algoritmi klasifikacije su Stabla odlucivanja,Slucajna suma,K najblizih suseda,Bagginng Classifer i SVM.</a:t>
            </a:r>
            <a:endParaRPr i="1" sz="1000">
              <a:latin typeface="Maven Pro"/>
              <a:ea typeface="Maven Pro"/>
              <a:cs typeface="Maven Pro"/>
              <a:sym typeface="Maven Pro"/>
            </a:endParaRPr>
          </a:p>
        </p:txBody>
      </p:sp>
      <p:pic>
        <p:nvPicPr>
          <p:cNvPr id="305" name="Google Shape;305;p17"/>
          <p:cNvPicPr preferRelativeResize="0"/>
          <p:nvPr/>
        </p:nvPicPr>
        <p:blipFill>
          <a:blip r:embed="rId3">
            <a:alphaModFix/>
          </a:blip>
          <a:stretch>
            <a:fillRect/>
          </a:stretch>
        </p:blipFill>
        <p:spPr>
          <a:xfrm>
            <a:off x="4377175" y="2571750"/>
            <a:ext cx="3167475" cy="202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2629825" y="0"/>
            <a:ext cx="5908800" cy="939300"/>
          </a:xfrm>
          <a:prstGeom prst="rect">
            <a:avLst/>
          </a:prstGeom>
        </p:spPr>
        <p:txBody>
          <a:bodyPr anchorCtr="0" anchor="ctr" bIns="91425" lIns="91425" spcFirstLastPara="1" rIns="91425" wrap="square" tIns="91425">
            <a:normAutofit fontScale="90000"/>
          </a:bodyPr>
          <a:lstStyle/>
          <a:p>
            <a:pPr indent="0" lvl="0" marL="0" rtl="0" algn="l">
              <a:lnSpc>
                <a:spcPct val="80000"/>
              </a:lnSpc>
              <a:spcBef>
                <a:spcPts val="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i="1" lang="en" sz="3750"/>
              <a:t>Stabla odlucivanja</a:t>
            </a:r>
            <a:endParaRPr i="1" sz="3750"/>
          </a:p>
        </p:txBody>
      </p:sp>
      <p:sp>
        <p:nvSpPr>
          <p:cNvPr id="311" name="Google Shape;311;p18"/>
          <p:cNvSpPr txBox="1"/>
          <p:nvPr>
            <p:ph idx="1" type="subTitle"/>
          </p:nvPr>
        </p:nvSpPr>
        <p:spPr>
          <a:xfrm>
            <a:off x="195225" y="1039263"/>
            <a:ext cx="4359000" cy="1110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i="1" lang="en" sz="1200">
                <a:latin typeface="Maven Pro"/>
                <a:ea typeface="Maven Pro"/>
                <a:cs typeface="Maven Pro"/>
                <a:sym typeface="Maven Pro"/>
              </a:rPr>
              <a:t>Primenom algoritma DecisionTreeClassifer() sa podrazumevanim parametrima dobila sam stablo odlucivanja dubine 2 sa 3 cvora.Na formiranje ovog stabla uticu samo 2 atributa: ‘decision’ i ‘decision_o’.Koriscenjem ovog stabla dobijena je f1 mera od 1 i na trening i na test skupu.Proverom matrice konfuzije vidimo da model ne pravi greske ni na trening ni na test skupu.</a:t>
            </a:r>
            <a:endParaRPr i="1" sz="1200">
              <a:latin typeface="Maven Pro"/>
              <a:ea typeface="Maven Pro"/>
              <a:cs typeface="Maven Pro"/>
              <a:sym typeface="Maven Pro"/>
            </a:endParaRPr>
          </a:p>
        </p:txBody>
      </p:sp>
      <p:pic>
        <p:nvPicPr>
          <p:cNvPr id="312" name="Google Shape;312;p18"/>
          <p:cNvPicPr preferRelativeResize="0"/>
          <p:nvPr/>
        </p:nvPicPr>
        <p:blipFill>
          <a:blip r:embed="rId3">
            <a:alphaModFix/>
          </a:blip>
          <a:stretch>
            <a:fillRect/>
          </a:stretch>
        </p:blipFill>
        <p:spPr>
          <a:xfrm>
            <a:off x="195225" y="2425550"/>
            <a:ext cx="3819625" cy="2492275"/>
          </a:xfrm>
          <a:prstGeom prst="rect">
            <a:avLst/>
          </a:prstGeom>
          <a:noFill/>
          <a:ln>
            <a:noFill/>
          </a:ln>
        </p:spPr>
      </p:pic>
      <p:sp>
        <p:nvSpPr>
          <p:cNvPr id="313" name="Google Shape;313;p18"/>
          <p:cNvSpPr txBox="1"/>
          <p:nvPr/>
        </p:nvSpPr>
        <p:spPr>
          <a:xfrm>
            <a:off x="4800625" y="939300"/>
            <a:ext cx="3629400" cy="22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lt1"/>
                </a:solidFill>
                <a:latin typeface="Maven Pro"/>
                <a:ea typeface="Maven Pro"/>
                <a:cs typeface="Maven Pro"/>
                <a:sym typeface="Maven Pro"/>
              </a:rPr>
              <a:t>Probala sam da iz skupa atributa izbacim </a:t>
            </a:r>
            <a:r>
              <a:rPr i="1" lang="en" sz="1100">
                <a:solidFill>
                  <a:schemeClr val="lt1"/>
                </a:solidFill>
                <a:latin typeface="Maven Pro"/>
                <a:ea typeface="Maven Pro"/>
                <a:cs typeface="Maven Pro"/>
                <a:sym typeface="Maven Pro"/>
              </a:rPr>
              <a:t>attribute</a:t>
            </a:r>
            <a:r>
              <a:rPr i="1" lang="en" sz="1100">
                <a:solidFill>
                  <a:schemeClr val="lt1"/>
                </a:solidFill>
                <a:latin typeface="Maven Pro"/>
                <a:ea typeface="Maven Pro"/>
                <a:cs typeface="Maven Pro"/>
                <a:sym typeface="Maven Pro"/>
              </a:rPr>
              <a:t> ‘decision’ i ‘decision_o’ i da nad ostalim atibutima formiram stablo odlucivanja.U ovom slucaju, dobila sam stablo dubine 19 sa 616 cvorova, koje se potpuno prilagodila trening podacima, i na test skupu nije dalo dobre rezultate.Matrice konfuzije na trening i test skupu:</a:t>
            </a:r>
            <a:endParaRPr i="1"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i="1" sz="1100">
              <a:solidFill>
                <a:schemeClr val="lt1"/>
              </a:solidFill>
              <a:latin typeface="Maven Pro"/>
              <a:ea typeface="Maven Pro"/>
              <a:cs typeface="Maven Pro"/>
              <a:sym typeface="Maven Pro"/>
            </a:endParaRPr>
          </a:p>
          <a:p>
            <a:pPr indent="0" lvl="0" marL="0" rtl="0" algn="l">
              <a:lnSpc>
                <a:spcPct val="50000"/>
              </a:lnSpc>
              <a:spcBef>
                <a:spcPts val="0"/>
              </a:spcBef>
              <a:spcAft>
                <a:spcPts val="0"/>
              </a:spcAft>
              <a:buNone/>
            </a:pPr>
            <a:r>
              <a:rPr lang="en" sz="1000">
                <a:solidFill>
                  <a:schemeClr val="lt1"/>
                </a:solidFill>
                <a:latin typeface="Times New Roman"/>
                <a:ea typeface="Times New Roman"/>
                <a:cs typeface="Times New Roman"/>
                <a:sym typeface="Times New Roman"/>
              </a:rPr>
              <a:t>     1        0                                 1       0</a:t>
            </a:r>
            <a:endParaRPr sz="1000">
              <a:solidFill>
                <a:schemeClr val="lt1"/>
              </a:solidFill>
              <a:latin typeface="Times New Roman"/>
              <a:ea typeface="Times New Roman"/>
              <a:cs typeface="Times New Roman"/>
              <a:sym typeface="Times New Roman"/>
            </a:endParaRPr>
          </a:p>
          <a:p>
            <a:pPr indent="0" lvl="0" marL="0" rtl="0" algn="l">
              <a:lnSpc>
                <a:spcPct val="50000"/>
              </a:lnSpc>
              <a:spcBef>
                <a:spcPts val="1000"/>
              </a:spcBef>
              <a:spcAft>
                <a:spcPts val="0"/>
              </a:spcAft>
              <a:buNone/>
            </a:pPr>
            <a:r>
              <a:rPr lang="en" sz="1000">
                <a:solidFill>
                  <a:schemeClr val="lt1"/>
                </a:solidFill>
                <a:latin typeface="Times New Roman"/>
                <a:ea typeface="Times New Roman"/>
                <a:cs typeface="Times New Roman"/>
                <a:sym typeface="Times New Roman"/>
              </a:rPr>
              <a:t>1   5248    0                         1  1506    244</a:t>
            </a:r>
            <a:endParaRPr sz="1000">
              <a:solidFill>
                <a:schemeClr val="lt1"/>
              </a:solidFill>
              <a:latin typeface="Times New Roman"/>
              <a:ea typeface="Times New Roman"/>
              <a:cs typeface="Times New Roman"/>
              <a:sym typeface="Times New Roman"/>
            </a:endParaRPr>
          </a:p>
          <a:p>
            <a:pPr indent="0" lvl="0" marL="0" rtl="0" algn="l">
              <a:lnSpc>
                <a:spcPct val="50000"/>
              </a:lnSpc>
              <a:spcBef>
                <a:spcPts val="1000"/>
              </a:spcBef>
              <a:spcAft>
                <a:spcPts val="0"/>
              </a:spcAft>
              <a:buNone/>
            </a:pPr>
            <a:r>
              <a:rPr lang="en" sz="1000">
                <a:solidFill>
                  <a:schemeClr val="lt1"/>
                </a:solidFill>
                <a:latin typeface="Times New Roman"/>
                <a:ea typeface="Times New Roman"/>
                <a:cs typeface="Times New Roman"/>
                <a:sym typeface="Times New Roman"/>
              </a:rPr>
              <a:t>0    0       1035                      0   201    143</a:t>
            </a:r>
            <a:endParaRPr sz="1000">
              <a:solidFill>
                <a:schemeClr val="lt1"/>
              </a:solidFill>
              <a:latin typeface="Times New Roman"/>
              <a:ea typeface="Times New Roman"/>
              <a:cs typeface="Times New Roman"/>
              <a:sym typeface="Times New Roman"/>
            </a:endParaRPr>
          </a:p>
          <a:p>
            <a:pPr indent="0" lvl="0" marL="0" rtl="0" algn="l">
              <a:spcBef>
                <a:spcPts val="1000"/>
              </a:spcBef>
              <a:spcAft>
                <a:spcPts val="0"/>
              </a:spcAft>
              <a:buNone/>
            </a:pPr>
            <a:r>
              <a:t/>
            </a:r>
            <a:endParaRPr i="1" sz="1100">
              <a:solidFill>
                <a:schemeClr val="lt1"/>
              </a:solidFill>
              <a:latin typeface="Maven Pro"/>
              <a:ea typeface="Maven Pro"/>
              <a:cs typeface="Maven Pro"/>
              <a:sym typeface="Maven Pro"/>
            </a:endParaRPr>
          </a:p>
        </p:txBody>
      </p:sp>
      <p:pic>
        <p:nvPicPr>
          <p:cNvPr id="314" name="Google Shape;314;p18"/>
          <p:cNvPicPr preferRelativeResize="0"/>
          <p:nvPr/>
        </p:nvPicPr>
        <p:blipFill>
          <a:blip r:embed="rId4">
            <a:alphaModFix/>
          </a:blip>
          <a:stretch>
            <a:fillRect/>
          </a:stretch>
        </p:blipFill>
        <p:spPr>
          <a:xfrm>
            <a:off x="4864475" y="3205900"/>
            <a:ext cx="3018250" cy="180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437525" y="662698"/>
            <a:ext cx="3380400" cy="67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i="1" lang="en" sz="3200"/>
              <a:t>Random Forest</a:t>
            </a:r>
            <a:endParaRPr i="1" sz="3200"/>
          </a:p>
          <a:p>
            <a:pPr indent="0" lvl="0" marL="0" rtl="0" algn="l">
              <a:spcBef>
                <a:spcPts val="0"/>
              </a:spcBef>
              <a:spcAft>
                <a:spcPts val="0"/>
              </a:spcAft>
              <a:buNone/>
            </a:pPr>
            <a:r>
              <a:t/>
            </a:r>
            <a:endParaRPr/>
          </a:p>
        </p:txBody>
      </p:sp>
      <p:sp>
        <p:nvSpPr>
          <p:cNvPr id="320" name="Google Shape;320;p19"/>
          <p:cNvSpPr txBox="1"/>
          <p:nvPr>
            <p:ph idx="1" type="subTitle"/>
          </p:nvPr>
        </p:nvSpPr>
        <p:spPr>
          <a:xfrm>
            <a:off x="79625" y="1437475"/>
            <a:ext cx="3738300" cy="187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i="1" lang="en" sz="1100">
                <a:latin typeface="Maven Pro"/>
                <a:ea typeface="Maven Pro"/>
                <a:cs typeface="Maven Pro"/>
                <a:sym typeface="Maven Pro"/>
              </a:rPr>
              <a:t>Pozivanjem GridSearchCV() za model Random Forest Classifer, dobila sam da su optimalni parametri ovog modela 'max_depth' =15, 'min_samples_split'= 2, 'n_estimators': 300. Pogledom na matrice konfuzije vidimo da model nije napravimo nijednu gresku na trening skupu, a na test skupu je 10 instanci klase 1 klasifikovao kao instance klase 0.</a:t>
            </a:r>
            <a:endParaRPr i="1" sz="1100">
              <a:latin typeface="Maven Pro"/>
              <a:ea typeface="Maven Pro"/>
              <a:cs typeface="Maven Pro"/>
              <a:sym typeface="Maven Pro"/>
            </a:endParaRPr>
          </a:p>
          <a:p>
            <a:pPr indent="0" lvl="0" marL="0" rtl="0" algn="l">
              <a:lnSpc>
                <a:spcPct val="50000"/>
              </a:lnSpc>
              <a:spcBef>
                <a:spcPts val="1000"/>
              </a:spcBef>
              <a:spcAft>
                <a:spcPts val="0"/>
              </a:spcAft>
              <a:buNone/>
            </a:pPr>
            <a:r>
              <a:rPr lang="en" sz="1000">
                <a:latin typeface="Times New Roman"/>
                <a:ea typeface="Times New Roman"/>
                <a:cs typeface="Times New Roman"/>
                <a:sym typeface="Times New Roman"/>
              </a:rPr>
              <a:t>      1         0                            1       0</a:t>
            </a:r>
            <a:endParaRPr sz="1000">
              <a:latin typeface="Times New Roman"/>
              <a:ea typeface="Times New Roman"/>
              <a:cs typeface="Times New Roman"/>
              <a:sym typeface="Times New Roman"/>
            </a:endParaRPr>
          </a:p>
          <a:p>
            <a:pPr indent="0" lvl="0" marL="0" rtl="0" algn="l">
              <a:lnSpc>
                <a:spcPct val="50000"/>
              </a:lnSpc>
              <a:spcBef>
                <a:spcPts val="1000"/>
              </a:spcBef>
              <a:spcAft>
                <a:spcPts val="0"/>
              </a:spcAft>
              <a:buNone/>
            </a:pPr>
            <a:r>
              <a:rPr lang="en" sz="1000">
                <a:latin typeface="Times New Roman"/>
                <a:ea typeface="Times New Roman"/>
                <a:cs typeface="Times New Roman"/>
                <a:sym typeface="Times New Roman"/>
              </a:rPr>
              <a:t>1   4898    0                     1  2100      0</a:t>
            </a:r>
            <a:endParaRPr sz="1000">
              <a:latin typeface="Times New Roman"/>
              <a:ea typeface="Times New Roman"/>
              <a:cs typeface="Times New Roman"/>
              <a:sym typeface="Times New Roman"/>
            </a:endParaRPr>
          </a:p>
          <a:p>
            <a:pPr indent="0" lvl="0" marL="0" rtl="0" algn="l">
              <a:lnSpc>
                <a:spcPct val="50000"/>
              </a:lnSpc>
              <a:spcBef>
                <a:spcPts val="1000"/>
              </a:spcBef>
              <a:spcAft>
                <a:spcPts val="0"/>
              </a:spcAft>
              <a:buNone/>
            </a:pPr>
            <a:r>
              <a:rPr lang="en" sz="1000">
                <a:latin typeface="Times New Roman"/>
                <a:ea typeface="Times New Roman"/>
                <a:cs typeface="Times New Roman"/>
                <a:sym typeface="Times New Roman"/>
              </a:rPr>
              <a:t>0    0       966                   0   10      404</a:t>
            </a:r>
            <a:endParaRPr i="1" sz="1100">
              <a:latin typeface="Maven Pro"/>
              <a:ea typeface="Maven Pro"/>
              <a:cs typeface="Maven Pro"/>
              <a:sym typeface="Maven Pro"/>
            </a:endParaRPr>
          </a:p>
          <a:p>
            <a:pPr indent="0" lvl="0" marL="0" rtl="0" algn="l">
              <a:spcBef>
                <a:spcPts val="1000"/>
              </a:spcBef>
              <a:spcAft>
                <a:spcPts val="0"/>
              </a:spcAft>
              <a:buNone/>
            </a:pPr>
            <a:r>
              <a:t/>
            </a:r>
            <a:endParaRPr/>
          </a:p>
        </p:txBody>
      </p:sp>
      <p:sp>
        <p:nvSpPr>
          <p:cNvPr id="321" name="Google Shape;321;p19"/>
          <p:cNvSpPr txBox="1"/>
          <p:nvPr/>
        </p:nvSpPr>
        <p:spPr>
          <a:xfrm>
            <a:off x="4210525" y="456375"/>
            <a:ext cx="373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3000">
                <a:solidFill>
                  <a:schemeClr val="lt1"/>
                </a:solidFill>
                <a:latin typeface="Maven Pro"/>
                <a:ea typeface="Maven Pro"/>
                <a:cs typeface="Maven Pro"/>
                <a:sym typeface="Maven Pro"/>
              </a:rPr>
              <a:t>Poredjenje modela</a:t>
            </a:r>
            <a:endParaRPr sz="3000"/>
          </a:p>
        </p:txBody>
      </p:sp>
      <p:sp>
        <p:nvSpPr>
          <p:cNvPr id="322" name="Google Shape;322;p19"/>
          <p:cNvSpPr txBox="1"/>
          <p:nvPr/>
        </p:nvSpPr>
        <p:spPr>
          <a:xfrm>
            <a:off x="4210525" y="1492288"/>
            <a:ext cx="4596300" cy="455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1000"/>
              </a:spcAft>
              <a:buNone/>
            </a:pPr>
            <a:r>
              <a:rPr i="1" lang="en" sz="1100">
                <a:solidFill>
                  <a:schemeClr val="lt1"/>
                </a:solidFill>
                <a:latin typeface="Maven Pro"/>
                <a:ea typeface="Maven Pro"/>
                <a:cs typeface="Maven Pro"/>
                <a:sym typeface="Maven Pro"/>
              </a:rPr>
              <a:t>Na slici ispod prikazano je poredjenje modela DecisionTree i RandomForest sa random modelom.</a:t>
            </a:r>
            <a:endParaRPr i="1" sz="1100">
              <a:solidFill>
                <a:schemeClr val="lt1"/>
              </a:solidFill>
              <a:latin typeface="Maven Pro"/>
              <a:ea typeface="Maven Pro"/>
              <a:cs typeface="Maven Pro"/>
              <a:sym typeface="Maven Pro"/>
            </a:endParaRPr>
          </a:p>
        </p:txBody>
      </p:sp>
      <p:pic>
        <p:nvPicPr>
          <p:cNvPr id="323" name="Google Shape;323;p19"/>
          <p:cNvPicPr preferRelativeResize="0"/>
          <p:nvPr/>
        </p:nvPicPr>
        <p:blipFill>
          <a:blip r:embed="rId3">
            <a:alphaModFix/>
          </a:blip>
          <a:stretch>
            <a:fillRect/>
          </a:stretch>
        </p:blipFill>
        <p:spPr>
          <a:xfrm>
            <a:off x="4328800" y="2240125"/>
            <a:ext cx="3164800" cy="2217200"/>
          </a:xfrm>
          <a:prstGeom prst="rect">
            <a:avLst/>
          </a:prstGeom>
          <a:noFill/>
          <a:ln>
            <a:noFill/>
          </a:ln>
        </p:spPr>
      </p:pic>
      <p:sp>
        <p:nvSpPr>
          <p:cNvPr id="324" name="Google Shape;324;p19"/>
          <p:cNvSpPr txBox="1"/>
          <p:nvPr/>
        </p:nvSpPr>
        <p:spPr>
          <a:xfrm>
            <a:off x="4003825" y="5143500"/>
            <a:ext cx="45111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ctrTitle"/>
          </p:nvPr>
        </p:nvSpPr>
        <p:spPr>
          <a:xfrm>
            <a:off x="483075" y="218195"/>
            <a:ext cx="3168600" cy="10746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1000"/>
              </a:spcAft>
              <a:buNone/>
            </a:pPr>
            <a:r>
              <a:rPr i="1" lang="en" sz="3200"/>
              <a:t>KNN</a:t>
            </a:r>
            <a:endParaRPr i="1" sz="3200"/>
          </a:p>
        </p:txBody>
      </p:sp>
      <p:sp>
        <p:nvSpPr>
          <p:cNvPr id="330" name="Google Shape;330;p20"/>
          <p:cNvSpPr txBox="1"/>
          <p:nvPr>
            <p:ph idx="1" type="subTitle"/>
          </p:nvPr>
        </p:nvSpPr>
        <p:spPr>
          <a:xfrm>
            <a:off x="99300" y="1292800"/>
            <a:ext cx="4396500" cy="320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latin typeface="Maven Pro"/>
                <a:ea typeface="Maven Pro"/>
                <a:cs typeface="Maven Pro"/>
                <a:sym typeface="Maven Pro"/>
              </a:rPr>
              <a:t>Nad </a:t>
            </a:r>
            <a:r>
              <a:rPr lang="en" sz="1000">
                <a:latin typeface="Maven Pro"/>
                <a:ea typeface="Maven Pro"/>
                <a:cs typeface="Maven Pro"/>
                <a:sym typeface="Maven Pro"/>
              </a:rPr>
              <a:t>normalizovanim podacima sam primenila KNeighborsClassifer() sa podrazumevanim parametrima.Model pravi jako veliki broj gresaka gde instance klase 1 klasifikuje kao instance klase 0.</a:t>
            </a:r>
            <a:endParaRPr sz="1000">
              <a:latin typeface="Maven Pro"/>
              <a:ea typeface="Maven Pro"/>
              <a:cs typeface="Maven Pro"/>
              <a:sym typeface="Maven Pro"/>
            </a:endParaRPr>
          </a:p>
          <a:p>
            <a:pPr indent="0" lvl="0" marL="0" rtl="0" algn="l">
              <a:spcBef>
                <a:spcPts val="0"/>
              </a:spcBef>
              <a:spcAft>
                <a:spcPts val="0"/>
              </a:spcAft>
              <a:buNone/>
            </a:pPr>
            <a:r>
              <a:t/>
            </a:r>
            <a:endParaRPr sz="1000">
              <a:latin typeface="Maven Pro"/>
              <a:ea typeface="Maven Pro"/>
              <a:cs typeface="Maven Pro"/>
              <a:sym typeface="Maven Pro"/>
            </a:endParaRPr>
          </a:p>
          <a:p>
            <a:pPr indent="0" lvl="0" marL="0" rtl="0" algn="l">
              <a:lnSpc>
                <a:spcPct val="50000"/>
              </a:lnSpc>
              <a:spcBef>
                <a:spcPts val="0"/>
              </a:spcBef>
              <a:spcAft>
                <a:spcPts val="0"/>
              </a:spcAft>
              <a:buNone/>
            </a:pPr>
            <a:r>
              <a:rPr lang="en" sz="1000">
                <a:latin typeface="Maven Pro"/>
                <a:ea typeface="Maven Pro"/>
                <a:cs typeface="Maven Pro"/>
                <a:sym typeface="Maven Pro"/>
              </a:rPr>
              <a:t>        1         0                           1           0</a:t>
            </a:r>
            <a:endParaRPr sz="1000">
              <a:latin typeface="Maven Pro"/>
              <a:ea typeface="Maven Pro"/>
              <a:cs typeface="Maven Pro"/>
              <a:sym typeface="Maven Pro"/>
            </a:endParaRPr>
          </a:p>
          <a:p>
            <a:pPr indent="0" lvl="0" marL="0" rtl="0" algn="l">
              <a:lnSpc>
                <a:spcPct val="50000"/>
              </a:lnSpc>
              <a:spcBef>
                <a:spcPts val="1000"/>
              </a:spcBef>
              <a:spcAft>
                <a:spcPts val="0"/>
              </a:spcAft>
              <a:buNone/>
            </a:pPr>
            <a:r>
              <a:rPr lang="en" sz="1000">
                <a:latin typeface="Maven Pro"/>
                <a:ea typeface="Maven Pro"/>
                <a:cs typeface="Maven Pro"/>
                <a:sym typeface="Maven Pro"/>
              </a:rPr>
              <a:t>1   4780     118                      1  2024     76</a:t>
            </a:r>
            <a:endParaRPr sz="1000">
              <a:latin typeface="Maven Pro"/>
              <a:ea typeface="Maven Pro"/>
              <a:cs typeface="Maven Pro"/>
              <a:sym typeface="Maven Pro"/>
            </a:endParaRPr>
          </a:p>
          <a:p>
            <a:pPr indent="0" lvl="0" marL="0" rtl="0" algn="l">
              <a:lnSpc>
                <a:spcPct val="50000"/>
              </a:lnSpc>
              <a:spcBef>
                <a:spcPts val="1000"/>
              </a:spcBef>
              <a:spcAft>
                <a:spcPts val="0"/>
              </a:spcAft>
              <a:buNone/>
            </a:pPr>
            <a:r>
              <a:rPr lang="en" sz="1000">
                <a:latin typeface="Maven Pro"/>
                <a:ea typeface="Maven Pro"/>
                <a:cs typeface="Maven Pro"/>
                <a:sym typeface="Maven Pro"/>
              </a:rPr>
              <a:t>0    516      450                     0   307     107</a:t>
            </a:r>
            <a:endParaRPr sz="1000">
              <a:latin typeface="Maven Pro"/>
              <a:ea typeface="Maven Pro"/>
              <a:cs typeface="Maven Pro"/>
              <a:sym typeface="Maven Pro"/>
            </a:endParaRPr>
          </a:p>
          <a:p>
            <a:pPr indent="0" lvl="0" marL="0" rtl="0" algn="l">
              <a:spcBef>
                <a:spcPts val="1000"/>
              </a:spcBef>
              <a:spcAft>
                <a:spcPts val="0"/>
              </a:spcAft>
              <a:buNone/>
            </a:pPr>
            <a:r>
              <a:rPr lang="en" sz="1000">
                <a:latin typeface="Maven Pro"/>
                <a:ea typeface="Maven Pro"/>
                <a:cs typeface="Maven Pro"/>
                <a:sym typeface="Maven Pro"/>
              </a:rPr>
              <a:t>Probala sam da podesim parametre uz pomoc GridSearchCV  algoritma.Kao meru sam koristila f1-score, zbog razlike izmedju balansiranosti klase. Najveca vrednost f1-scora koju sam dobila iznosi 0.33, a dobijeni model se preprilagodio trening podacima.</a:t>
            </a:r>
            <a:endParaRPr sz="1000">
              <a:latin typeface="Maven Pro"/>
              <a:ea typeface="Maven Pro"/>
              <a:cs typeface="Maven Pro"/>
              <a:sym typeface="Maven Pro"/>
            </a:endParaRPr>
          </a:p>
          <a:p>
            <a:pPr indent="0" lvl="0" marL="0" rtl="0" algn="l">
              <a:spcBef>
                <a:spcPts val="0"/>
              </a:spcBef>
              <a:spcAft>
                <a:spcPts val="0"/>
              </a:spcAft>
              <a:buNone/>
            </a:pPr>
            <a:r>
              <a:t/>
            </a:r>
            <a:endParaRPr sz="1150">
              <a:latin typeface="Maven Pro"/>
              <a:ea typeface="Maven Pro"/>
              <a:cs typeface="Maven Pro"/>
              <a:sym typeface="Maven Pro"/>
            </a:endParaRPr>
          </a:p>
          <a:p>
            <a:pPr indent="0" lvl="0" marL="0" rtl="0" algn="l">
              <a:lnSpc>
                <a:spcPct val="80000"/>
              </a:lnSpc>
              <a:spcBef>
                <a:spcPts val="0"/>
              </a:spcBef>
              <a:spcAft>
                <a:spcPts val="0"/>
              </a:spcAft>
              <a:buNone/>
            </a:pPr>
            <a:r>
              <a:rPr lang="en" sz="1150">
                <a:latin typeface="Maven Pro"/>
                <a:ea typeface="Maven Pro"/>
                <a:cs typeface="Maven Pro"/>
                <a:sym typeface="Maven Pro"/>
              </a:rPr>
              <a:t>  </a:t>
            </a:r>
            <a:r>
              <a:rPr lang="en" sz="1000">
                <a:latin typeface="Maven Pro"/>
                <a:ea typeface="Maven Pro"/>
                <a:cs typeface="Maven Pro"/>
                <a:sym typeface="Maven Pro"/>
              </a:rPr>
              <a:t>  1    0                         1       0</a:t>
            </a:r>
            <a:endParaRPr sz="1000">
              <a:latin typeface="Maven Pro"/>
              <a:ea typeface="Maven Pro"/>
              <a:cs typeface="Maven Pro"/>
              <a:sym typeface="Maven Pro"/>
            </a:endParaRPr>
          </a:p>
          <a:p>
            <a:pPr indent="0" lvl="0" marL="0" rtl="0" algn="l">
              <a:lnSpc>
                <a:spcPct val="80000"/>
              </a:lnSpc>
              <a:spcBef>
                <a:spcPts val="1000"/>
              </a:spcBef>
              <a:spcAft>
                <a:spcPts val="0"/>
              </a:spcAft>
              <a:buNone/>
            </a:pPr>
            <a:r>
              <a:rPr lang="en" sz="1000">
                <a:latin typeface="Maven Pro"/>
                <a:ea typeface="Maven Pro"/>
                <a:cs typeface="Maven Pro"/>
                <a:sym typeface="Maven Pro"/>
              </a:rPr>
              <a:t>1  4898   0             1  2044    56</a:t>
            </a:r>
            <a:endParaRPr sz="1000">
              <a:latin typeface="Maven Pro"/>
              <a:ea typeface="Maven Pro"/>
              <a:cs typeface="Maven Pro"/>
              <a:sym typeface="Maven Pro"/>
            </a:endParaRPr>
          </a:p>
          <a:p>
            <a:pPr indent="0" lvl="0" marL="0" rtl="0" algn="l">
              <a:lnSpc>
                <a:spcPct val="80000"/>
              </a:lnSpc>
              <a:spcBef>
                <a:spcPts val="1000"/>
              </a:spcBef>
              <a:spcAft>
                <a:spcPts val="0"/>
              </a:spcAft>
              <a:buNone/>
            </a:pPr>
            <a:r>
              <a:rPr lang="en" sz="1000">
                <a:latin typeface="Maven Pro"/>
                <a:ea typeface="Maven Pro"/>
                <a:cs typeface="Maven Pro"/>
                <a:sym typeface="Maven Pro"/>
              </a:rPr>
              <a:t>0   0      966          0   331     83</a:t>
            </a:r>
            <a:endParaRPr sz="1000">
              <a:latin typeface="Maven Pro"/>
              <a:ea typeface="Maven Pro"/>
              <a:cs typeface="Maven Pro"/>
              <a:sym typeface="Maven Pro"/>
            </a:endParaRPr>
          </a:p>
          <a:p>
            <a:pPr indent="0" lvl="0" marL="0" rtl="0" algn="l">
              <a:spcBef>
                <a:spcPts val="1000"/>
              </a:spcBef>
              <a:spcAft>
                <a:spcPts val="0"/>
              </a:spcAft>
              <a:buNone/>
            </a:pPr>
            <a:r>
              <a:rPr lang="en" sz="1000">
                <a:latin typeface="Maven Pro"/>
                <a:ea typeface="Maven Pro"/>
                <a:cs typeface="Maven Pro"/>
                <a:sym typeface="Maven Pro"/>
              </a:rPr>
              <a:t>KNN nije najbolji izbor za klasifikaciju mog skupa podataka, zato sto zbog toga sto mnogo veci broj pripada instanci klase 0, vecina suseda ce biti nula, pa zbog toga imamo jako veliki broj FN gresaka.</a:t>
            </a:r>
            <a:endParaRPr sz="1000">
              <a:latin typeface="Maven Pro"/>
              <a:ea typeface="Maven Pro"/>
              <a:cs typeface="Maven Pro"/>
              <a:sym typeface="Maven Pro"/>
            </a:endParaRPr>
          </a:p>
        </p:txBody>
      </p:sp>
      <p:sp>
        <p:nvSpPr>
          <p:cNvPr id="331" name="Google Shape;331;p20"/>
          <p:cNvSpPr txBox="1"/>
          <p:nvPr>
            <p:ph type="ctrTitle"/>
          </p:nvPr>
        </p:nvSpPr>
        <p:spPr>
          <a:xfrm>
            <a:off x="4934075" y="340975"/>
            <a:ext cx="3876600" cy="1074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1000"/>
              </a:spcAft>
              <a:buNone/>
            </a:pPr>
            <a:r>
              <a:rPr i="1" lang="en" sz="3200"/>
              <a:t>Baggining Classifier</a:t>
            </a:r>
            <a:endParaRPr i="1" sz="3200"/>
          </a:p>
        </p:txBody>
      </p:sp>
      <p:sp>
        <p:nvSpPr>
          <p:cNvPr id="332" name="Google Shape;332;p20"/>
          <p:cNvSpPr txBox="1"/>
          <p:nvPr>
            <p:ph idx="1" type="subTitle"/>
          </p:nvPr>
        </p:nvSpPr>
        <p:spPr>
          <a:xfrm>
            <a:off x="4414175" y="1292800"/>
            <a:ext cx="43965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latin typeface="Maven Pro"/>
                <a:ea typeface="Maven Pro"/>
                <a:cs typeface="Maven Pro"/>
                <a:sym typeface="Maven Pro"/>
              </a:rPr>
              <a:t>Primenom ove ansambl metode dobila sam priblizno iste rezultate kao i primenom KNN algoritma.</a:t>
            </a:r>
            <a:endParaRPr sz="1000">
              <a:latin typeface="Maven Pro"/>
              <a:ea typeface="Maven Pro"/>
              <a:cs typeface="Maven Pro"/>
              <a:sym typeface="Maven Pro"/>
            </a:endParaRPr>
          </a:p>
        </p:txBody>
      </p:sp>
      <p:pic>
        <p:nvPicPr>
          <p:cNvPr id="333" name="Google Shape;333;p20"/>
          <p:cNvPicPr preferRelativeResize="0"/>
          <p:nvPr/>
        </p:nvPicPr>
        <p:blipFill>
          <a:blip r:embed="rId3">
            <a:alphaModFix/>
          </a:blip>
          <a:stretch>
            <a:fillRect/>
          </a:stretch>
        </p:blipFill>
        <p:spPr>
          <a:xfrm>
            <a:off x="4690350" y="1838550"/>
            <a:ext cx="3459875" cy="232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ctrTitle"/>
          </p:nvPr>
        </p:nvSpPr>
        <p:spPr>
          <a:xfrm>
            <a:off x="3271075" y="0"/>
            <a:ext cx="2811900" cy="109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KNN-PCA</a:t>
            </a:r>
            <a:endParaRPr i="1"/>
          </a:p>
        </p:txBody>
      </p:sp>
      <p:sp>
        <p:nvSpPr>
          <p:cNvPr id="339" name="Google Shape;339;p21"/>
          <p:cNvSpPr txBox="1"/>
          <p:nvPr>
            <p:ph idx="1" type="subTitle"/>
          </p:nvPr>
        </p:nvSpPr>
        <p:spPr>
          <a:xfrm>
            <a:off x="81326" y="1236750"/>
            <a:ext cx="4440900" cy="13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100">
                <a:latin typeface="Maven Pro"/>
                <a:ea typeface="Maven Pro"/>
                <a:cs typeface="Maven Pro"/>
                <a:sym typeface="Maven Pro"/>
              </a:rPr>
              <a:t>Smanjila sam broj atributa, tako da ubeo objasnjene varijanse bude bar 90%. Broj atributa se sa 121 smanjio na 56. Na slici ispod prikazana je kumulativna suma udela objasnjene varijanse</a:t>
            </a:r>
            <a:endParaRPr i="1" sz="1100">
              <a:latin typeface="Maven Pro"/>
              <a:ea typeface="Maven Pro"/>
              <a:cs typeface="Maven Pro"/>
              <a:sym typeface="Maven Pro"/>
            </a:endParaRPr>
          </a:p>
          <a:p>
            <a:pPr indent="0" lvl="0" marL="0" rtl="0" algn="l">
              <a:spcBef>
                <a:spcPts val="0"/>
              </a:spcBef>
              <a:spcAft>
                <a:spcPts val="0"/>
              </a:spcAft>
              <a:buNone/>
            </a:pPr>
            <a:r>
              <a:t/>
            </a:r>
            <a:endParaRPr i="1" sz="1200">
              <a:latin typeface="Maven Pro"/>
              <a:ea typeface="Maven Pro"/>
              <a:cs typeface="Maven Pro"/>
              <a:sym typeface="Maven Pro"/>
            </a:endParaRPr>
          </a:p>
        </p:txBody>
      </p:sp>
      <p:pic>
        <p:nvPicPr>
          <p:cNvPr id="340" name="Google Shape;340;p21"/>
          <p:cNvPicPr preferRelativeResize="0"/>
          <p:nvPr/>
        </p:nvPicPr>
        <p:blipFill>
          <a:blip r:embed="rId3">
            <a:alphaModFix/>
          </a:blip>
          <a:stretch>
            <a:fillRect/>
          </a:stretch>
        </p:blipFill>
        <p:spPr>
          <a:xfrm>
            <a:off x="207200" y="2095950"/>
            <a:ext cx="3151725" cy="1899050"/>
          </a:xfrm>
          <a:prstGeom prst="rect">
            <a:avLst/>
          </a:prstGeom>
          <a:noFill/>
          <a:ln>
            <a:noFill/>
          </a:ln>
        </p:spPr>
      </p:pic>
      <p:sp>
        <p:nvSpPr>
          <p:cNvPr id="341" name="Google Shape;341;p21"/>
          <p:cNvSpPr txBox="1"/>
          <p:nvPr/>
        </p:nvSpPr>
        <p:spPr>
          <a:xfrm>
            <a:off x="4931125" y="1236750"/>
            <a:ext cx="3523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1"/>
                </a:solidFill>
                <a:latin typeface="Maven Pro"/>
                <a:ea typeface="Maven Pro"/>
                <a:cs typeface="Maven Pro"/>
                <a:sym typeface="Maven Pro"/>
              </a:rPr>
              <a:t>Nad transforimiranim podacima sam primenula KNN algoritam.Poredjenje dobijenog modela sa random modelom.</a:t>
            </a:r>
            <a:endParaRPr i="1" sz="1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i="1" sz="1100">
              <a:solidFill>
                <a:schemeClr val="lt1"/>
              </a:solidFill>
              <a:latin typeface="Maven Pro"/>
              <a:ea typeface="Maven Pro"/>
              <a:cs typeface="Maven Pro"/>
              <a:sym typeface="Maven Pro"/>
            </a:endParaRPr>
          </a:p>
        </p:txBody>
      </p:sp>
      <p:pic>
        <p:nvPicPr>
          <p:cNvPr id="342" name="Google Shape;342;p21"/>
          <p:cNvPicPr preferRelativeResize="0"/>
          <p:nvPr/>
        </p:nvPicPr>
        <p:blipFill>
          <a:blip r:embed="rId4">
            <a:alphaModFix/>
          </a:blip>
          <a:stretch>
            <a:fillRect/>
          </a:stretch>
        </p:blipFill>
        <p:spPr>
          <a:xfrm>
            <a:off x="5016225" y="1962212"/>
            <a:ext cx="2866475" cy="216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