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 bookmarkIdSeed="2">
  <p:sldMasterIdLst>
    <p:sldMasterId id="2147483648" r:id="rId1"/>
  </p:sldMasterIdLst>
  <p:sldIdLst>
    <p:sldId id="256" r:id="rId2"/>
    <p:sldId id="257" r:id="rId3"/>
    <p:sldId id="269" r:id="rId4"/>
    <p:sldId id="258" r:id="rId5"/>
    <p:sldId id="270" r:id="rId6"/>
    <p:sldId id="259" r:id="rId7"/>
    <p:sldId id="260" r:id="rId8"/>
    <p:sldId id="271" r:id="rId9"/>
    <p:sldId id="262" r:id="rId10"/>
    <p:sldId id="261" r:id="rId11"/>
    <p:sldId id="263" r:id="rId12"/>
    <p:sldId id="264" r:id="rId13"/>
    <p:sldId id="265" r:id="rId14"/>
    <p:sldId id="266" r:id="rId15"/>
    <p:sldId id="267" r:id="rId16"/>
    <p:sldId id="26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2/18/2016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2/18/2016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2/18/2016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2/18/2016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2/18/2016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2/18/2016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4" y="2325189"/>
            <a:ext cx="9203891" cy="1423851"/>
          </a:xfrm>
        </p:spPr>
        <p:txBody>
          <a:bodyPr/>
          <a:lstStyle/>
          <a:p>
            <a:r>
              <a:rPr lang="sr-Latn-RS" dirty="0"/>
              <a:t>IS građevinske firme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231506"/>
            <a:ext cx="3430297" cy="1087843"/>
          </a:xfrm>
        </p:spPr>
        <p:txBody>
          <a:bodyPr>
            <a:normAutofit fontScale="55000" lnSpcReduction="20000"/>
          </a:bodyPr>
          <a:lstStyle/>
          <a:p>
            <a:r>
              <a:rPr lang="sr-Latn-RS" dirty="0"/>
              <a:t>Matematički fakultet</a:t>
            </a:r>
          </a:p>
          <a:p>
            <a:r>
              <a:rPr lang="sr-Latn-RS" dirty="0"/>
              <a:t>Informacioni sistemi</a:t>
            </a:r>
          </a:p>
          <a:p>
            <a:endParaRPr lang="sr-Latn-RS" dirty="0"/>
          </a:p>
          <a:p>
            <a:r>
              <a:rPr lang="sr-Latn-RS" dirty="0"/>
              <a:t>Mentor: profesor Saša </a:t>
            </a:r>
            <a:r>
              <a:rPr lang="sr-Latn-RS" dirty="0" err="1"/>
              <a:t>Malkov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04812" y="4781005"/>
            <a:ext cx="27420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Marko Čupić</a:t>
            </a:r>
          </a:p>
          <a:p>
            <a:r>
              <a:rPr lang="sr-Latn-RS" dirty="0"/>
              <a:t>Predrag Dimitrijević</a:t>
            </a:r>
          </a:p>
          <a:p>
            <a:r>
              <a:rPr lang="sr-Latn-RS" dirty="0"/>
              <a:t>Saša Bukurov</a:t>
            </a:r>
          </a:p>
          <a:p>
            <a:r>
              <a:rPr lang="sr-Latn-RS" dirty="0"/>
              <a:t>Vanja Cvetković</a:t>
            </a:r>
          </a:p>
          <a:p>
            <a:r>
              <a:rPr lang="sr-Latn-RS" dirty="0"/>
              <a:t>Đuro Nenadović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5617" y="1"/>
            <a:ext cx="1471396" cy="1550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006910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65043"/>
            <a:ext cx="8825658" cy="1828800"/>
          </a:xfrm>
        </p:spPr>
        <p:txBody>
          <a:bodyPr/>
          <a:lstStyle/>
          <a:p>
            <a:r>
              <a:rPr lang="sr-Latn-RS" dirty="0"/>
              <a:t>Dijagram stanja nabavke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2239617"/>
            <a:ext cx="8825658" cy="4293705"/>
          </a:xfrm>
        </p:spPr>
        <p:txBody>
          <a:bodyPr/>
          <a:lstStyle/>
          <a:p>
            <a:endParaRPr lang="sr-Latn-R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5" y="2239617"/>
            <a:ext cx="8825658" cy="429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899146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Tok radova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632175" y="2334386"/>
            <a:ext cx="4585252" cy="2780953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52131" y="2056091"/>
            <a:ext cx="4163208" cy="4200245"/>
          </a:xfrm>
        </p:spPr>
        <p:txBody>
          <a:bodyPr/>
          <a:lstStyle/>
          <a:p>
            <a:r>
              <a:rPr lang="sr-Latn-RS" dirty="0"/>
              <a:t>Priprema za rad: organizovanje na osnovu plana</a:t>
            </a:r>
          </a:p>
          <a:p>
            <a:r>
              <a:rPr lang="sr-Latn-RS" dirty="0"/>
              <a:t>Nedeljni izveštaj: pregled urađenog</a:t>
            </a:r>
          </a:p>
          <a:p>
            <a:r>
              <a:rPr lang="sr-Latn-RS" dirty="0"/>
              <a:t>Modifikacija plana rada: promena plana na osnovu izveštaja</a:t>
            </a:r>
          </a:p>
          <a:p>
            <a:r>
              <a:rPr lang="sr-Latn-RS" dirty="0"/>
              <a:t>Provera stanja materijala i mašina: na kraju nedelje procena o stanju materijala i mašina</a:t>
            </a:r>
          </a:p>
        </p:txBody>
      </p:sp>
    </p:spTree>
    <p:extLst>
      <p:ext uri="{BB962C8B-B14F-4D97-AF65-F5344CB8AC3E}">
        <p14:creationId xmlns:p14="http://schemas.microsoft.com/office/powerpoint/2010/main" val="3313614450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Prodaja i marketing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654492" y="2275423"/>
            <a:ext cx="4850248" cy="3355893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52131" y="2928731"/>
            <a:ext cx="4396341" cy="1961322"/>
          </a:xfrm>
        </p:spPr>
        <p:txBody>
          <a:bodyPr/>
          <a:lstStyle/>
          <a:p>
            <a:r>
              <a:rPr lang="sr-Latn-RS" dirty="0"/>
              <a:t>Oglašavanje</a:t>
            </a:r>
          </a:p>
          <a:p>
            <a:r>
              <a:rPr lang="sr-Latn-RS" dirty="0"/>
              <a:t>Stavljanje objekta u prodaju</a:t>
            </a:r>
          </a:p>
          <a:p>
            <a:r>
              <a:rPr lang="sr-Latn-RS" dirty="0"/>
              <a:t>Prezentovanje objekta kupcu</a:t>
            </a:r>
          </a:p>
          <a:p>
            <a:r>
              <a:rPr lang="sr-Latn-RS" dirty="0"/>
              <a:t>Prodaja</a:t>
            </a:r>
          </a:p>
        </p:txBody>
      </p:sp>
    </p:spTree>
    <p:extLst>
      <p:ext uri="{BB962C8B-B14F-4D97-AF65-F5344CB8AC3E}">
        <p14:creationId xmlns:p14="http://schemas.microsoft.com/office/powerpoint/2010/main" val="133523298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61392" y="755374"/>
            <a:ext cx="8057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Dijagram baze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309" y="1364110"/>
            <a:ext cx="8718698" cy="5142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691825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2809462"/>
            <a:ext cx="9404723" cy="927652"/>
          </a:xfrm>
        </p:spPr>
        <p:txBody>
          <a:bodyPr/>
          <a:lstStyle/>
          <a:p>
            <a:r>
              <a:rPr lang="sr-Latn-RS" dirty="0"/>
              <a:t>Primeri, </a:t>
            </a:r>
            <a:r>
              <a:rPr lang="sr-Latn-RS" dirty="0" err="1"/>
              <a:t>sql</a:t>
            </a:r>
            <a:r>
              <a:rPr lang="sr-Latn-RS" dirty="0"/>
              <a:t> kodovi, dijagrami…</a:t>
            </a:r>
          </a:p>
        </p:txBody>
      </p:sp>
    </p:spTree>
    <p:extLst>
      <p:ext uri="{BB962C8B-B14F-4D97-AF65-F5344CB8AC3E}">
        <p14:creationId xmlns:p14="http://schemas.microsoft.com/office/powerpoint/2010/main" val="2812638147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2809460"/>
            <a:ext cx="9404723" cy="1272209"/>
          </a:xfrm>
        </p:spPr>
        <p:txBody>
          <a:bodyPr/>
          <a:lstStyle/>
          <a:p>
            <a:r>
              <a:rPr lang="sr-Latn-RS" dirty="0"/>
              <a:t>Pitanja (eventualno i odgovori </a:t>
            </a:r>
            <a:r>
              <a:rPr lang="sr-Latn-RS" dirty="0">
                <a:sym typeface="Wingdings" panose="05000000000000000000" pitchFamily="2" charset="2"/>
              </a:rPr>
              <a:t></a:t>
            </a:r>
            <a:r>
              <a:rPr lang="sr-Latn-R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21441645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86537" y="3101008"/>
            <a:ext cx="78850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4400" dirty="0">
                <a:latin typeface="Eras Bold ITC" panose="020B0907030504020204" pitchFamily="34" charset="0"/>
              </a:rPr>
              <a:t>Hvala na pažnji</a:t>
            </a:r>
            <a:r>
              <a:rPr lang="sr-Cyrl-RS" sz="4400" dirty="0"/>
              <a:t>!</a:t>
            </a:r>
            <a:endParaRPr lang="sr-Latn-RS" sz="4400" dirty="0">
              <a:latin typeface="Eras Bold ITC" panose="020B0907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56112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1256211"/>
          </a:xfrm>
        </p:spPr>
        <p:txBody>
          <a:bodyPr/>
          <a:lstStyle/>
          <a:p>
            <a:r>
              <a:rPr lang="sr-Latn-RS" dirty="0"/>
              <a:t>Uvod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3775166"/>
            <a:ext cx="8825658" cy="1920240"/>
          </a:xfrm>
        </p:spPr>
        <p:txBody>
          <a:bodyPr/>
          <a:lstStyle/>
          <a:p>
            <a:r>
              <a:rPr lang="sr-Latn-R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Dva tipa projekta: poručen i samostalan</a:t>
            </a:r>
          </a:p>
          <a:p>
            <a:r>
              <a:rPr lang="sr-Latn-R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Delatnost: Planiranje, nabavka, tok izgradnje, prodaja</a:t>
            </a:r>
          </a:p>
          <a:p>
            <a:r>
              <a:rPr lang="sr-Latn-R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Slučajevi upotrebe: (U nastavku...)</a:t>
            </a:r>
          </a:p>
        </p:txBody>
      </p:sp>
    </p:spTree>
    <p:extLst>
      <p:ext uri="{BB962C8B-B14F-4D97-AF65-F5344CB8AC3E}">
        <p14:creationId xmlns:p14="http://schemas.microsoft.com/office/powerpoint/2010/main" val="1868945185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38760"/>
          </a:xfrm>
        </p:spPr>
        <p:txBody>
          <a:bodyPr/>
          <a:lstStyle/>
          <a:p>
            <a:r>
              <a:rPr lang="sr-Latn-RS" dirty="0"/>
              <a:t>Izgled IS-a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730" y="1524001"/>
            <a:ext cx="8547653" cy="5022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700483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Planiranje projekta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6112" y="2978332"/>
            <a:ext cx="4853540" cy="2743200"/>
          </a:xfrm>
        </p:spPr>
        <p:txBody>
          <a:bodyPr/>
          <a:lstStyle/>
          <a:p>
            <a:r>
              <a:rPr lang="sr-Latn-RS" dirty="0"/>
              <a:t>Okviri projekta: Građevinski inženjer postavlja okvire projekta</a:t>
            </a:r>
          </a:p>
          <a:p>
            <a:r>
              <a:rPr lang="sr-Latn-RS" dirty="0"/>
              <a:t>Projektovanje pbjekta: Arhitekta projektuje objekat na osnovu plana inženjera</a:t>
            </a:r>
          </a:p>
          <a:p>
            <a:r>
              <a:rPr lang="sr-Latn-RS" dirty="0"/>
              <a:t>Finansijska analiza projekta: Ekonomista vrši finansijsku analizu</a:t>
            </a:r>
            <a:endParaRPr lang="en-US" dirty="0"/>
          </a:p>
        </p:txBody>
      </p:sp>
      <p:pic>
        <p:nvPicPr>
          <p:cNvPr id="5" name="Image4"/>
          <p:cNvPicPr>
            <a:picLocks noGrp="1"/>
          </p:cNvPicPr>
          <p:nvPr>
            <p:ph sz="half" idx="2"/>
          </p:nvPr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5865223" y="2060576"/>
            <a:ext cx="4185611" cy="4195762"/>
          </a:xfrm>
          <a:prstGeom prst="rect">
            <a:avLst/>
          </a:prstGeom>
          <a:ln>
            <a:noFill/>
            <a:prstDash/>
          </a:ln>
        </p:spPr>
      </p:pic>
    </p:spTree>
    <p:extLst>
      <p:ext uri="{BB962C8B-B14F-4D97-AF65-F5344CB8AC3E}">
        <p14:creationId xmlns:p14="http://schemas.microsoft.com/office/powerpoint/2010/main" val="2612194374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Finansijska</a:t>
            </a:r>
            <a:r>
              <a:rPr lang="en-GB" dirty="0"/>
              <a:t> </a:t>
            </a:r>
            <a:r>
              <a:rPr lang="en-GB" dirty="0" err="1"/>
              <a:t>anali</a:t>
            </a:r>
            <a:r>
              <a:rPr lang="sr-Latn-RS"/>
              <a:t>z</a:t>
            </a:r>
            <a:r>
              <a:rPr lang="en-GB"/>
              <a:t>a </a:t>
            </a:r>
            <a:r>
              <a:rPr lang="en-GB" dirty="0" err="1"/>
              <a:t>projekta</a:t>
            </a:r>
            <a:r>
              <a:rPr lang="en-GB" dirty="0"/>
              <a:t>: </a:t>
            </a:r>
            <a:r>
              <a:rPr lang="en-GB" dirty="0" err="1"/>
              <a:t>dijagram</a:t>
            </a:r>
            <a:endParaRPr lang="sr-Latn-R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939" y="2610364"/>
            <a:ext cx="8897895" cy="3141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259539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463827"/>
            <a:ext cx="8825658" cy="2120348"/>
          </a:xfrm>
        </p:spPr>
        <p:txBody>
          <a:bodyPr/>
          <a:lstStyle/>
          <a:p>
            <a:r>
              <a:rPr lang="sr-Latn-RS" dirty="0"/>
              <a:t>Unajmljivanje podizvođača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3286539"/>
            <a:ext cx="3986888" cy="2650436"/>
          </a:xfrm>
        </p:spPr>
        <p:txBody>
          <a:bodyPr>
            <a:normAutofit fontScale="85000" lnSpcReduction="20000"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sr-Latn-RS" dirty="0"/>
              <a:t>Oglašavanje radova za podizvođače: Direktor procenjuje potrebe za radovima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sr-Latn-RS" dirty="0"/>
              <a:t>Odabir potencijalnih podizvođača: Biraju se podizvođači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sr-Latn-RS" dirty="0"/>
              <a:t>Unos sklopljenih Ugovora: Direktor unosi podatke o ugovoru u bazu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3715" y="3101009"/>
            <a:ext cx="3166898" cy="2637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868750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Nabavka materijala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6112" y="2060575"/>
            <a:ext cx="4853540" cy="4195763"/>
          </a:xfrm>
        </p:spPr>
        <p:txBody>
          <a:bodyPr/>
          <a:lstStyle/>
          <a:p>
            <a:r>
              <a:rPr lang="sr-Latn-RS" dirty="0"/>
              <a:t>Provera materijala na stanju: procenjuje se da li je potrebna nabavka</a:t>
            </a:r>
          </a:p>
          <a:p>
            <a:r>
              <a:rPr lang="sr-Latn-RS" dirty="0"/>
              <a:t>Oglašavanje nabavke materijala: oglašava se nabavka</a:t>
            </a:r>
          </a:p>
          <a:p>
            <a:r>
              <a:rPr lang="sr-Latn-RS" dirty="0"/>
              <a:t>Izbor dobavljača materijala: vrši se izbor dobavljača</a:t>
            </a:r>
          </a:p>
          <a:p>
            <a:r>
              <a:rPr lang="sr-Latn-RS" dirty="0"/>
              <a:t>Predaja naloga za nabavku: ispunjavanje, predaja, obrada naloga</a:t>
            </a:r>
          </a:p>
          <a:p>
            <a:r>
              <a:rPr lang="sr-Latn-RS" dirty="0"/>
              <a:t>Prijem materijala: pregled materijala</a:t>
            </a:r>
          </a:p>
          <a:p>
            <a:r>
              <a:rPr lang="sr-Latn-RS" dirty="0"/>
              <a:t>Kupovina i isplata materijala: vrši se krajnja kupovina, isplata</a:t>
            </a:r>
          </a:p>
        </p:txBody>
      </p:sp>
      <p:pic>
        <p:nvPicPr>
          <p:cNvPr id="5" name="Image6"/>
          <p:cNvPicPr>
            <a:picLocks noGrp="1"/>
          </p:cNvPicPr>
          <p:nvPr>
            <p:ph sz="half" idx="2"/>
          </p:nvPr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5838618" y="2055813"/>
            <a:ext cx="4537834" cy="4200525"/>
          </a:xfrm>
          <a:prstGeom prst="rect">
            <a:avLst/>
          </a:prstGeom>
          <a:ln>
            <a:noFill/>
            <a:prstDash/>
          </a:ln>
        </p:spPr>
      </p:pic>
    </p:spTree>
    <p:extLst>
      <p:ext uri="{BB962C8B-B14F-4D97-AF65-F5344CB8AC3E}">
        <p14:creationId xmlns:p14="http://schemas.microsoft.com/office/powerpoint/2010/main" val="3732496593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Dijagram</a:t>
            </a:r>
            <a:r>
              <a:rPr lang="en-GB" dirty="0"/>
              <a:t> </a:t>
            </a:r>
            <a:r>
              <a:rPr lang="en-GB" dirty="0" err="1"/>
              <a:t>stanja</a:t>
            </a:r>
            <a:r>
              <a:rPr lang="en-GB" dirty="0"/>
              <a:t> </a:t>
            </a:r>
            <a:r>
              <a:rPr lang="en-GB" dirty="0" err="1"/>
              <a:t>nabavke</a:t>
            </a:r>
            <a:endParaRPr lang="sr-Latn-R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322" y="1977976"/>
            <a:ext cx="6210300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870200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Nabavka</a:t>
            </a:r>
            <a:r>
              <a:rPr lang="en-GB" dirty="0"/>
              <a:t> ma</a:t>
            </a:r>
            <a:r>
              <a:rPr lang="sr-Latn-RS" dirty="0"/>
              <a:t>š</a:t>
            </a:r>
            <a:r>
              <a:rPr lang="en-GB" dirty="0" err="1"/>
              <a:t>ina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sr-Latn-RS" dirty="0"/>
              <a:t>Provera stanja mašina</a:t>
            </a:r>
          </a:p>
          <a:p>
            <a:r>
              <a:rPr lang="sr-Latn-RS" dirty="0"/>
              <a:t>Izbor dobavljača mašina</a:t>
            </a:r>
          </a:p>
          <a:p>
            <a:r>
              <a:rPr lang="sr-Latn-RS" dirty="0"/>
              <a:t>Ispunjavanje naloga za nabavku</a:t>
            </a:r>
          </a:p>
          <a:p>
            <a:r>
              <a:rPr lang="sr-Latn-RS" dirty="0"/>
              <a:t>Predaja naloga za nabavku</a:t>
            </a:r>
          </a:p>
          <a:p>
            <a:r>
              <a:rPr lang="sr-Latn-RS" dirty="0"/>
              <a:t>Prijem mašina</a:t>
            </a:r>
          </a:p>
          <a:p>
            <a:r>
              <a:rPr lang="sr-Latn-RS" dirty="0"/>
              <a:t>Kupovina mašina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499652" y="1853248"/>
            <a:ext cx="4850296" cy="4403089"/>
          </a:xfrm>
        </p:spPr>
      </p:pic>
    </p:spTree>
    <p:extLst>
      <p:ext uri="{BB962C8B-B14F-4D97-AF65-F5344CB8AC3E}">
        <p14:creationId xmlns:p14="http://schemas.microsoft.com/office/powerpoint/2010/main" val="2128324873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156</TotalTime>
  <Words>269</Words>
  <Application>Microsoft Office PowerPoint</Application>
  <PresentationFormat>Widescreen</PresentationFormat>
  <Paragraphs>54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Century Gothic</vt:lpstr>
      <vt:lpstr>Eras Bold ITC</vt:lpstr>
      <vt:lpstr>Wingdings</vt:lpstr>
      <vt:lpstr>Wingdings 3</vt:lpstr>
      <vt:lpstr>Ion</vt:lpstr>
      <vt:lpstr>IS građevinske firme</vt:lpstr>
      <vt:lpstr>Uvod</vt:lpstr>
      <vt:lpstr>Izgled IS-a</vt:lpstr>
      <vt:lpstr>Planiranje projekta</vt:lpstr>
      <vt:lpstr>Finansijska analiza projekta: dijagram</vt:lpstr>
      <vt:lpstr>Unajmljivanje podizvođača</vt:lpstr>
      <vt:lpstr>Nabavka materijala</vt:lpstr>
      <vt:lpstr>Dijagram stanja nabavke</vt:lpstr>
      <vt:lpstr>Nabavka mašina</vt:lpstr>
      <vt:lpstr>Dijagram stanja nabavke</vt:lpstr>
      <vt:lpstr>Tok radova</vt:lpstr>
      <vt:lpstr>Prodaja i marketing</vt:lpstr>
      <vt:lpstr>PowerPoint Presentation</vt:lpstr>
      <vt:lpstr>Primeri, sql kodovi, dijagrami…</vt:lpstr>
      <vt:lpstr>Pitanja (eventualno i odgovori )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 građevinske firme</dc:title>
  <dc:creator>Đuro Nenadović</dc:creator>
  <cp:lastModifiedBy>Đuro Nenadović</cp:lastModifiedBy>
  <cp:revision>87</cp:revision>
  <dcterms:created xsi:type="dcterms:W3CDTF">2016-02-17T23:06:20Z</dcterms:created>
  <dcterms:modified xsi:type="dcterms:W3CDTF">2016-02-18T19:22:49Z</dcterms:modified>
</cp:coreProperties>
</file>