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mailto:mphikelelimm@gmail.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[Division Name] - [Engagement Manager], [Senior Consultant], [</a:t>
            </a:r>
            <a:r>
              <a:rPr lang="en-US" dirty="0"/>
              <a:t>Mathonsi MM</a:t>
            </a:r>
            <a:r>
              <a:rPr dirty="0"/>
              <a: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370181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just"/>
            <a:r>
              <a:rPr lang="en-US" dirty="0"/>
              <a:t>We can glean helpful customer insights from the data given by Sprocket Central Pty Ltd that may help target marketing resource allocation more effectively.</a:t>
            </a:r>
          </a:p>
          <a:p>
            <a:pPr algn="just"/>
            <a:endParaRPr lang="en-US" dirty="0"/>
          </a:p>
          <a:p>
            <a:pPr algn="just"/>
            <a:r>
              <a:rPr lang="en-US" dirty="0"/>
              <a:t>The model or relationships that were used to link the datasets are also described in this converse.</a:t>
            </a:r>
          </a:p>
          <a:p>
            <a:pPr algn="just"/>
            <a:endParaRPr lang="en-US" dirty="0"/>
          </a:p>
          <a:p>
            <a:pPr algn="just"/>
            <a:r>
              <a:rPr lang="en-US" dirty="0"/>
              <a:t>The power bi dashboard developed offers better information based on performance by putting an emphasis on high value clients.</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4669054" cy="116009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400" b="0" dirty="0"/>
              <a:t>By using the Power BI tool to explore the data, we gain some insight into how the business sets prices based on a variety of factors, including job, title, gender, state, and others.</a:t>
            </a:r>
            <a:endParaRPr sz="1400" b="0" dirty="0"/>
          </a:p>
        </p:txBody>
      </p:sp>
      <p:sp>
        <p:nvSpPr>
          <p:cNvPr id="133" name="Shape 82"/>
          <p:cNvSpPr/>
          <p:nvPr/>
        </p:nvSpPr>
        <p:spPr>
          <a:xfrm>
            <a:off x="205025" y="2321028"/>
            <a:ext cx="4134600" cy="239889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sz="1400" dirty="0"/>
              <a:t>By exploring the data, we are able to find some vital insights such as:</a:t>
            </a:r>
          </a:p>
          <a:p>
            <a:pPr marL="285750" indent="-285750">
              <a:buFont typeface="Arial" panose="020B0604020202020204" pitchFamily="34" charset="0"/>
              <a:buChar char="•"/>
            </a:pPr>
            <a:r>
              <a:rPr lang="en-US" sz="1400" dirty="0"/>
              <a:t>Which state should the company produce more of its product and their names according to demand of the product based on the data.</a:t>
            </a:r>
          </a:p>
          <a:p>
            <a:pPr marL="285750" indent="-285750">
              <a:buFont typeface="Arial" panose="020B0604020202020204" pitchFamily="34" charset="0"/>
              <a:buChar char="•"/>
            </a:pPr>
            <a:r>
              <a:rPr lang="en-US" sz="1400" dirty="0"/>
              <a:t>Which Job description and Job category should the company be targeting to as the primary customers.</a:t>
            </a:r>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 name="Picture 6">
            <a:extLst>
              <a:ext uri="{FF2B5EF4-FFF2-40B4-BE49-F238E27FC236}">
                <a16:creationId xmlns:a16="http://schemas.microsoft.com/office/drawing/2014/main" id="{96161369-B891-986A-4EB3-4BE99ECCD70F}"/>
              </a:ext>
            </a:extLst>
          </p:cNvPr>
          <p:cNvPicPr>
            <a:picLocks noChangeAspect="1"/>
          </p:cNvPicPr>
          <p:nvPr/>
        </p:nvPicPr>
        <p:blipFill>
          <a:blip r:embed="rId2"/>
          <a:stretch>
            <a:fillRect/>
          </a:stretch>
        </p:blipFill>
        <p:spPr>
          <a:xfrm>
            <a:off x="4969973" y="2850561"/>
            <a:ext cx="4160319" cy="2309195"/>
          </a:xfrm>
          <a:prstGeom prst="rect">
            <a:avLst/>
          </a:prstGeom>
        </p:spPr>
      </p:pic>
      <p:pic>
        <p:nvPicPr>
          <p:cNvPr id="9" name="Picture 8">
            <a:extLst>
              <a:ext uri="{FF2B5EF4-FFF2-40B4-BE49-F238E27FC236}">
                <a16:creationId xmlns:a16="http://schemas.microsoft.com/office/drawing/2014/main" id="{DF134C84-0ED8-87D1-D83C-9620471EE436}"/>
              </a:ext>
            </a:extLst>
          </p:cNvPr>
          <p:cNvPicPr>
            <a:picLocks noChangeAspect="1"/>
          </p:cNvPicPr>
          <p:nvPr/>
        </p:nvPicPr>
        <p:blipFill>
          <a:blip r:embed="rId3"/>
          <a:stretch>
            <a:fillRect/>
          </a:stretch>
        </p:blipFill>
        <p:spPr>
          <a:xfrm>
            <a:off x="4969973" y="820525"/>
            <a:ext cx="4160319" cy="2030036"/>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83299"/>
            <a:ext cx="8565600" cy="143882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t>Connecting data from various data sources or tables while utilizing some connections and relationships. Here we create the power BI data model within the Sprocket Central Pty Ltd data.</a:t>
            </a:r>
          </a:p>
          <a:p>
            <a:r>
              <a:rPr lang="en-US" sz="1800" dirty="0"/>
              <a:t>.</a:t>
            </a:r>
          </a:p>
        </p:txBody>
      </p:sp>
      <p:sp>
        <p:nvSpPr>
          <p:cNvPr id="142" name="Shape 91"/>
          <p:cNvSpPr/>
          <p:nvPr/>
        </p:nvSpPr>
        <p:spPr>
          <a:xfrm>
            <a:off x="205025" y="2164724"/>
            <a:ext cx="4134600" cy="28224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Step 1: Creating Model Relationships</a:t>
            </a:r>
          </a:p>
          <a:p>
            <a:endParaRPr lang="en-US" dirty="0"/>
          </a:p>
          <a:p>
            <a:r>
              <a:rPr lang="en-US" dirty="0"/>
              <a:t>Step 2: Configuring Tables</a:t>
            </a:r>
          </a:p>
          <a:p>
            <a:endParaRPr lang="en-US" dirty="0"/>
          </a:p>
          <a:p>
            <a:r>
              <a:rPr lang="en-US" dirty="0"/>
              <a:t>Step 3: Calculate And Measure Data</a:t>
            </a:r>
          </a:p>
          <a:p>
            <a:endParaRPr lang="en-US" dirty="0"/>
          </a:p>
          <a:p>
            <a:r>
              <a:rPr lang="en-US" dirty="0"/>
              <a:t>Create Table</a:t>
            </a:r>
          </a:p>
          <a:p>
            <a:r>
              <a:rPr lang="en-US" dirty="0"/>
              <a:t>Create Column</a:t>
            </a:r>
          </a:p>
          <a:p>
            <a:endParaRPr lang="en-US" dirty="0"/>
          </a:p>
          <a:p>
            <a:r>
              <a:rPr lang="en-US" dirty="0"/>
              <a:t>Step 4: Create Visualization</a:t>
            </a:r>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8E40A6FC-7EB2-2F13-C2DC-208661A061B9}"/>
              </a:ext>
            </a:extLst>
          </p:cNvPr>
          <p:cNvPicPr>
            <a:picLocks noChangeAspect="1"/>
          </p:cNvPicPr>
          <p:nvPr/>
        </p:nvPicPr>
        <p:blipFill>
          <a:blip r:embed="rId2"/>
          <a:stretch>
            <a:fillRect/>
          </a:stretch>
        </p:blipFill>
        <p:spPr>
          <a:xfrm>
            <a:off x="4992809" y="2164722"/>
            <a:ext cx="3837096" cy="2586891"/>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73318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t>The dashboard provides significant insights based on the customers the company should pay attention to such as:</a:t>
            </a:r>
            <a:endParaRPr sz="1600" dirty="0"/>
          </a:p>
        </p:txBody>
      </p:sp>
      <p:sp>
        <p:nvSpPr>
          <p:cNvPr id="151" name="Shape 100"/>
          <p:cNvSpPr/>
          <p:nvPr/>
        </p:nvSpPr>
        <p:spPr>
          <a:xfrm>
            <a:off x="285750" y="2113235"/>
            <a:ext cx="4053875" cy="229495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r>
              <a:rPr lang="en-US" sz="1200" dirty="0"/>
              <a:t>They have to provide more “</a:t>
            </a:r>
            <a:r>
              <a:rPr lang="en-US" sz="1200" dirty="0" err="1"/>
              <a:t>Solex</a:t>
            </a:r>
            <a:r>
              <a:rPr lang="en-US" sz="1200" dirty="0"/>
              <a:t>” bikes as they are bought more compared to the other products.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NSW state offers greater profits than the other states, so the business should look into the factors that led to the high sales in order to better the other states.</a:t>
            </a:r>
          </a:p>
          <a:p>
            <a:pPr marL="171450" indent="-171450">
              <a:buFont typeface="Arial" panose="020B0604020202020204" pitchFamily="34" charset="0"/>
              <a:buChar char="•"/>
            </a:pPr>
            <a:r>
              <a:rPr lang="en-US" sz="1200" dirty="0"/>
              <a:t>The Business System Development Analysts prefer the Giant Bicycles as they are the occupants that supports the company.</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0F0D161F-B97C-D581-69E9-516FEF6EE42E}"/>
              </a:ext>
            </a:extLst>
          </p:cNvPr>
          <p:cNvPicPr>
            <a:picLocks noChangeAspect="1"/>
          </p:cNvPicPr>
          <p:nvPr/>
        </p:nvPicPr>
        <p:blipFill>
          <a:blip r:embed="rId2"/>
          <a:stretch>
            <a:fillRect/>
          </a:stretch>
        </p:blipFill>
        <p:spPr>
          <a:xfrm>
            <a:off x="4339625" y="2130221"/>
            <a:ext cx="4804375" cy="2685416"/>
          </a:xfrm>
          <a:prstGeom prst="rect">
            <a:avLst/>
          </a:prstGeom>
        </p:spPr>
      </p:pic>
      <p:sp>
        <p:nvSpPr>
          <p:cNvPr id="2" name="Shape 99">
            <a:extLst>
              <a:ext uri="{FF2B5EF4-FFF2-40B4-BE49-F238E27FC236}">
                <a16:creationId xmlns:a16="http://schemas.microsoft.com/office/drawing/2014/main" id="{0AAE3405-59AB-C4FE-E59B-3810A39D0340}"/>
              </a:ext>
            </a:extLst>
          </p:cNvPr>
          <p:cNvSpPr/>
          <p:nvPr/>
        </p:nvSpPr>
        <p:spPr>
          <a:xfrm>
            <a:off x="205025" y="4245323"/>
            <a:ext cx="3943675" cy="73318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t>More interpretations and insights are presented in the dashboard.</a:t>
            </a:r>
            <a:endParaRPr sz="16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31601" y="-635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8" y="1895175"/>
            <a:ext cx="7169187" cy="175429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endParaRPr lang="en-US" dirty="0"/>
          </a:p>
          <a:p>
            <a:endParaRPr lang="en-ZA" dirty="0"/>
          </a:p>
          <a:p>
            <a:r>
              <a:rPr lang="en-ZA" sz="1600" dirty="0">
                <a:latin typeface="Bell MT" panose="02020503060305020303" pitchFamily="18" charset="0"/>
              </a:rPr>
              <a:t>By Mathonsi MM</a:t>
            </a:r>
          </a:p>
          <a:p>
            <a:r>
              <a:rPr lang="en-ZA" sz="1600" dirty="0">
                <a:latin typeface="Bell MT" panose="02020503060305020303" pitchFamily="18" charset="0"/>
              </a:rPr>
              <a:t>Email: </a:t>
            </a:r>
            <a:r>
              <a:rPr lang="en-US" sz="1600" dirty="0">
                <a:latin typeface="Bell MT" panose="02020503060305020303" pitchFamily="18" charset="0"/>
                <a:hlinkClick r:id="rId2"/>
              </a:rPr>
              <a:t>mphikelelimm@gmail.com</a:t>
            </a:r>
            <a:r>
              <a:rPr lang="en-ZA" sz="1600" dirty="0">
                <a:latin typeface="Bell MT" panose="02020503060305020303" pitchFamily="18" charset="0"/>
              </a:rPr>
              <a:t> </a:t>
            </a:r>
            <a:endParaRPr sz="1600" dirty="0">
              <a:latin typeface="Bell MT" panose="02020503060305020303" pitchFamily="18" charset="0"/>
            </a:endParaRP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We can extract more insights based on gender and the product lines and class</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90A673E3-BF6E-E387-B391-0E472ABCE13D}"/>
              </a:ext>
            </a:extLst>
          </p:cNvPr>
          <p:cNvPicPr>
            <a:picLocks noChangeAspect="1"/>
          </p:cNvPicPr>
          <p:nvPr/>
        </p:nvPicPr>
        <p:blipFill>
          <a:blip r:embed="rId2"/>
          <a:stretch>
            <a:fillRect/>
          </a:stretch>
        </p:blipFill>
        <p:spPr>
          <a:xfrm>
            <a:off x="293915" y="1872891"/>
            <a:ext cx="6014588" cy="3006635"/>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TotalTime>
  <Words>664</Words>
  <Application>Microsoft Office PowerPoint</Application>
  <PresentationFormat>On-screen Show (16:9)</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Bell MT</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Mphikeleli Mathonsi</cp:lastModifiedBy>
  <cp:revision>3</cp:revision>
  <dcterms:modified xsi:type="dcterms:W3CDTF">2023-03-12T15:25:43Z</dcterms:modified>
</cp:coreProperties>
</file>