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57" r:id="rId5"/>
    <p:sldId id="266" r:id="rId6"/>
    <p:sldId id="261" r:id="rId7"/>
    <p:sldId id="264" r:id="rId8"/>
    <p:sldId id="270" r:id="rId9"/>
    <p:sldId id="262" r:id="rId10"/>
    <p:sldId id="273" r:id="rId11"/>
    <p:sldId id="258" r:id="rId12"/>
    <p:sldId id="263" r:id="rId13"/>
    <p:sldId id="267" r:id="rId14"/>
    <p:sldId id="269" r:id="rId15"/>
    <p:sldId id="268" r:id="rId16"/>
    <p:sldId id="271" r:id="rId17"/>
    <p:sldId id="272" r:id="rId18"/>
    <p:sldId id="274" r:id="rId19"/>
    <p:sldId id="26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4" autoAdjust="0"/>
    <p:restoredTop sz="94660"/>
  </p:normalViewPr>
  <p:slideViewPr>
    <p:cSldViewPr snapToGrid="0">
      <p:cViewPr varScale="1">
        <p:scale>
          <a:sx n="65" d="100"/>
          <a:sy n="65"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A50BE-E9D2-4920-811D-D608944C543A}" type="datetimeFigureOut">
              <a:rPr lang="en-IN" smtClean="0"/>
              <a:t>18-02-2023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9E55B-8DE4-41A1-866B-A4854A4B1C30}" type="slidenum">
              <a:rPr lang="en-IN" smtClean="0"/>
              <a:t>‹#›</a:t>
            </a:fld>
            <a:endParaRPr lang="en-IN"/>
          </a:p>
        </p:txBody>
      </p:sp>
    </p:spTree>
    <p:extLst>
      <p:ext uri="{BB962C8B-B14F-4D97-AF65-F5344CB8AC3E}">
        <p14:creationId xmlns:p14="http://schemas.microsoft.com/office/powerpoint/2010/main" val="232378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E32F-C031-B154-021C-EBF39AC98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E5B558-47D3-8684-2B0A-F161FD1D7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C53EEF-6FCD-DE95-1305-0E4EA382685A}"/>
              </a:ext>
            </a:extLst>
          </p:cNvPr>
          <p:cNvSpPr>
            <a:spLocks noGrp="1"/>
          </p:cNvSpPr>
          <p:nvPr>
            <p:ph type="dt" sz="half" idx="10"/>
          </p:nvPr>
        </p:nvSpPr>
        <p:spPr/>
        <p:txBody>
          <a:bodyPr/>
          <a:lstStyle/>
          <a:p>
            <a:fld id="{EF0703BF-CB70-4F98-8E65-057873E2706C}" type="datetime1">
              <a:rPr lang="en-IN" smtClean="0"/>
              <a:t>18-02-2023</a:t>
            </a:fld>
            <a:endParaRPr lang="en-IN"/>
          </a:p>
        </p:txBody>
      </p:sp>
      <p:sp>
        <p:nvSpPr>
          <p:cNvPr id="5" name="Footer Placeholder 4">
            <a:extLst>
              <a:ext uri="{FF2B5EF4-FFF2-40B4-BE49-F238E27FC236}">
                <a16:creationId xmlns:a16="http://schemas.microsoft.com/office/drawing/2014/main" id="{A859BC03-0982-E958-863C-55063BDECEBC}"/>
              </a:ext>
            </a:extLst>
          </p:cNvPr>
          <p:cNvSpPr>
            <a:spLocks noGrp="1"/>
          </p:cNvSpPr>
          <p:nvPr>
            <p:ph type="ftr" sz="quarter" idx="11"/>
          </p:nvPr>
        </p:nvSpPr>
        <p:spPr/>
        <p:txBody>
          <a:bodyPr/>
          <a:lstStyle/>
          <a:p>
            <a:r>
              <a:rPr lang="en-IN"/>
              <a:t>SMART IOPS</a:t>
            </a:r>
          </a:p>
        </p:txBody>
      </p:sp>
      <p:sp>
        <p:nvSpPr>
          <p:cNvPr id="6" name="Slide Number Placeholder 5">
            <a:extLst>
              <a:ext uri="{FF2B5EF4-FFF2-40B4-BE49-F238E27FC236}">
                <a16:creationId xmlns:a16="http://schemas.microsoft.com/office/drawing/2014/main" id="{7EE760F1-176E-25DF-25D3-433FA2C98A93}"/>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416026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CA96-5A24-8ADB-DAB2-8BA166F91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D6182-9B18-59BA-3C79-38711DA7B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EE40C-D448-385E-0DFA-7B1373414839}"/>
              </a:ext>
            </a:extLst>
          </p:cNvPr>
          <p:cNvSpPr>
            <a:spLocks noGrp="1"/>
          </p:cNvSpPr>
          <p:nvPr>
            <p:ph type="dt" sz="half" idx="10"/>
          </p:nvPr>
        </p:nvSpPr>
        <p:spPr/>
        <p:txBody>
          <a:bodyPr/>
          <a:lstStyle/>
          <a:p>
            <a:fld id="{A6158E84-BC17-4FC6-BC8A-9134653A675B}" type="datetime1">
              <a:rPr lang="en-IN" smtClean="0"/>
              <a:t>18-02-2023</a:t>
            </a:fld>
            <a:endParaRPr lang="en-IN"/>
          </a:p>
        </p:txBody>
      </p:sp>
      <p:sp>
        <p:nvSpPr>
          <p:cNvPr id="5" name="Footer Placeholder 4">
            <a:extLst>
              <a:ext uri="{FF2B5EF4-FFF2-40B4-BE49-F238E27FC236}">
                <a16:creationId xmlns:a16="http://schemas.microsoft.com/office/drawing/2014/main" id="{B7AB10C5-ECFF-0A46-D0A1-284E298CD1FF}"/>
              </a:ext>
            </a:extLst>
          </p:cNvPr>
          <p:cNvSpPr>
            <a:spLocks noGrp="1"/>
          </p:cNvSpPr>
          <p:nvPr>
            <p:ph type="ftr" sz="quarter" idx="11"/>
          </p:nvPr>
        </p:nvSpPr>
        <p:spPr/>
        <p:txBody>
          <a:bodyPr/>
          <a:lstStyle/>
          <a:p>
            <a:r>
              <a:rPr lang="en-IN"/>
              <a:t>SMART IOPS</a:t>
            </a:r>
          </a:p>
        </p:txBody>
      </p:sp>
      <p:sp>
        <p:nvSpPr>
          <p:cNvPr id="6" name="Slide Number Placeholder 5">
            <a:extLst>
              <a:ext uri="{FF2B5EF4-FFF2-40B4-BE49-F238E27FC236}">
                <a16:creationId xmlns:a16="http://schemas.microsoft.com/office/drawing/2014/main" id="{5028BCFC-8656-CF64-FC68-916309FC8960}"/>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264555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3D3EB-7A89-55DB-3642-4DE92C03E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EDC66-5712-31AD-A703-C92AA98CB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9C541-482A-FDAB-A050-BD8209DEE70A}"/>
              </a:ext>
            </a:extLst>
          </p:cNvPr>
          <p:cNvSpPr>
            <a:spLocks noGrp="1"/>
          </p:cNvSpPr>
          <p:nvPr>
            <p:ph type="dt" sz="half" idx="10"/>
          </p:nvPr>
        </p:nvSpPr>
        <p:spPr/>
        <p:txBody>
          <a:bodyPr/>
          <a:lstStyle/>
          <a:p>
            <a:fld id="{93F535E4-C2AD-4DE1-A92C-1A29D7E3200F}" type="datetime1">
              <a:rPr lang="en-IN" smtClean="0"/>
              <a:t>18-02-2023</a:t>
            </a:fld>
            <a:endParaRPr lang="en-IN"/>
          </a:p>
        </p:txBody>
      </p:sp>
      <p:sp>
        <p:nvSpPr>
          <p:cNvPr id="5" name="Footer Placeholder 4">
            <a:extLst>
              <a:ext uri="{FF2B5EF4-FFF2-40B4-BE49-F238E27FC236}">
                <a16:creationId xmlns:a16="http://schemas.microsoft.com/office/drawing/2014/main" id="{3BE27724-BE6D-77C3-C0A9-A9765407B97A}"/>
              </a:ext>
            </a:extLst>
          </p:cNvPr>
          <p:cNvSpPr>
            <a:spLocks noGrp="1"/>
          </p:cNvSpPr>
          <p:nvPr>
            <p:ph type="ftr" sz="quarter" idx="11"/>
          </p:nvPr>
        </p:nvSpPr>
        <p:spPr/>
        <p:txBody>
          <a:bodyPr/>
          <a:lstStyle/>
          <a:p>
            <a:r>
              <a:rPr lang="en-IN"/>
              <a:t>SMART IOPS</a:t>
            </a:r>
          </a:p>
        </p:txBody>
      </p:sp>
      <p:sp>
        <p:nvSpPr>
          <p:cNvPr id="6" name="Slide Number Placeholder 5">
            <a:extLst>
              <a:ext uri="{FF2B5EF4-FFF2-40B4-BE49-F238E27FC236}">
                <a16:creationId xmlns:a16="http://schemas.microsoft.com/office/drawing/2014/main" id="{1BD90015-D007-F96C-A272-978418F950F3}"/>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322225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9F71-AE31-1633-4EDE-EF3941B2A6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E692A7-B684-77DF-466B-8DED1D4574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E9806-0282-14CB-3EB2-4DD258D8BF20}"/>
              </a:ext>
            </a:extLst>
          </p:cNvPr>
          <p:cNvSpPr>
            <a:spLocks noGrp="1"/>
          </p:cNvSpPr>
          <p:nvPr>
            <p:ph type="dt" sz="half" idx="10"/>
          </p:nvPr>
        </p:nvSpPr>
        <p:spPr/>
        <p:txBody>
          <a:bodyPr/>
          <a:lstStyle/>
          <a:p>
            <a:fld id="{9F39BF53-E1EA-4DBA-856F-D89F5E6042BE}" type="datetime1">
              <a:rPr lang="en-IN" smtClean="0"/>
              <a:t>18-02-2023</a:t>
            </a:fld>
            <a:endParaRPr lang="en-IN"/>
          </a:p>
        </p:txBody>
      </p:sp>
      <p:sp>
        <p:nvSpPr>
          <p:cNvPr id="5" name="Footer Placeholder 4">
            <a:extLst>
              <a:ext uri="{FF2B5EF4-FFF2-40B4-BE49-F238E27FC236}">
                <a16:creationId xmlns:a16="http://schemas.microsoft.com/office/drawing/2014/main" id="{8D5635D5-E81A-5579-16BC-282E794A574E}"/>
              </a:ext>
            </a:extLst>
          </p:cNvPr>
          <p:cNvSpPr>
            <a:spLocks noGrp="1"/>
          </p:cNvSpPr>
          <p:nvPr>
            <p:ph type="ftr" sz="quarter" idx="11"/>
          </p:nvPr>
        </p:nvSpPr>
        <p:spPr/>
        <p:txBody>
          <a:bodyPr/>
          <a:lstStyle/>
          <a:p>
            <a:r>
              <a:rPr lang="en-IN"/>
              <a:t>SMART IOPS</a:t>
            </a:r>
          </a:p>
        </p:txBody>
      </p:sp>
      <p:sp>
        <p:nvSpPr>
          <p:cNvPr id="6" name="Slide Number Placeholder 5">
            <a:extLst>
              <a:ext uri="{FF2B5EF4-FFF2-40B4-BE49-F238E27FC236}">
                <a16:creationId xmlns:a16="http://schemas.microsoft.com/office/drawing/2014/main" id="{72A8E324-B86C-742F-0F2E-92FA7F29955C}"/>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123098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3720-56A4-E546-173B-D86B574EE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53834A-B1B4-19AB-675C-8A83AF3F3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E14F50-174A-368F-F2EE-E7527D637F40}"/>
              </a:ext>
            </a:extLst>
          </p:cNvPr>
          <p:cNvSpPr>
            <a:spLocks noGrp="1"/>
          </p:cNvSpPr>
          <p:nvPr>
            <p:ph type="dt" sz="half" idx="10"/>
          </p:nvPr>
        </p:nvSpPr>
        <p:spPr/>
        <p:txBody>
          <a:bodyPr/>
          <a:lstStyle/>
          <a:p>
            <a:fld id="{7873BD8F-481E-464F-93B9-8ED992D18765}" type="datetime1">
              <a:rPr lang="en-IN" smtClean="0"/>
              <a:t>18-02-2023</a:t>
            </a:fld>
            <a:endParaRPr lang="en-IN"/>
          </a:p>
        </p:txBody>
      </p:sp>
      <p:sp>
        <p:nvSpPr>
          <p:cNvPr id="5" name="Footer Placeholder 4">
            <a:extLst>
              <a:ext uri="{FF2B5EF4-FFF2-40B4-BE49-F238E27FC236}">
                <a16:creationId xmlns:a16="http://schemas.microsoft.com/office/drawing/2014/main" id="{A1B94A4F-ED40-DB14-862C-078BF63E5080}"/>
              </a:ext>
            </a:extLst>
          </p:cNvPr>
          <p:cNvSpPr>
            <a:spLocks noGrp="1"/>
          </p:cNvSpPr>
          <p:nvPr>
            <p:ph type="ftr" sz="quarter" idx="11"/>
          </p:nvPr>
        </p:nvSpPr>
        <p:spPr/>
        <p:txBody>
          <a:bodyPr/>
          <a:lstStyle/>
          <a:p>
            <a:r>
              <a:rPr lang="en-IN"/>
              <a:t>SMART IOPS</a:t>
            </a:r>
          </a:p>
        </p:txBody>
      </p:sp>
      <p:sp>
        <p:nvSpPr>
          <p:cNvPr id="6" name="Slide Number Placeholder 5">
            <a:extLst>
              <a:ext uri="{FF2B5EF4-FFF2-40B4-BE49-F238E27FC236}">
                <a16:creationId xmlns:a16="http://schemas.microsoft.com/office/drawing/2014/main" id="{DBDCD015-812B-1D17-BBAE-BE054504092E}"/>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257057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DEE3-2416-EDFA-CD44-8FD8C3D65D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D5578-2E57-C9F4-A8DE-0483F0FA9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6D32E0-1F95-1C99-939F-9FF63A8B1B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E38D61-C6E8-1654-0F7E-5F12544F9921}"/>
              </a:ext>
            </a:extLst>
          </p:cNvPr>
          <p:cNvSpPr>
            <a:spLocks noGrp="1"/>
          </p:cNvSpPr>
          <p:nvPr>
            <p:ph type="dt" sz="half" idx="10"/>
          </p:nvPr>
        </p:nvSpPr>
        <p:spPr/>
        <p:txBody>
          <a:bodyPr/>
          <a:lstStyle/>
          <a:p>
            <a:fld id="{17BAB4DF-8619-4A53-934F-39AEB0B8DF0B}" type="datetime1">
              <a:rPr lang="en-IN" smtClean="0"/>
              <a:t>18-02-2023</a:t>
            </a:fld>
            <a:endParaRPr lang="en-IN"/>
          </a:p>
        </p:txBody>
      </p:sp>
      <p:sp>
        <p:nvSpPr>
          <p:cNvPr id="6" name="Footer Placeholder 5">
            <a:extLst>
              <a:ext uri="{FF2B5EF4-FFF2-40B4-BE49-F238E27FC236}">
                <a16:creationId xmlns:a16="http://schemas.microsoft.com/office/drawing/2014/main" id="{109BCCD5-6338-4CD6-3B98-9AA9963FB2B5}"/>
              </a:ext>
            </a:extLst>
          </p:cNvPr>
          <p:cNvSpPr>
            <a:spLocks noGrp="1"/>
          </p:cNvSpPr>
          <p:nvPr>
            <p:ph type="ftr" sz="quarter" idx="11"/>
          </p:nvPr>
        </p:nvSpPr>
        <p:spPr/>
        <p:txBody>
          <a:bodyPr/>
          <a:lstStyle/>
          <a:p>
            <a:r>
              <a:rPr lang="en-IN"/>
              <a:t>SMART IOPS</a:t>
            </a:r>
          </a:p>
        </p:txBody>
      </p:sp>
      <p:sp>
        <p:nvSpPr>
          <p:cNvPr id="7" name="Slide Number Placeholder 6">
            <a:extLst>
              <a:ext uri="{FF2B5EF4-FFF2-40B4-BE49-F238E27FC236}">
                <a16:creationId xmlns:a16="http://schemas.microsoft.com/office/drawing/2014/main" id="{F5B9DA99-2A14-BAE7-1427-8847AD37772C}"/>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311065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EBA9-FF32-AF03-D9F2-3DE42467A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89A587-A6C3-E0A9-05FA-3A89638130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98086-D902-F5EE-13E6-C1B1DE939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1984AF-0B95-4F4D-CC4B-3DEC6D66F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82B11-9573-8A84-3FB6-4F8EDC6C4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91051-72FE-2162-46A6-F50453A3A2C6}"/>
              </a:ext>
            </a:extLst>
          </p:cNvPr>
          <p:cNvSpPr>
            <a:spLocks noGrp="1"/>
          </p:cNvSpPr>
          <p:nvPr>
            <p:ph type="dt" sz="half" idx="10"/>
          </p:nvPr>
        </p:nvSpPr>
        <p:spPr/>
        <p:txBody>
          <a:bodyPr/>
          <a:lstStyle/>
          <a:p>
            <a:fld id="{794257F6-210E-4629-8771-1FC880FF4F8E}" type="datetime1">
              <a:rPr lang="en-IN" smtClean="0"/>
              <a:t>18-02-2023</a:t>
            </a:fld>
            <a:endParaRPr lang="en-IN"/>
          </a:p>
        </p:txBody>
      </p:sp>
      <p:sp>
        <p:nvSpPr>
          <p:cNvPr id="8" name="Footer Placeholder 7">
            <a:extLst>
              <a:ext uri="{FF2B5EF4-FFF2-40B4-BE49-F238E27FC236}">
                <a16:creationId xmlns:a16="http://schemas.microsoft.com/office/drawing/2014/main" id="{A9269062-314B-E4C3-E108-F9FA75D4EEBD}"/>
              </a:ext>
            </a:extLst>
          </p:cNvPr>
          <p:cNvSpPr>
            <a:spLocks noGrp="1"/>
          </p:cNvSpPr>
          <p:nvPr>
            <p:ph type="ftr" sz="quarter" idx="11"/>
          </p:nvPr>
        </p:nvSpPr>
        <p:spPr/>
        <p:txBody>
          <a:bodyPr/>
          <a:lstStyle/>
          <a:p>
            <a:r>
              <a:rPr lang="en-IN"/>
              <a:t>SMART IOPS</a:t>
            </a:r>
          </a:p>
        </p:txBody>
      </p:sp>
      <p:sp>
        <p:nvSpPr>
          <p:cNvPr id="9" name="Slide Number Placeholder 8">
            <a:extLst>
              <a:ext uri="{FF2B5EF4-FFF2-40B4-BE49-F238E27FC236}">
                <a16:creationId xmlns:a16="http://schemas.microsoft.com/office/drawing/2014/main" id="{5C02BE98-CF2B-E404-D973-54862B99E69F}"/>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224851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F61E-ECCF-3852-7DC9-51F57A97AC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BD218D-D8C5-78C0-9E07-767A43B0E98A}"/>
              </a:ext>
            </a:extLst>
          </p:cNvPr>
          <p:cNvSpPr>
            <a:spLocks noGrp="1"/>
          </p:cNvSpPr>
          <p:nvPr>
            <p:ph type="dt" sz="half" idx="10"/>
          </p:nvPr>
        </p:nvSpPr>
        <p:spPr/>
        <p:txBody>
          <a:bodyPr/>
          <a:lstStyle/>
          <a:p>
            <a:fld id="{624C0ABC-917E-41F0-8A18-2DC0B272225E}" type="datetime1">
              <a:rPr lang="en-IN" smtClean="0"/>
              <a:t>18-02-2023</a:t>
            </a:fld>
            <a:endParaRPr lang="en-IN"/>
          </a:p>
        </p:txBody>
      </p:sp>
      <p:sp>
        <p:nvSpPr>
          <p:cNvPr id="4" name="Footer Placeholder 3">
            <a:extLst>
              <a:ext uri="{FF2B5EF4-FFF2-40B4-BE49-F238E27FC236}">
                <a16:creationId xmlns:a16="http://schemas.microsoft.com/office/drawing/2014/main" id="{1649967D-467E-1E2D-B163-F02DCC6795B7}"/>
              </a:ext>
            </a:extLst>
          </p:cNvPr>
          <p:cNvSpPr>
            <a:spLocks noGrp="1"/>
          </p:cNvSpPr>
          <p:nvPr>
            <p:ph type="ftr" sz="quarter" idx="11"/>
          </p:nvPr>
        </p:nvSpPr>
        <p:spPr/>
        <p:txBody>
          <a:bodyPr/>
          <a:lstStyle/>
          <a:p>
            <a:r>
              <a:rPr lang="en-IN"/>
              <a:t>SMART IOPS</a:t>
            </a:r>
          </a:p>
        </p:txBody>
      </p:sp>
      <p:sp>
        <p:nvSpPr>
          <p:cNvPr id="5" name="Slide Number Placeholder 4">
            <a:extLst>
              <a:ext uri="{FF2B5EF4-FFF2-40B4-BE49-F238E27FC236}">
                <a16:creationId xmlns:a16="http://schemas.microsoft.com/office/drawing/2014/main" id="{6A9740B3-F7F3-73D7-3886-216156B01F2F}"/>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32374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D5D6A-93CF-188B-917F-F5751F8D54EC}"/>
              </a:ext>
            </a:extLst>
          </p:cNvPr>
          <p:cNvSpPr>
            <a:spLocks noGrp="1"/>
          </p:cNvSpPr>
          <p:nvPr>
            <p:ph type="dt" sz="half" idx="10"/>
          </p:nvPr>
        </p:nvSpPr>
        <p:spPr/>
        <p:txBody>
          <a:bodyPr/>
          <a:lstStyle/>
          <a:p>
            <a:fld id="{B1E1F3C5-D736-4776-B5FD-4D7179E83529}" type="datetime1">
              <a:rPr lang="en-IN" smtClean="0"/>
              <a:t>18-02-2023</a:t>
            </a:fld>
            <a:endParaRPr lang="en-IN"/>
          </a:p>
        </p:txBody>
      </p:sp>
      <p:sp>
        <p:nvSpPr>
          <p:cNvPr id="3" name="Footer Placeholder 2">
            <a:extLst>
              <a:ext uri="{FF2B5EF4-FFF2-40B4-BE49-F238E27FC236}">
                <a16:creationId xmlns:a16="http://schemas.microsoft.com/office/drawing/2014/main" id="{C96BAB1F-2602-D684-795D-9AB4C51137D9}"/>
              </a:ext>
            </a:extLst>
          </p:cNvPr>
          <p:cNvSpPr>
            <a:spLocks noGrp="1"/>
          </p:cNvSpPr>
          <p:nvPr>
            <p:ph type="ftr" sz="quarter" idx="11"/>
          </p:nvPr>
        </p:nvSpPr>
        <p:spPr/>
        <p:txBody>
          <a:bodyPr/>
          <a:lstStyle/>
          <a:p>
            <a:r>
              <a:rPr lang="en-IN"/>
              <a:t>SMART IOPS</a:t>
            </a:r>
          </a:p>
        </p:txBody>
      </p:sp>
      <p:sp>
        <p:nvSpPr>
          <p:cNvPr id="4" name="Slide Number Placeholder 3">
            <a:extLst>
              <a:ext uri="{FF2B5EF4-FFF2-40B4-BE49-F238E27FC236}">
                <a16:creationId xmlns:a16="http://schemas.microsoft.com/office/drawing/2014/main" id="{445D123D-F980-D946-85D6-751AC9D23CDA}"/>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194936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14DC-8A9D-A288-EBCD-D4A8CB211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02307B-F9BC-A0E7-07EE-AE100C808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A77A1-BDCB-9AB1-E6C8-A02E3A3DF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71D2B-5359-1353-7E8D-DE8C36AACF2F}"/>
              </a:ext>
            </a:extLst>
          </p:cNvPr>
          <p:cNvSpPr>
            <a:spLocks noGrp="1"/>
          </p:cNvSpPr>
          <p:nvPr>
            <p:ph type="dt" sz="half" idx="10"/>
          </p:nvPr>
        </p:nvSpPr>
        <p:spPr/>
        <p:txBody>
          <a:bodyPr/>
          <a:lstStyle/>
          <a:p>
            <a:fld id="{E97126CE-764D-4045-ADCF-15138BC4D2D6}" type="datetime1">
              <a:rPr lang="en-IN" smtClean="0"/>
              <a:t>18-02-2023</a:t>
            </a:fld>
            <a:endParaRPr lang="en-IN"/>
          </a:p>
        </p:txBody>
      </p:sp>
      <p:sp>
        <p:nvSpPr>
          <p:cNvPr id="6" name="Footer Placeholder 5">
            <a:extLst>
              <a:ext uri="{FF2B5EF4-FFF2-40B4-BE49-F238E27FC236}">
                <a16:creationId xmlns:a16="http://schemas.microsoft.com/office/drawing/2014/main" id="{0CCDA657-2628-F1A7-243A-67FEF87AE171}"/>
              </a:ext>
            </a:extLst>
          </p:cNvPr>
          <p:cNvSpPr>
            <a:spLocks noGrp="1"/>
          </p:cNvSpPr>
          <p:nvPr>
            <p:ph type="ftr" sz="quarter" idx="11"/>
          </p:nvPr>
        </p:nvSpPr>
        <p:spPr/>
        <p:txBody>
          <a:bodyPr/>
          <a:lstStyle/>
          <a:p>
            <a:r>
              <a:rPr lang="en-IN"/>
              <a:t>SMART IOPS</a:t>
            </a:r>
          </a:p>
        </p:txBody>
      </p:sp>
      <p:sp>
        <p:nvSpPr>
          <p:cNvPr id="7" name="Slide Number Placeholder 6">
            <a:extLst>
              <a:ext uri="{FF2B5EF4-FFF2-40B4-BE49-F238E27FC236}">
                <a16:creationId xmlns:a16="http://schemas.microsoft.com/office/drawing/2014/main" id="{6CF1FE1C-A510-233E-4D75-D7D1A82F10B0}"/>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75939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7264-EBDE-E44A-73EC-895F2F4D7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FC15D7-A0A4-5883-3214-38FE44828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89A6BB-7182-3420-23D4-74FA41FF7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FF477-4FA8-5334-957F-5641864BFAA0}"/>
              </a:ext>
            </a:extLst>
          </p:cNvPr>
          <p:cNvSpPr>
            <a:spLocks noGrp="1"/>
          </p:cNvSpPr>
          <p:nvPr>
            <p:ph type="dt" sz="half" idx="10"/>
          </p:nvPr>
        </p:nvSpPr>
        <p:spPr/>
        <p:txBody>
          <a:bodyPr/>
          <a:lstStyle/>
          <a:p>
            <a:fld id="{3B0C7B5E-9CF7-4BA8-ABAB-74B83278D315}" type="datetime1">
              <a:rPr lang="en-IN" smtClean="0"/>
              <a:t>18-02-2023</a:t>
            </a:fld>
            <a:endParaRPr lang="en-IN"/>
          </a:p>
        </p:txBody>
      </p:sp>
      <p:sp>
        <p:nvSpPr>
          <p:cNvPr id="6" name="Footer Placeholder 5">
            <a:extLst>
              <a:ext uri="{FF2B5EF4-FFF2-40B4-BE49-F238E27FC236}">
                <a16:creationId xmlns:a16="http://schemas.microsoft.com/office/drawing/2014/main" id="{873D91D8-E67D-5B1D-4407-0E660A971944}"/>
              </a:ext>
            </a:extLst>
          </p:cNvPr>
          <p:cNvSpPr>
            <a:spLocks noGrp="1"/>
          </p:cNvSpPr>
          <p:nvPr>
            <p:ph type="ftr" sz="quarter" idx="11"/>
          </p:nvPr>
        </p:nvSpPr>
        <p:spPr/>
        <p:txBody>
          <a:bodyPr/>
          <a:lstStyle/>
          <a:p>
            <a:r>
              <a:rPr lang="en-IN"/>
              <a:t>SMART IOPS</a:t>
            </a:r>
          </a:p>
        </p:txBody>
      </p:sp>
      <p:sp>
        <p:nvSpPr>
          <p:cNvPr id="7" name="Slide Number Placeholder 6">
            <a:extLst>
              <a:ext uri="{FF2B5EF4-FFF2-40B4-BE49-F238E27FC236}">
                <a16:creationId xmlns:a16="http://schemas.microsoft.com/office/drawing/2014/main" id="{F877CCC9-6E98-F1B8-5A37-3C4A53606CCC}"/>
              </a:ext>
            </a:extLst>
          </p:cNvPr>
          <p:cNvSpPr>
            <a:spLocks noGrp="1"/>
          </p:cNvSpPr>
          <p:nvPr>
            <p:ph type="sldNum" sz="quarter" idx="12"/>
          </p:nvPr>
        </p:nvSpPr>
        <p:spPr/>
        <p:txBody>
          <a:bodyPr/>
          <a:lstStyle/>
          <a:p>
            <a:fld id="{EBB9ADA4-043C-4B70-9246-D7D15212B5B4}" type="slidenum">
              <a:rPr lang="en-IN" smtClean="0"/>
              <a:t>‹#›</a:t>
            </a:fld>
            <a:endParaRPr lang="en-IN"/>
          </a:p>
        </p:txBody>
      </p:sp>
    </p:spTree>
    <p:extLst>
      <p:ext uri="{BB962C8B-B14F-4D97-AF65-F5344CB8AC3E}">
        <p14:creationId xmlns:p14="http://schemas.microsoft.com/office/powerpoint/2010/main" val="413908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20EBF-7A36-C03F-5243-762606BFE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2BE51-D930-41C3-2AA5-EE7C0640C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3A74B-0E8E-142B-48DA-48943018C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97077-E3AB-4B57-BEA7-645BEC74A567}" type="datetime1">
              <a:rPr lang="en-IN" smtClean="0"/>
              <a:t>18-02-2023</a:t>
            </a:fld>
            <a:endParaRPr lang="en-IN"/>
          </a:p>
        </p:txBody>
      </p:sp>
      <p:sp>
        <p:nvSpPr>
          <p:cNvPr id="5" name="Footer Placeholder 4">
            <a:extLst>
              <a:ext uri="{FF2B5EF4-FFF2-40B4-BE49-F238E27FC236}">
                <a16:creationId xmlns:a16="http://schemas.microsoft.com/office/drawing/2014/main" id="{764F10B3-E7BE-4851-284D-129BF6472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SMART IOPS</a:t>
            </a:r>
          </a:p>
        </p:txBody>
      </p:sp>
      <p:sp>
        <p:nvSpPr>
          <p:cNvPr id="6" name="Slide Number Placeholder 5">
            <a:extLst>
              <a:ext uri="{FF2B5EF4-FFF2-40B4-BE49-F238E27FC236}">
                <a16:creationId xmlns:a16="http://schemas.microsoft.com/office/drawing/2014/main" id="{2B47352B-A6E3-B78A-332F-62821B1A0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9ADA4-043C-4B70-9246-D7D15212B5B4}" type="slidenum">
              <a:rPr lang="en-IN" smtClean="0"/>
              <a:t>‹#›</a:t>
            </a:fld>
            <a:endParaRPr lang="en-IN"/>
          </a:p>
        </p:txBody>
      </p:sp>
    </p:spTree>
    <p:extLst>
      <p:ext uri="{BB962C8B-B14F-4D97-AF65-F5344CB8AC3E}">
        <p14:creationId xmlns:p14="http://schemas.microsoft.com/office/powerpoint/2010/main" val="738595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06F9-F558-E54F-0BF1-40B83102E5A7}"/>
              </a:ext>
            </a:extLst>
          </p:cNvPr>
          <p:cNvSpPr>
            <a:spLocks noGrp="1"/>
          </p:cNvSpPr>
          <p:nvPr>
            <p:ph type="ctrTitle"/>
          </p:nvPr>
        </p:nvSpPr>
        <p:spPr>
          <a:xfrm>
            <a:off x="348343" y="169607"/>
            <a:ext cx="9144000" cy="2387600"/>
          </a:xfrm>
        </p:spPr>
        <p:txBody>
          <a:bodyPr>
            <a:normAutofit/>
          </a:bodyPr>
          <a:lstStyle/>
          <a:p>
            <a:pPr algn="l"/>
            <a:r>
              <a:rPr lang="en-US" sz="4400" b="1" dirty="0">
                <a:latin typeface="Times New Roman" panose="02020603050405020304" pitchFamily="18" charset="0"/>
                <a:cs typeface="Times New Roman" panose="02020603050405020304" pitchFamily="18" charset="0"/>
              </a:rPr>
              <a:t>Multi Flop Synchronizer</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&amp;</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Asynchronous Reset Synchronizer</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00BDDE-0084-CAC0-0451-3B53AB380A24}"/>
              </a:ext>
            </a:extLst>
          </p:cNvPr>
          <p:cNvSpPr>
            <a:spLocks noGrp="1"/>
          </p:cNvSpPr>
          <p:nvPr>
            <p:ph type="subTitle" idx="1"/>
          </p:nvPr>
        </p:nvSpPr>
        <p:spPr>
          <a:xfrm>
            <a:off x="2880851" y="5032631"/>
            <a:ext cx="9144000" cy="1655762"/>
          </a:xfrm>
        </p:spPr>
        <p:txBody>
          <a:bodyPr>
            <a:normAutofit lnSpcReduction="10000"/>
          </a:bodyPr>
          <a:lstStyle/>
          <a:p>
            <a:pPr algn="r"/>
            <a:r>
              <a:rPr lang="en-US" dirty="0">
                <a:latin typeface="Times New Roman" panose="02020603050405020304" pitchFamily="18" charset="0"/>
                <a:cs typeface="Times New Roman" panose="02020603050405020304" pitchFamily="18" charset="0"/>
              </a:rPr>
              <a:t>Prepared and Presented by</a:t>
            </a:r>
          </a:p>
          <a:p>
            <a:pPr algn="r"/>
            <a:r>
              <a:rPr lang="en-US" dirty="0" err="1">
                <a:latin typeface="Times New Roman" panose="02020603050405020304" pitchFamily="18" charset="0"/>
                <a:cs typeface="Times New Roman" panose="02020603050405020304" pitchFamily="18" charset="0"/>
              </a:rPr>
              <a:t>M.Mathy</a:t>
            </a:r>
            <a:r>
              <a:rPr lang="en-US" dirty="0">
                <a:latin typeface="Times New Roman" panose="02020603050405020304" pitchFamily="18" charset="0"/>
                <a:cs typeface="Times New Roman" panose="02020603050405020304" pitchFamily="18" charset="0"/>
              </a:rPr>
              <a:t> Bala</a:t>
            </a:r>
          </a:p>
          <a:p>
            <a:pPr algn="r"/>
            <a:r>
              <a:rPr lang="en-US" dirty="0">
                <a:latin typeface="Times New Roman" panose="02020603050405020304" pitchFamily="18" charset="0"/>
                <a:cs typeface="Times New Roman" panose="02020603050405020304" pitchFamily="18" charset="0"/>
              </a:rPr>
              <a:t>Intern</a:t>
            </a:r>
          </a:p>
          <a:p>
            <a:pPr algn="r"/>
            <a:r>
              <a:rPr lang="en-US" dirty="0">
                <a:latin typeface="Times New Roman" panose="02020603050405020304" pitchFamily="18" charset="0"/>
                <a:cs typeface="Times New Roman" panose="02020603050405020304" pitchFamily="18" charset="0"/>
              </a:rPr>
              <a:t>Smart IOPS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498E1BB-FC4B-4AFF-A5A8-4E6428257AB0}"/>
              </a:ext>
            </a:extLst>
          </p:cNvPr>
          <p:cNvSpPr>
            <a:spLocks noGrp="1"/>
          </p:cNvSpPr>
          <p:nvPr>
            <p:ph type="ftr" sz="quarter" idx="11"/>
          </p:nvPr>
        </p:nvSpPr>
        <p:spPr/>
        <p:txBody>
          <a:bodyPr/>
          <a:lstStyle/>
          <a:p>
            <a:r>
              <a:rPr lang="en-IN"/>
              <a:t>SMART IOPS</a:t>
            </a:r>
          </a:p>
        </p:txBody>
      </p:sp>
      <p:pic>
        <p:nvPicPr>
          <p:cNvPr id="5" name="Picture 4">
            <a:extLst>
              <a:ext uri="{FF2B5EF4-FFF2-40B4-BE49-F238E27FC236}">
                <a16:creationId xmlns:a16="http://schemas.microsoft.com/office/drawing/2014/main" id="{56B4D9A5-9DB3-BA33-34A9-37D17D20D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680" y="235672"/>
            <a:ext cx="1910011" cy="90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68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4EDEDC-05A9-8837-139F-991E161367C5}"/>
              </a:ext>
            </a:extLst>
          </p:cNvPr>
          <p:cNvSpPr>
            <a:spLocks noGrp="1"/>
          </p:cNvSpPr>
          <p:nvPr>
            <p:ph type="ftr" sz="quarter" idx="11"/>
          </p:nvPr>
        </p:nvSpPr>
        <p:spPr/>
        <p:txBody>
          <a:bodyPr/>
          <a:lstStyle/>
          <a:p>
            <a:r>
              <a:rPr lang="en-IN"/>
              <a:t>SMART IOPS</a:t>
            </a:r>
          </a:p>
        </p:txBody>
      </p:sp>
      <p:pic>
        <p:nvPicPr>
          <p:cNvPr id="4" name="Picture 3">
            <a:extLst>
              <a:ext uri="{FF2B5EF4-FFF2-40B4-BE49-F238E27FC236}">
                <a16:creationId xmlns:a16="http://schemas.microsoft.com/office/drawing/2014/main" id="{6D2AE707-DB77-6108-D34D-82CBFB54AC1F}"/>
              </a:ext>
            </a:extLst>
          </p:cNvPr>
          <p:cNvPicPr>
            <a:picLocks noChangeAspect="1"/>
          </p:cNvPicPr>
          <p:nvPr/>
        </p:nvPicPr>
        <p:blipFill rotWithShape="1">
          <a:blip r:embed="rId2">
            <a:extLst>
              <a:ext uri="{28A0092B-C50C-407E-A947-70E740481C1C}">
                <a14:useLocalDpi xmlns:a14="http://schemas.microsoft.com/office/drawing/2010/main" val="0"/>
              </a:ext>
            </a:extLst>
          </a:blip>
          <a:srcRect t="10370"/>
          <a:stretch/>
        </p:blipFill>
        <p:spPr>
          <a:xfrm>
            <a:off x="0" y="711200"/>
            <a:ext cx="12192000" cy="6146800"/>
          </a:xfrm>
          <a:prstGeom prst="rect">
            <a:avLst/>
          </a:prstGeom>
        </p:spPr>
      </p:pic>
      <p:sp>
        <p:nvSpPr>
          <p:cNvPr id="5" name="TextBox 4">
            <a:extLst>
              <a:ext uri="{FF2B5EF4-FFF2-40B4-BE49-F238E27FC236}">
                <a16:creationId xmlns:a16="http://schemas.microsoft.com/office/drawing/2014/main" id="{EEA76B84-046A-1A58-04DF-F581727F40BE}"/>
              </a:ext>
            </a:extLst>
          </p:cNvPr>
          <p:cNvSpPr txBox="1"/>
          <p:nvPr/>
        </p:nvSpPr>
        <p:spPr>
          <a:xfrm>
            <a:off x="174171" y="0"/>
            <a:ext cx="966651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Equivalent Verilog code for Multi flop Synchronizer</a:t>
            </a:r>
          </a:p>
        </p:txBody>
      </p:sp>
    </p:spTree>
    <p:extLst>
      <p:ext uri="{BB962C8B-B14F-4D97-AF65-F5344CB8AC3E}">
        <p14:creationId xmlns:p14="http://schemas.microsoft.com/office/powerpoint/2010/main" val="396177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9D622-6058-CDA1-1836-B3FCE15CF319}"/>
              </a:ext>
            </a:extLst>
          </p:cNvPr>
          <p:cNvSpPr txBox="1"/>
          <p:nvPr/>
        </p:nvSpPr>
        <p:spPr>
          <a:xfrm>
            <a:off x="191730" y="206477"/>
            <a:ext cx="531433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Waveform</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060223-5852-7488-AA69-AB3E2E04D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126243"/>
            <a:ext cx="10082981" cy="5301442"/>
          </a:xfrm>
          <a:prstGeom prst="rect">
            <a:avLst/>
          </a:prstGeom>
        </p:spPr>
      </p:pic>
      <p:sp>
        <p:nvSpPr>
          <p:cNvPr id="3" name="Footer Placeholder 2">
            <a:extLst>
              <a:ext uri="{FF2B5EF4-FFF2-40B4-BE49-F238E27FC236}">
                <a16:creationId xmlns:a16="http://schemas.microsoft.com/office/drawing/2014/main" id="{880C0CF1-A0AB-540A-E377-76F74AB518B2}"/>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250109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A638-FEAA-2343-69AE-03A06DB23EE9}"/>
              </a:ext>
            </a:extLst>
          </p:cNvPr>
          <p:cNvSpPr>
            <a:spLocks noGrp="1"/>
          </p:cNvSpPr>
          <p:nvPr>
            <p:ph type="title"/>
          </p:nvPr>
        </p:nvSpPr>
        <p:spPr>
          <a:xfrm>
            <a:off x="130277" y="-2599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Asynchronous Reset Synchronizer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BBA4C-8193-2134-ED26-77BADE11D9D3}"/>
              </a:ext>
            </a:extLst>
          </p:cNvPr>
          <p:cNvSpPr>
            <a:spLocks noGrp="1"/>
          </p:cNvSpPr>
          <p:nvPr>
            <p:ph idx="1"/>
          </p:nvPr>
        </p:nvSpPr>
        <p:spPr>
          <a:xfrm>
            <a:off x="292508" y="1486410"/>
            <a:ext cx="11391491" cy="5001475"/>
          </a:xfrm>
        </p:spPr>
        <p:txBody>
          <a:bodyPr>
            <a:normAutofit/>
          </a:bodyPr>
          <a:lstStyle/>
          <a:p>
            <a:r>
              <a:rPr lang="en-US" sz="2400" dirty="0">
                <a:latin typeface="Times New Roman" panose="02020603050405020304" pitchFamily="18" charset="0"/>
                <a:cs typeface="Times New Roman" panose="02020603050405020304" pitchFamily="18" charset="0"/>
              </a:rPr>
              <a:t>An asynchronous reset synchronizer is a circuit used in digital electronics to synchronize an asynchronous reset signal to a clock domain.</a:t>
            </a:r>
          </a:p>
          <a:p>
            <a:r>
              <a:rPr lang="en-US" sz="2400" dirty="0">
                <a:latin typeface="Times New Roman" panose="02020603050405020304" pitchFamily="18" charset="0"/>
                <a:cs typeface="Times New Roman" panose="02020603050405020304" pitchFamily="18" charset="0"/>
              </a:rPr>
              <a:t>Asynchronous resets are commonly used to reset digital circuits to a known state.</a:t>
            </a:r>
          </a:p>
          <a:p>
            <a:r>
              <a:rPr lang="en-US" sz="2400" dirty="0">
                <a:latin typeface="Times New Roman" panose="02020603050405020304" pitchFamily="18" charset="0"/>
                <a:cs typeface="Times New Roman" panose="02020603050405020304" pitchFamily="18" charset="0"/>
              </a:rPr>
              <a:t>However, asynchronous reset signals can cause timing problems when they are used across different clock domains. </a:t>
            </a:r>
          </a:p>
          <a:p>
            <a:r>
              <a:rPr lang="en-US" sz="2400" dirty="0">
                <a:latin typeface="Times New Roman" panose="02020603050405020304" pitchFamily="18" charset="0"/>
                <a:cs typeface="Times New Roman" panose="02020603050405020304" pitchFamily="18" charset="0"/>
              </a:rPr>
              <a:t>This is because the reset signal may be affected by clock skew, which can cause it to arrive at different times in different parts of the circuit.</a:t>
            </a:r>
          </a:p>
          <a:p>
            <a:r>
              <a:rPr lang="en-US" sz="2400" dirty="0">
                <a:latin typeface="Times New Roman" panose="02020603050405020304" pitchFamily="18" charset="0"/>
                <a:cs typeface="Times New Roman" panose="02020603050405020304" pitchFamily="18" charset="0"/>
              </a:rPr>
              <a:t>To solve this problem, an asynchronous reset synchronizer is used.</a:t>
            </a:r>
          </a:p>
          <a:p>
            <a:r>
              <a:rPr lang="en-US" sz="2400" dirty="0">
                <a:latin typeface="Times New Roman" panose="02020603050405020304" pitchFamily="18" charset="0"/>
                <a:cs typeface="Times New Roman" panose="02020603050405020304" pitchFamily="18" charset="0"/>
              </a:rPr>
              <a:t>The purpose of the synchronizer is to delay the reset signal so that it is synchronized to the clock domain of the circuit.</a:t>
            </a:r>
          </a:p>
        </p:txBody>
      </p:sp>
      <p:sp>
        <p:nvSpPr>
          <p:cNvPr id="4" name="Footer Placeholder 3">
            <a:extLst>
              <a:ext uri="{FF2B5EF4-FFF2-40B4-BE49-F238E27FC236}">
                <a16:creationId xmlns:a16="http://schemas.microsoft.com/office/drawing/2014/main" id="{61EAAF89-2A4F-216B-E2F6-BD4C90E15E6C}"/>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373633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C852-F4B4-3A2A-07EB-3FC47C8FDFAC}"/>
              </a:ext>
            </a:extLst>
          </p:cNvPr>
          <p:cNvSpPr>
            <a:spLocks noGrp="1"/>
          </p:cNvSpPr>
          <p:nvPr>
            <p:ph type="title"/>
          </p:nvPr>
        </p:nvSpPr>
        <p:spPr>
          <a:xfrm>
            <a:off x="127000" y="0"/>
            <a:ext cx="11165115" cy="1325563"/>
          </a:xfrm>
        </p:spPr>
        <p:txBody>
          <a:bodyPr>
            <a:normAutofit/>
          </a:bodyPr>
          <a:lstStyle/>
          <a:p>
            <a:r>
              <a:rPr lang="en-US" sz="4000" b="1" dirty="0">
                <a:latin typeface="Times New Roman" panose="02020603050405020304" pitchFamily="18" charset="0"/>
                <a:cs typeface="Times New Roman" panose="02020603050405020304" pitchFamily="18" charset="0"/>
              </a:rPr>
              <a:t>Description of Asynchronous Reset Synchronizer</a:t>
            </a:r>
            <a:endParaRPr lang="en-IN" sz="4000" dirty="0"/>
          </a:p>
        </p:txBody>
      </p:sp>
      <p:sp>
        <p:nvSpPr>
          <p:cNvPr id="3" name="Content Placeholder 2">
            <a:extLst>
              <a:ext uri="{FF2B5EF4-FFF2-40B4-BE49-F238E27FC236}">
                <a16:creationId xmlns:a16="http://schemas.microsoft.com/office/drawing/2014/main" id="{00F115B3-CD6F-30DB-71F4-8A619EF915EE}"/>
              </a:ext>
            </a:extLst>
          </p:cNvPr>
          <p:cNvSpPr>
            <a:spLocks noGrp="1"/>
          </p:cNvSpPr>
          <p:nvPr>
            <p:ph idx="1"/>
          </p:nvPr>
        </p:nvSpPr>
        <p:spPr>
          <a:xfrm>
            <a:off x="302986" y="1325563"/>
            <a:ext cx="11586028" cy="4581751"/>
          </a:xfrm>
        </p:spPr>
        <p:txBody>
          <a:bodyPr>
            <a:normAutofit/>
          </a:bodyPr>
          <a:lstStyle/>
          <a:p>
            <a:r>
              <a:rPr lang="en-US" sz="2400" dirty="0">
                <a:latin typeface="Times New Roman" panose="02020603050405020304" pitchFamily="18" charset="0"/>
                <a:cs typeface="Times New Roman" panose="02020603050405020304" pitchFamily="18" charset="0"/>
              </a:rPr>
              <a:t>Asynchronous Reset Synchronizer consists of two flip-flops :</a:t>
            </a:r>
          </a:p>
          <a:p>
            <a:r>
              <a:rPr lang="en-US" sz="2400" dirty="0">
                <a:latin typeface="Times New Roman" panose="02020603050405020304" pitchFamily="18" charset="0"/>
                <a:cs typeface="Times New Roman" panose="02020603050405020304" pitchFamily="18" charset="0"/>
              </a:rPr>
              <a:t>Reset signal fed into the first flip-flop. </a:t>
            </a:r>
          </a:p>
          <a:p>
            <a:r>
              <a:rPr lang="en-US" sz="2400" dirty="0">
                <a:latin typeface="Times New Roman" panose="02020603050405020304" pitchFamily="18" charset="0"/>
                <a:cs typeface="Times New Roman" panose="02020603050405020304" pitchFamily="18" charset="0"/>
              </a:rPr>
              <a:t>The output of the first flip-flop fed into the second flip-flop. </a:t>
            </a:r>
          </a:p>
          <a:p>
            <a:r>
              <a:rPr lang="en-US" sz="2400" dirty="0">
                <a:latin typeface="Times New Roman" panose="02020603050405020304" pitchFamily="18" charset="0"/>
                <a:cs typeface="Times New Roman" panose="02020603050405020304" pitchFamily="18" charset="0"/>
              </a:rPr>
              <a:t>The clock signal is used to clock both flip-flops. </a:t>
            </a:r>
          </a:p>
          <a:p>
            <a:r>
              <a:rPr lang="en-US" sz="2400" dirty="0">
                <a:latin typeface="Times New Roman" panose="02020603050405020304" pitchFamily="18" charset="0"/>
                <a:cs typeface="Times New Roman" panose="02020603050405020304" pitchFamily="18" charset="0"/>
              </a:rPr>
              <a:t>The first flip-flop captures the asynchronous reset signal, and the second flip-flop serves as a buffer to provide a clean and synchronized reset signal to the circuit. </a:t>
            </a:r>
          </a:p>
          <a:p>
            <a:r>
              <a:rPr lang="en-US" sz="2400" dirty="0">
                <a:latin typeface="Times New Roman" panose="02020603050405020304" pitchFamily="18" charset="0"/>
                <a:cs typeface="Times New Roman" panose="02020603050405020304" pitchFamily="18" charset="0"/>
              </a:rPr>
              <a:t>The synchronizer ensures that the reset signal is stable for at least one clock cycle before it is applied to the circuit.</a:t>
            </a:r>
          </a:p>
          <a:p>
            <a:r>
              <a:rPr lang="en-US" sz="2400" dirty="0">
                <a:latin typeface="Times New Roman" panose="02020603050405020304" pitchFamily="18" charset="0"/>
                <a:cs typeface="Times New Roman" panose="02020603050405020304" pitchFamily="18" charset="0"/>
              </a:rPr>
              <a:t>Overall, the asynchronous reset synchronizer is an important tool for ensuring reliable and predictable behavior of digital circuits that use asynchronous resets.</a:t>
            </a:r>
          </a:p>
        </p:txBody>
      </p:sp>
      <p:sp>
        <p:nvSpPr>
          <p:cNvPr id="4" name="Footer Placeholder 3">
            <a:extLst>
              <a:ext uri="{FF2B5EF4-FFF2-40B4-BE49-F238E27FC236}">
                <a16:creationId xmlns:a16="http://schemas.microsoft.com/office/drawing/2014/main" id="{AAD3B287-59CF-33DD-8E24-3071DF4DD7AA}"/>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176858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F5164-2840-1B39-A585-1888EC3FE299}"/>
              </a:ext>
            </a:extLst>
          </p:cNvPr>
          <p:cNvSpPr txBox="1"/>
          <p:nvPr/>
        </p:nvSpPr>
        <p:spPr>
          <a:xfrm>
            <a:off x="464501" y="1402883"/>
            <a:ext cx="747743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signals used in the Multi Flip Flop Synchronizer 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Clock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Asynchronous Reset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Synchronous Reset Output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1A1F51-C3CB-6C2F-0D15-5F79507C0861}"/>
              </a:ext>
            </a:extLst>
          </p:cNvPr>
          <p:cNvSpPr txBox="1"/>
          <p:nvPr/>
        </p:nvSpPr>
        <p:spPr>
          <a:xfrm>
            <a:off x="235973" y="242006"/>
            <a:ext cx="1127385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Signals used in </a:t>
            </a:r>
            <a:r>
              <a:rPr lang="en-IN" sz="4000" b="1" dirty="0">
                <a:latin typeface="Times New Roman" panose="02020603050405020304" pitchFamily="18" charset="0"/>
                <a:cs typeface="Times New Roman" panose="02020603050405020304" pitchFamily="18" charset="0"/>
              </a:rPr>
              <a:t>Asynchronous Reset</a:t>
            </a:r>
            <a:r>
              <a:rPr lang="en-US" sz="4000" b="1" dirty="0">
                <a:latin typeface="Times New Roman" panose="02020603050405020304" pitchFamily="18" charset="0"/>
                <a:cs typeface="Times New Roman" panose="02020603050405020304" pitchFamily="18" charset="0"/>
              </a:rPr>
              <a:t> Synchronizer</a:t>
            </a:r>
            <a:endParaRPr lang="en-IN" sz="4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38095B-BC0F-C356-9420-58DD3916CE06}"/>
              </a:ext>
            </a:extLst>
          </p:cNvPr>
          <p:cNvSpPr txBox="1"/>
          <p:nvPr/>
        </p:nvSpPr>
        <p:spPr>
          <a:xfrm>
            <a:off x="464501" y="3198167"/>
            <a:ext cx="99478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 are two flip flops ; Both Flipflops are clocked by the Same clock</a:t>
            </a:r>
            <a:endParaRPr lang="en-IN" sz="2400"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07B03B27-2428-902D-2ED9-31F6C40BCB59}"/>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79520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57DA3E-D690-8C1F-1393-1E5099FC5EBA}"/>
              </a:ext>
            </a:extLst>
          </p:cNvPr>
          <p:cNvSpPr>
            <a:spLocks noGrp="1"/>
          </p:cNvSpPr>
          <p:nvPr>
            <p:ph type="ftr" sz="quarter" idx="11"/>
          </p:nvPr>
        </p:nvSpPr>
        <p:spPr/>
        <p:txBody>
          <a:bodyPr/>
          <a:lstStyle/>
          <a:p>
            <a:r>
              <a:rPr lang="en-IN"/>
              <a:t>SMART IOPS</a:t>
            </a:r>
          </a:p>
        </p:txBody>
      </p:sp>
      <p:sp>
        <p:nvSpPr>
          <p:cNvPr id="5" name="Title 1">
            <a:extLst>
              <a:ext uri="{FF2B5EF4-FFF2-40B4-BE49-F238E27FC236}">
                <a16:creationId xmlns:a16="http://schemas.microsoft.com/office/drawing/2014/main" id="{B80ECD22-2432-2035-A534-A32473E6B328}"/>
              </a:ext>
            </a:extLst>
          </p:cNvPr>
          <p:cNvSpPr txBox="1">
            <a:spLocks noGrp="1"/>
          </p:cNvSpPr>
          <p:nvPr>
            <p:ph type="title"/>
          </p:nvPr>
        </p:nvSpPr>
        <p:spPr>
          <a:xfrm>
            <a:off x="185057" y="136525"/>
            <a:ext cx="120069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Block Diagram of </a:t>
            </a:r>
            <a:r>
              <a:rPr lang="en-IN" sz="4000" b="1" dirty="0">
                <a:latin typeface="Times New Roman" panose="02020603050405020304" pitchFamily="18" charset="0"/>
                <a:cs typeface="Times New Roman" panose="02020603050405020304" pitchFamily="18" charset="0"/>
              </a:rPr>
              <a:t>Asynchronous Reset</a:t>
            </a:r>
            <a:r>
              <a:rPr lang="en-US" sz="4000" b="1" dirty="0">
                <a:latin typeface="Times New Roman" panose="02020603050405020304" pitchFamily="18" charset="0"/>
                <a:cs typeface="Times New Roman" panose="02020603050405020304" pitchFamily="18" charset="0"/>
              </a:rPr>
              <a:t> Synchronizer</a:t>
            </a:r>
            <a:endParaRPr lang="en-IN" sz="4000" dirty="0"/>
          </a:p>
        </p:txBody>
      </p:sp>
      <p:sp>
        <p:nvSpPr>
          <p:cNvPr id="6" name="Rectangle 5">
            <a:extLst>
              <a:ext uri="{FF2B5EF4-FFF2-40B4-BE49-F238E27FC236}">
                <a16:creationId xmlns:a16="http://schemas.microsoft.com/office/drawing/2014/main" id="{3FD47B01-CCDB-7CEF-5FD5-D4D78F940547}"/>
              </a:ext>
            </a:extLst>
          </p:cNvPr>
          <p:cNvSpPr/>
          <p:nvPr/>
        </p:nvSpPr>
        <p:spPr>
          <a:xfrm>
            <a:off x="2119086" y="1640114"/>
            <a:ext cx="1712685" cy="105954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50D3703-B974-333A-467F-56978075C41B}"/>
              </a:ext>
            </a:extLst>
          </p:cNvPr>
          <p:cNvSpPr/>
          <p:nvPr/>
        </p:nvSpPr>
        <p:spPr>
          <a:xfrm>
            <a:off x="6440714" y="1640113"/>
            <a:ext cx="1712685" cy="105954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C2EA8AA-6B2B-56F7-DB56-16279151DDD1}"/>
              </a:ext>
            </a:extLst>
          </p:cNvPr>
          <p:cNvSpPr/>
          <p:nvPr/>
        </p:nvSpPr>
        <p:spPr>
          <a:xfrm>
            <a:off x="6440715" y="3222171"/>
            <a:ext cx="1712685" cy="105954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5036297-9C58-D5B9-E27B-3AE07355BD78}"/>
              </a:ext>
            </a:extLst>
          </p:cNvPr>
          <p:cNvSpPr/>
          <p:nvPr/>
        </p:nvSpPr>
        <p:spPr>
          <a:xfrm>
            <a:off x="6458858" y="4850267"/>
            <a:ext cx="1712685" cy="105954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46A49326-5E7E-6EE5-CA2E-597B37060E91}"/>
              </a:ext>
            </a:extLst>
          </p:cNvPr>
          <p:cNvCxnSpPr>
            <a:stCxn id="6" idx="3"/>
            <a:endCxn id="7" idx="1"/>
          </p:cNvCxnSpPr>
          <p:nvPr/>
        </p:nvCxnSpPr>
        <p:spPr>
          <a:xfrm flipV="1">
            <a:off x="3831771" y="2169885"/>
            <a:ext cx="2608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37FBF1-405A-19AA-671A-13B299142245}"/>
              </a:ext>
            </a:extLst>
          </p:cNvPr>
          <p:cNvCxnSpPr>
            <a:stCxn id="8" idx="0"/>
            <a:endCxn id="7" idx="2"/>
          </p:cNvCxnSpPr>
          <p:nvPr/>
        </p:nvCxnSpPr>
        <p:spPr>
          <a:xfrm flipH="1" flipV="1">
            <a:off x="7297057" y="2699656"/>
            <a:ext cx="1" cy="52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F2FFD6-46C7-662D-6C31-F745079ECD98}"/>
              </a:ext>
            </a:extLst>
          </p:cNvPr>
          <p:cNvCxnSpPr>
            <a:stCxn id="9" idx="0"/>
            <a:endCxn id="8" idx="2"/>
          </p:cNvCxnSpPr>
          <p:nvPr/>
        </p:nvCxnSpPr>
        <p:spPr>
          <a:xfrm flipH="1" flipV="1">
            <a:off x="7297058" y="4281714"/>
            <a:ext cx="18143" cy="56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292535-06D7-E4BB-3469-C068D6B04F53}"/>
              </a:ext>
            </a:extLst>
          </p:cNvPr>
          <p:cNvCxnSpPr>
            <a:stCxn id="7" idx="3"/>
          </p:cNvCxnSpPr>
          <p:nvPr/>
        </p:nvCxnSpPr>
        <p:spPr>
          <a:xfrm>
            <a:off x="8153399" y="2169885"/>
            <a:ext cx="845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005E8B-F84A-AB69-10E7-404677AD804F}"/>
              </a:ext>
            </a:extLst>
          </p:cNvPr>
          <p:cNvSpPr txBox="1"/>
          <p:nvPr/>
        </p:nvSpPr>
        <p:spPr>
          <a:xfrm>
            <a:off x="6705600" y="5065486"/>
            <a:ext cx="11357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AND gate</a:t>
            </a:r>
          </a:p>
        </p:txBody>
      </p:sp>
      <p:sp>
        <p:nvSpPr>
          <p:cNvPr id="25" name="TextBox 24">
            <a:extLst>
              <a:ext uri="{FF2B5EF4-FFF2-40B4-BE49-F238E27FC236}">
                <a16:creationId xmlns:a16="http://schemas.microsoft.com/office/drawing/2014/main" id="{39A1FA0D-C4CC-7215-35B5-2E671F4E0EE2}"/>
              </a:ext>
            </a:extLst>
          </p:cNvPr>
          <p:cNvSpPr txBox="1"/>
          <p:nvPr/>
        </p:nvSpPr>
        <p:spPr>
          <a:xfrm>
            <a:off x="6705599" y="2026670"/>
            <a:ext cx="115932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Flip flop 1</a:t>
            </a:r>
          </a:p>
        </p:txBody>
      </p:sp>
      <p:sp>
        <p:nvSpPr>
          <p:cNvPr id="26" name="TextBox 25">
            <a:extLst>
              <a:ext uri="{FF2B5EF4-FFF2-40B4-BE49-F238E27FC236}">
                <a16:creationId xmlns:a16="http://schemas.microsoft.com/office/drawing/2014/main" id="{638056FF-E45F-926D-47B7-C044CDACFA6D}"/>
              </a:ext>
            </a:extLst>
          </p:cNvPr>
          <p:cNvSpPr txBox="1"/>
          <p:nvPr/>
        </p:nvSpPr>
        <p:spPr>
          <a:xfrm>
            <a:off x="2319563" y="1985218"/>
            <a:ext cx="136797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Async reset</a:t>
            </a:r>
          </a:p>
        </p:txBody>
      </p:sp>
      <p:sp>
        <p:nvSpPr>
          <p:cNvPr id="27" name="TextBox 26">
            <a:extLst>
              <a:ext uri="{FF2B5EF4-FFF2-40B4-BE49-F238E27FC236}">
                <a16:creationId xmlns:a16="http://schemas.microsoft.com/office/drawing/2014/main" id="{95CD7D44-9949-84DF-3826-40D5DCC2D538}"/>
              </a:ext>
            </a:extLst>
          </p:cNvPr>
          <p:cNvSpPr txBox="1"/>
          <p:nvPr/>
        </p:nvSpPr>
        <p:spPr>
          <a:xfrm>
            <a:off x="6738255" y="3501209"/>
            <a:ext cx="115932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Flip flop 2</a:t>
            </a:r>
          </a:p>
        </p:txBody>
      </p:sp>
      <p:sp>
        <p:nvSpPr>
          <p:cNvPr id="28" name="TextBox 27">
            <a:extLst>
              <a:ext uri="{FF2B5EF4-FFF2-40B4-BE49-F238E27FC236}">
                <a16:creationId xmlns:a16="http://schemas.microsoft.com/office/drawing/2014/main" id="{D9A01C20-AFB7-E93A-7DAD-1AF1BAFA25D1}"/>
              </a:ext>
            </a:extLst>
          </p:cNvPr>
          <p:cNvSpPr txBox="1"/>
          <p:nvPr/>
        </p:nvSpPr>
        <p:spPr>
          <a:xfrm>
            <a:off x="8998857" y="1888170"/>
            <a:ext cx="171268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Synchronized reset</a:t>
            </a:r>
          </a:p>
        </p:txBody>
      </p:sp>
    </p:spTree>
    <p:extLst>
      <p:ext uri="{BB962C8B-B14F-4D97-AF65-F5344CB8AC3E}">
        <p14:creationId xmlns:p14="http://schemas.microsoft.com/office/powerpoint/2010/main" val="151440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08394-A6DA-24AD-4EB8-FA9500AD0E6C}"/>
              </a:ext>
            </a:extLst>
          </p:cNvPr>
          <p:cNvSpPr>
            <a:spLocks noGrp="1"/>
          </p:cNvSpPr>
          <p:nvPr>
            <p:ph idx="1"/>
          </p:nvPr>
        </p:nvSpPr>
        <p:spPr>
          <a:xfrm>
            <a:off x="489857" y="1733550"/>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asynchronous reset signal is fed into the first flip-flop.</a:t>
            </a:r>
          </a:p>
          <a:p>
            <a:r>
              <a:rPr lang="en-US" sz="2400" dirty="0">
                <a:latin typeface="Times New Roman" panose="02020603050405020304" pitchFamily="18" charset="0"/>
                <a:cs typeface="Times New Roman" panose="02020603050405020304" pitchFamily="18" charset="0"/>
              </a:rPr>
              <a:t>The output of the first flip-flop is then connected to the input of the second flip-flop.</a:t>
            </a:r>
          </a:p>
          <a:p>
            <a:r>
              <a:rPr lang="en-US" sz="2400" dirty="0">
                <a:latin typeface="Times New Roman" panose="02020603050405020304" pitchFamily="18" charset="0"/>
                <a:cs typeface="Times New Roman" panose="02020603050405020304" pitchFamily="18" charset="0"/>
              </a:rPr>
              <a:t>The output of the second flip-flop is connected to an AND gate, along with the original asynchronous reset signal.</a:t>
            </a:r>
          </a:p>
          <a:p>
            <a:r>
              <a:rPr lang="en-US" sz="2400" dirty="0">
                <a:latin typeface="Times New Roman" panose="02020603050405020304" pitchFamily="18" charset="0"/>
                <a:cs typeface="Times New Roman" panose="02020603050405020304" pitchFamily="18" charset="0"/>
              </a:rPr>
              <a:t> The output of the AND gate provides the synchronized reset signal, which can be used to reset the rest of the circuit.</a:t>
            </a:r>
          </a:p>
          <a:p>
            <a:r>
              <a:rPr lang="en-US" sz="2400" dirty="0">
                <a:latin typeface="Times New Roman" panose="02020603050405020304" pitchFamily="18" charset="0"/>
                <a:cs typeface="Times New Roman" panose="02020603050405020304" pitchFamily="18" charset="0"/>
              </a:rPr>
              <a:t>The purpose of the asynchronous reset synchronizer is to delay the asynchronous reset signal so that it is synchronized to the clock domain of the circuit, and to ensure that the reset signal is stable for at least one clock cycle before it is applied to the circuit.</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C7F7715-C325-A7B7-247F-FF3CEB615495}"/>
              </a:ext>
            </a:extLst>
          </p:cNvPr>
          <p:cNvSpPr>
            <a:spLocks noGrp="1"/>
          </p:cNvSpPr>
          <p:nvPr>
            <p:ph type="ftr" sz="quarter" idx="11"/>
          </p:nvPr>
        </p:nvSpPr>
        <p:spPr/>
        <p:txBody>
          <a:bodyPr/>
          <a:lstStyle/>
          <a:p>
            <a:r>
              <a:rPr lang="en-IN"/>
              <a:t>SMART IOPS</a:t>
            </a:r>
          </a:p>
        </p:txBody>
      </p:sp>
      <p:sp>
        <p:nvSpPr>
          <p:cNvPr id="5" name="Title 1">
            <a:extLst>
              <a:ext uri="{FF2B5EF4-FFF2-40B4-BE49-F238E27FC236}">
                <a16:creationId xmlns:a16="http://schemas.microsoft.com/office/drawing/2014/main" id="{B9F887E8-A3BA-ACE4-E324-ED17EFD3EA1C}"/>
              </a:ext>
            </a:extLst>
          </p:cNvPr>
          <p:cNvSpPr txBox="1">
            <a:spLocks noGrp="1"/>
          </p:cNvSpPr>
          <p:nvPr>
            <p:ph type="title"/>
          </p:nvPr>
        </p:nvSpPr>
        <p:spPr>
          <a:xfrm>
            <a:off x="232229" y="136525"/>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Working of </a:t>
            </a:r>
            <a:r>
              <a:rPr lang="en-IN" sz="4000" b="1" dirty="0">
                <a:latin typeface="Times New Roman" panose="02020603050405020304" pitchFamily="18" charset="0"/>
                <a:cs typeface="Times New Roman" panose="02020603050405020304" pitchFamily="18" charset="0"/>
              </a:rPr>
              <a:t>Asynchronous Reset</a:t>
            </a:r>
            <a:r>
              <a:rPr lang="en-US" sz="4000" b="1" dirty="0">
                <a:latin typeface="Times New Roman" panose="02020603050405020304" pitchFamily="18" charset="0"/>
                <a:cs typeface="Times New Roman" panose="02020603050405020304" pitchFamily="18" charset="0"/>
              </a:rPr>
              <a:t> Synchronizer</a:t>
            </a:r>
            <a:endParaRPr lang="en-IN" sz="4000" dirty="0"/>
          </a:p>
        </p:txBody>
      </p:sp>
    </p:spTree>
    <p:extLst>
      <p:ext uri="{BB962C8B-B14F-4D97-AF65-F5344CB8AC3E}">
        <p14:creationId xmlns:p14="http://schemas.microsoft.com/office/powerpoint/2010/main" val="302979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7567D6-915C-5E27-74CD-748D8D3BAFE3}"/>
              </a:ext>
            </a:extLst>
          </p:cNvPr>
          <p:cNvSpPr>
            <a:spLocks noGrp="1"/>
          </p:cNvSpPr>
          <p:nvPr>
            <p:ph type="ftr" sz="quarter" idx="11"/>
          </p:nvPr>
        </p:nvSpPr>
        <p:spPr>
          <a:xfrm>
            <a:off x="9655628" y="6341944"/>
            <a:ext cx="4114800" cy="365125"/>
          </a:xfrm>
        </p:spPr>
        <p:txBody>
          <a:bodyPr/>
          <a:lstStyle/>
          <a:p>
            <a:r>
              <a:rPr lang="en-IN"/>
              <a:t>SMART IOPS</a:t>
            </a:r>
          </a:p>
        </p:txBody>
      </p:sp>
      <p:sp>
        <p:nvSpPr>
          <p:cNvPr id="5" name="Title 4">
            <a:extLst>
              <a:ext uri="{FF2B5EF4-FFF2-40B4-BE49-F238E27FC236}">
                <a16:creationId xmlns:a16="http://schemas.microsoft.com/office/drawing/2014/main" id="{893881D1-DE14-50E3-8347-D94E68AE02C9}"/>
              </a:ext>
            </a:extLst>
          </p:cNvPr>
          <p:cNvSpPr txBox="1">
            <a:spLocks noGrp="1"/>
          </p:cNvSpPr>
          <p:nvPr>
            <p:ph type="title"/>
          </p:nvPr>
        </p:nvSpPr>
        <p:spPr>
          <a:xfrm>
            <a:off x="61685" y="140845"/>
            <a:ext cx="11945257" cy="646331"/>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Timing Diagram in </a:t>
            </a:r>
            <a:r>
              <a:rPr lang="en-IN" sz="4000" b="1" dirty="0">
                <a:latin typeface="Times New Roman" panose="02020603050405020304" pitchFamily="18" charset="0"/>
                <a:cs typeface="Times New Roman" panose="02020603050405020304" pitchFamily="18" charset="0"/>
              </a:rPr>
              <a:t>Asynchronous Reset</a:t>
            </a:r>
            <a:r>
              <a:rPr lang="en-US" sz="4000" b="1" dirty="0">
                <a:latin typeface="Times New Roman" panose="02020603050405020304" pitchFamily="18" charset="0"/>
                <a:cs typeface="Times New Roman" panose="02020603050405020304" pitchFamily="18" charset="0"/>
              </a:rPr>
              <a:t> Synchronizer</a:t>
            </a:r>
            <a:endParaRPr lang="en-IN" sz="4400"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1EF9F59-C672-B9B4-4DEC-104944FEEA21}"/>
              </a:ext>
            </a:extLst>
          </p:cNvPr>
          <p:cNvCxnSpPr>
            <a:cxnSpLocks/>
          </p:cNvCxnSpPr>
          <p:nvPr/>
        </p:nvCxnSpPr>
        <p:spPr>
          <a:xfrm flipV="1">
            <a:off x="3062514" y="114662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5D1DBC-257E-21D2-87AD-2845C698F503}"/>
              </a:ext>
            </a:extLst>
          </p:cNvPr>
          <p:cNvCxnSpPr>
            <a:cxnSpLocks/>
          </p:cNvCxnSpPr>
          <p:nvPr/>
        </p:nvCxnSpPr>
        <p:spPr>
          <a:xfrm flipV="1">
            <a:off x="62629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F69151-E8D7-F65E-2F57-E52937DEE269}"/>
              </a:ext>
            </a:extLst>
          </p:cNvPr>
          <p:cNvCxnSpPr>
            <a:cxnSpLocks/>
          </p:cNvCxnSpPr>
          <p:nvPr/>
        </p:nvCxnSpPr>
        <p:spPr>
          <a:xfrm flipV="1">
            <a:off x="35197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5B5F3B-9059-CA09-6924-D072DE6CD73A}"/>
              </a:ext>
            </a:extLst>
          </p:cNvPr>
          <p:cNvCxnSpPr>
            <a:cxnSpLocks/>
          </p:cNvCxnSpPr>
          <p:nvPr/>
        </p:nvCxnSpPr>
        <p:spPr>
          <a:xfrm flipV="1">
            <a:off x="53485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69264A-64E2-CCFE-F7BA-CD84B44F531C}"/>
              </a:ext>
            </a:extLst>
          </p:cNvPr>
          <p:cNvCxnSpPr>
            <a:cxnSpLocks/>
          </p:cNvCxnSpPr>
          <p:nvPr/>
        </p:nvCxnSpPr>
        <p:spPr>
          <a:xfrm flipV="1">
            <a:off x="6720114" y="116840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27EB09-0260-3443-2667-458BE11233C4}"/>
              </a:ext>
            </a:extLst>
          </p:cNvPr>
          <p:cNvCxnSpPr>
            <a:cxnSpLocks/>
          </p:cNvCxnSpPr>
          <p:nvPr/>
        </p:nvCxnSpPr>
        <p:spPr>
          <a:xfrm flipV="1">
            <a:off x="39769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1C8AB1-A0DA-792B-8F8E-C15A33202164}"/>
              </a:ext>
            </a:extLst>
          </p:cNvPr>
          <p:cNvCxnSpPr>
            <a:cxnSpLocks/>
          </p:cNvCxnSpPr>
          <p:nvPr/>
        </p:nvCxnSpPr>
        <p:spPr>
          <a:xfrm flipV="1">
            <a:off x="5805714" y="116840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A5CD70-3CDC-C3B7-3C5C-E98B2193EF56}"/>
              </a:ext>
            </a:extLst>
          </p:cNvPr>
          <p:cNvCxnSpPr>
            <a:cxnSpLocks/>
          </p:cNvCxnSpPr>
          <p:nvPr/>
        </p:nvCxnSpPr>
        <p:spPr>
          <a:xfrm flipV="1">
            <a:off x="48913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5EAB07-EDE2-D4FF-9C9E-0551172CB9F1}"/>
              </a:ext>
            </a:extLst>
          </p:cNvPr>
          <p:cNvCxnSpPr>
            <a:cxnSpLocks/>
          </p:cNvCxnSpPr>
          <p:nvPr/>
        </p:nvCxnSpPr>
        <p:spPr>
          <a:xfrm flipV="1">
            <a:off x="4434114" y="116114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F1D0B-C0D5-86F7-52A5-E673EAFB2D90}"/>
              </a:ext>
            </a:extLst>
          </p:cNvPr>
          <p:cNvCxnSpPr/>
          <p:nvPr/>
        </p:nvCxnSpPr>
        <p:spPr>
          <a:xfrm>
            <a:off x="3062514" y="114662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DB47257-6725-D1B3-02C0-1BA1CCD612EE}"/>
              </a:ext>
            </a:extLst>
          </p:cNvPr>
          <p:cNvCxnSpPr/>
          <p:nvPr/>
        </p:nvCxnSpPr>
        <p:spPr>
          <a:xfrm>
            <a:off x="3519714" y="170542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03B425-5BC1-7A97-B33B-BF6899EE81D4}"/>
              </a:ext>
            </a:extLst>
          </p:cNvPr>
          <p:cNvCxnSpPr/>
          <p:nvPr/>
        </p:nvCxnSpPr>
        <p:spPr>
          <a:xfrm>
            <a:off x="4891314" y="116114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E824E7-DE7B-1E4A-B04F-E01E46515F8A}"/>
              </a:ext>
            </a:extLst>
          </p:cNvPr>
          <p:cNvCxnSpPr/>
          <p:nvPr/>
        </p:nvCxnSpPr>
        <p:spPr>
          <a:xfrm>
            <a:off x="4434114" y="175622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51A19D-344E-0CBE-C520-3F144576CAFC}"/>
              </a:ext>
            </a:extLst>
          </p:cNvPr>
          <p:cNvCxnSpPr/>
          <p:nvPr/>
        </p:nvCxnSpPr>
        <p:spPr>
          <a:xfrm>
            <a:off x="3976914" y="116114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6CEB75-09F0-0D0D-A644-7CD6E7EFD9FE}"/>
              </a:ext>
            </a:extLst>
          </p:cNvPr>
          <p:cNvCxnSpPr/>
          <p:nvPr/>
        </p:nvCxnSpPr>
        <p:spPr>
          <a:xfrm>
            <a:off x="5348514" y="174171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3F1EB3-A02D-1908-1911-6CE816AAD2F0}"/>
              </a:ext>
            </a:extLst>
          </p:cNvPr>
          <p:cNvCxnSpPr/>
          <p:nvPr/>
        </p:nvCxnSpPr>
        <p:spPr>
          <a:xfrm>
            <a:off x="5805714" y="1168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0AF973-9185-A85E-4DBD-C76849342D59}"/>
              </a:ext>
            </a:extLst>
          </p:cNvPr>
          <p:cNvCxnSpPr/>
          <p:nvPr/>
        </p:nvCxnSpPr>
        <p:spPr>
          <a:xfrm>
            <a:off x="6262914" y="176348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CBBBD4F-E0FB-49E2-3B43-CAE5B4625915}"/>
              </a:ext>
            </a:extLst>
          </p:cNvPr>
          <p:cNvCxnSpPr/>
          <p:nvPr/>
        </p:nvCxnSpPr>
        <p:spPr>
          <a:xfrm>
            <a:off x="6720114" y="1168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F27E743-E4F4-B972-E959-367BDC91D65E}"/>
              </a:ext>
            </a:extLst>
          </p:cNvPr>
          <p:cNvCxnSpPr>
            <a:cxnSpLocks/>
          </p:cNvCxnSpPr>
          <p:nvPr/>
        </p:nvCxnSpPr>
        <p:spPr>
          <a:xfrm flipV="1">
            <a:off x="7184571" y="116840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FD894F-AAA3-777F-F309-7E37DDDF7FBA}"/>
              </a:ext>
            </a:extLst>
          </p:cNvPr>
          <p:cNvCxnSpPr>
            <a:cxnSpLocks/>
          </p:cNvCxnSpPr>
          <p:nvPr/>
        </p:nvCxnSpPr>
        <p:spPr>
          <a:xfrm flipV="1">
            <a:off x="6386286" y="2256974"/>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71A1DD0-5B64-92FF-1C48-AD5BFBFD5590}"/>
              </a:ext>
            </a:extLst>
          </p:cNvPr>
          <p:cNvCxnSpPr>
            <a:cxnSpLocks/>
          </p:cNvCxnSpPr>
          <p:nvPr/>
        </p:nvCxnSpPr>
        <p:spPr>
          <a:xfrm flipV="1">
            <a:off x="5471886" y="2256974"/>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946D2E6-3D34-AD4A-DF15-D5550E2D191E}"/>
              </a:ext>
            </a:extLst>
          </p:cNvPr>
          <p:cNvCxnSpPr>
            <a:cxnSpLocks/>
          </p:cNvCxnSpPr>
          <p:nvPr/>
        </p:nvCxnSpPr>
        <p:spPr>
          <a:xfrm flipV="1">
            <a:off x="6843486" y="2264231"/>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B1E3F-C70B-FFC3-6E70-5CE21CA2CC59}"/>
              </a:ext>
            </a:extLst>
          </p:cNvPr>
          <p:cNvCxnSpPr>
            <a:cxnSpLocks/>
          </p:cNvCxnSpPr>
          <p:nvPr/>
        </p:nvCxnSpPr>
        <p:spPr>
          <a:xfrm flipV="1">
            <a:off x="4100286" y="2256974"/>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91489F-4E8C-CA82-E0A9-5F657863897F}"/>
              </a:ext>
            </a:extLst>
          </p:cNvPr>
          <p:cNvCxnSpPr>
            <a:cxnSpLocks/>
          </p:cNvCxnSpPr>
          <p:nvPr/>
        </p:nvCxnSpPr>
        <p:spPr>
          <a:xfrm flipV="1">
            <a:off x="5929086" y="2264231"/>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34BEC5-D66B-323E-8BDC-BC04EF5CACE1}"/>
              </a:ext>
            </a:extLst>
          </p:cNvPr>
          <p:cNvCxnSpPr>
            <a:cxnSpLocks/>
          </p:cNvCxnSpPr>
          <p:nvPr/>
        </p:nvCxnSpPr>
        <p:spPr>
          <a:xfrm flipV="1">
            <a:off x="5014686" y="2256974"/>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30AD2F-60E4-61FF-A8FF-E927FBBC296B}"/>
              </a:ext>
            </a:extLst>
          </p:cNvPr>
          <p:cNvCxnSpPr>
            <a:cxnSpLocks/>
          </p:cNvCxnSpPr>
          <p:nvPr/>
        </p:nvCxnSpPr>
        <p:spPr>
          <a:xfrm flipV="1">
            <a:off x="4557486" y="2256974"/>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8B9E0CC-17B0-A810-05C6-FD7CBC50BB01}"/>
              </a:ext>
            </a:extLst>
          </p:cNvPr>
          <p:cNvCxnSpPr/>
          <p:nvPr/>
        </p:nvCxnSpPr>
        <p:spPr>
          <a:xfrm>
            <a:off x="5014686" y="225697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4DA28BE-3947-A911-D67F-87221E061D96}"/>
              </a:ext>
            </a:extLst>
          </p:cNvPr>
          <p:cNvCxnSpPr/>
          <p:nvPr/>
        </p:nvCxnSpPr>
        <p:spPr>
          <a:xfrm>
            <a:off x="4557486" y="285206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543DC02-4025-6D8D-BD3C-36BB22776C4B}"/>
              </a:ext>
            </a:extLst>
          </p:cNvPr>
          <p:cNvCxnSpPr/>
          <p:nvPr/>
        </p:nvCxnSpPr>
        <p:spPr>
          <a:xfrm>
            <a:off x="4100286" y="225697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ADABE79-3004-ADBD-0682-B2D455A09CD8}"/>
              </a:ext>
            </a:extLst>
          </p:cNvPr>
          <p:cNvCxnSpPr/>
          <p:nvPr/>
        </p:nvCxnSpPr>
        <p:spPr>
          <a:xfrm>
            <a:off x="5471886" y="283754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83BF61C-601C-6A00-61C3-B508A0F577A5}"/>
              </a:ext>
            </a:extLst>
          </p:cNvPr>
          <p:cNvCxnSpPr/>
          <p:nvPr/>
        </p:nvCxnSpPr>
        <p:spPr>
          <a:xfrm>
            <a:off x="5929086" y="2264231"/>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DC22D68-ED8F-B441-6BF6-A8A8BCBD0C92}"/>
              </a:ext>
            </a:extLst>
          </p:cNvPr>
          <p:cNvCxnSpPr/>
          <p:nvPr/>
        </p:nvCxnSpPr>
        <p:spPr>
          <a:xfrm>
            <a:off x="6386286" y="2859317"/>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3714BCF-114E-F306-361F-FD431AD7F877}"/>
              </a:ext>
            </a:extLst>
          </p:cNvPr>
          <p:cNvCxnSpPr/>
          <p:nvPr/>
        </p:nvCxnSpPr>
        <p:spPr>
          <a:xfrm>
            <a:off x="6843486" y="2264231"/>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D62360-D3C6-78F5-551B-3E5ED5B84F1C}"/>
              </a:ext>
            </a:extLst>
          </p:cNvPr>
          <p:cNvCxnSpPr>
            <a:cxnSpLocks/>
          </p:cNvCxnSpPr>
          <p:nvPr/>
        </p:nvCxnSpPr>
        <p:spPr>
          <a:xfrm flipV="1">
            <a:off x="7307943" y="2264231"/>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2BF7B0-E940-CD82-7E08-1D62F8242C27}"/>
              </a:ext>
            </a:extLst>
          </p:cNvPr>
          <p:cNvCxnSpPr>
            <a:cxnSpLocks/>
          </p:cNvCxnSpPr>
          <p:nvPr/>
        </p:nvCxnSpPr>
        <p:spPr>
          <a:xfrm flipV="1">
            <a:off x="6408060" y="325120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9D30EBE-54C0-28A7-28FE-1226CDE7ED75}"/>
              </a:ext>
            </a:extLst>
          </p:cNvPr>
          <p:cNvCxnSpPr>
            <a:cxnSpLocks/>
          </p:cNvCxnSpPr>
          <p:nvPr/>
        </p:nvCxnSpPr>
        <p:spPr>
          <a:xfrm flipV="1">
            <a:off x="5493660" y="325120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2B17F8D-AC79-D1F0-29BB-2ABA3428C659}"/>
              </a:ext>
            </a:extLst>
          </p:cNvPr>
          <p:cNvCxnSpPr>
            <a:cxnSpLocks/>
          </p:cNvCxnSpPr>
          <p:nvPr/>
        </p:nvCxnSpPr>
        <p:spPr>
          <a:xfrm flipV="1">
            <a:off x="6865260" y="325846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88479B-6AE1-5C45-775F-95FDD3EC178E}"/>
              </a:ext>
            </a:extLst>
          </p:cNvPr>
          <p:cNvCxnSpPr>
            <a:cxnSpLocks/>
          </p:cNvCxnSpPr>
          <p:nvPr/>
        </p:nvCxnSpPr>
        <p:spPr>
          <a:xfrm flipV="1">
            <a:off x="4122060" y="325120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7887A16-6D4C-02C7-B25E-D3B8AC1F3EA0}"/>
              </a:ext>
            </a:extLst>
          </p:cNvPr>
          <p:cNvCxnSpPr>
            <a:cxnSpLocks/>
          </p:cNvCxnSpPr>
          <p:nvPr/>
        </p:nvCxnSpPr>
        <p:spPr>
          <a:xfrm flipV="1">
            <a:off x="5950860" y="325846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A8B50D-78D9-9938-2CB3-36DB6320AF05}"/>
              </a:ext>
            </a:extLst>
          </p:cNvPr>
          <p:cNvCxnSpPr>
            <a:cxnSpLocks/>
          </p:cNvCxnSpPr>
          <p:nvPr/>
        </p:nvCxnSpPr>
        <p:spPr>
          <a:xfrm flipV="1">
            <a:off x="5036460" y="325120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4C63F-DC94-3C88-48E5-9A29D5AD77FA}"/>
              </a:ext>
            </a:extLst>
          </p:cNvPr>
          <p:cNvCxnSpPr>
            <a:cxnSpLocks/>
          </p:cNvCxnSpPr>
          <p:nvPr/>
        </p:nvCxnSpPr>
        <p:spPr>
          <a:xfrm flipV="1">
            <a:off x="4579260" y="325120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D5E26FF-6F05-08C7-A302-F768607A6F30}"/>
              </a:ext>
            </a:extLst>
          </p:cNvPr>
          <p:cNvCxnSpPr/>
          <p:nvPr/>
        </p:nvCxnSpPr>
        <p:spPr>
          <a:xfrm>
            <a:off x="5036460" y="325120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2F6E029-FE4A-2A48-04C6-740A3AD41940}"/>
              </a:ext>
            </a:extLst>
          </p:cNvPr>
          <p:cNvCxnSpPr/>
          <p:nvPr/>
        </p:nvCxnSpPr>
        <p:spPr>
          <a:xfrm>
            <a:off x="4579260" y="384628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7A98C7-A667-044D-0016-F71CCBA43DE2}"/>
              </a:ext>
            </a:extLst>
          </p:cNvPr>
          <p:cNvCxnSpPr/>
          <p:nvPr/>
        </p:nvCxnSpPr>
        <p:spPr>
          <a:xfrm>
            <a:off x="4122060" y="325120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8769AE6-D125-1587-9CCF-9AA6AE23273C}"/>
              </a:ext>
            </a:extLst>
          </p:cNvPr>
          <p:cNvCxnSpPr/>
          <p:nvPr/>
        </p:nvCxnSpPr>
        <p:spPr>
          <a:xfrm>
            <a:off x="5493660" y="383177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5614EE0-331A-25A9-5338-A7CE70BF8CB5}"/>
              </a:ext>
            </a:extLst>
          </p:cNvPr>
          <p:cNvCxnSpPr/>
          <p:nvPr/>
        </p:nvCxnSpPr>
        <p:spPr>
          <a:xfrm>
            <a:off x="5950860" y="325846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04C73B-FCEE-5F42-7D0A-DF25081AF6FB}"/>
              </a:ext>
            </a:extLst>
          </p:cNvPr>
          <p:cNvCxnSpPr/>
          <p:nvPr/>
        </p:nvCxnSpPr>
        <p:spPr>
          <a:xfrm>
            <a:off x="6408060" y="385354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C206BDB-D2DA-61EE-B8EB-8D35C26D4BEA}"/>
              </a:ext>
            </a:extLst>
          </p:cNvPr>
          <p:cNvCxnSpPr/>
          <p:nvPr/>
        </p:nvCxnSpPr>
        <p:spPr>
          <a:xfrm>
            <a:off x="6865260" y="325846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58A98B9-EF78-FC72-13FD-FA2739181973}"/>
              </a:ext>
            </a:extLst>
          </p:cNvPr>
          <p:cNvCxnSpPr>
            <a:cxnSpLocks/>
          </p:cNvCxnSpPr>
          <p:nvPr/>
        </p:nvCxnSpPr>
        <p:spPr>
          <a:xfrm flipV="1">
            <a:off x="7329717" y="325846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6B1D939-129B-C56E-B0D6-0B33EE1F874D}"/>
              </a:ext>
            </a:extLst>
          </p:cNvPr>
          <p:cNvCxnSpPr>
            <a:cxnSpLocks/>
          </p:cNvCxnSpPr>
          <p:nvPr/>
        </p:nvCxnSpPr>
        <p:spPr>
          <a:xfrm flipH="1">
            <a:off x="2888343" y="2837546"/>
            <a:ext cx="1211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8D1082A-03CE-1A17-5D58-A58CBBB505E4}"/>
              </a:ext>
            </a:extLst>
          </p:cNvPr>
          <p:cNvCxnSpPr/>
          <p:nvPr/>
        </p:nvCxnSpPr>
        <p:spPr>
          <a:xfrm flipH="1">
            <a:off x="3062514" y="3853546"/>
            <a:ext cx="1059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980FE1-8B6E-A1DA-726A-BB33F94209FB}"/>
              </a:ext>
            </a:extLst>
          </p:cNvPr>
          <p:cNvCxnSpPr>
            <a:cxnSpLocks/>
          </p:cNvCxnSpPr>
          <p:nvPr/>
        </p:nvCxnSpPr>
        <p:spPr>
          <a:xfrm flipV="1">
            <a:off x="7315199" y="423091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B6C8E18-F1F2-9992-8ACA-0933BC72818C}"/>
              </a:ext>
            </a:extLst>
          </p:cNvPr>
          <p:cNvCxnSpPr>
            <a:cxnSpLocks/>
          </p:cNvCxnSpPr>
          <p:nvPr/>
        </p:nvCxnSpPr>
        <p:spPr>
          <a:xfrm flipV="1">
            <a:off x="6400799" y="423091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670BC02-098D-C4E1-5D35-D57397E3660D}"/>
              </a:ext>
            </a:extLst>
          </p:cNvPr>
          <p:cNvCxnSpPr>
            <a:cxnSpLocks/>
          </p:cNvCxnSpPr>
          <p:nvPr/>
        </p:nvCxnSpPr>
        <p:spPr>
          <a:xfrm flipV="1">
            <a:off x="5029199" y="423091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FD6414-B4EB-B274-CC21-B567E703136B}"/>
              </a:ext>
            </a:extLst>
          </p:cNvPr>
          <p:cNvCxnSpPr>
            <a:cxnSpLocks/>
          </p:cNvCxnSpPr>
          <p:nvPr/>
        </p:nvCxnSpPr>
        <p:spPr>
          <a:xfrm flipV="1">
            <a:off x="6857999" y="4238176"/>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731320-A9CC-ACA4-C2EF-CD9D9FD77A17}"/>
              </a:ext>
            </a:extLst>
          </p:cNvPr>
          <p:cNvCxnSpPr>
            <a:cxnSpLocks/>
          </p:cNvCxnSpPr>
          <p:nvPr/>
        </p:nvCxnSpPr>
        <p:spPr>
          <a:xfrm flipV="1">
            <a:off x="5943599" y="423091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E6B736-847A-637D-2BBB-547C03730AE8}"/>
              </a:ext>
            </a:extLst>
          </p:cNvPr>
          <p:cNvCxnSpPr>
            <a:cxnSpLocks/>
          </p:cNvCxnSpPr>
          <p:nvPr/>
        </p:nvCxnSpPr>
        <p:spPr>
          <a:xfrm flipV="1">
            <a:off x="5486399" y="4230919"/>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9A663C5-1190-D168-7367-2E77060E4234}"/>
              </a:ext>
            </a:extLst>
          </p:cNvPr>
          <p:cNvCxnSpPr/>
          <p:nvPr/>
        </p:nvCxnSpPr>
        <p:spPr>
          <a:xfrm>
            <a:off x="5943599" y="423091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2AAF08F-4DC1-A2CA-0921-52CAB105CE3A}"/>
              </a:ext>
            </a:extLst>
          </p:cNvPr>
          <p:cNvCxnSpPr/>
          <p:nvPr/>
        </p:nvCxnSpPr>
        <p:spPr>
          <a:xfrm>
            <a:off x="5486399" y="482600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ED2259B-552B-B740-4B41-E5FC9A83F732}"/>
              </a:ext>
            </a:extLst>
          </p:cNvPr>
          <p:cNvCxnSpPr/>
          <p:nvPr/>
        </p:nvCxnSpPr>
        <p:spPr>
          <a:xfrm>
            <a:off x="5029199" y="423091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C24618-64BA-40ED-D655-3F8E647D7D92}"/>
              </a:ext>
            </a:extLst>
          </p:cNvPr>
          <p:cNvCxnSpPr/>
          <p:nvPr/>
        </p:nvCxnSpPr>
        <p:spPr>
          <a:xfrm>
            <a:off x="6400799" y="4811491"/>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93DA5F-4256-1937-8365-777F0D370D5F}"/>
              </a:ext>
            </a:extLst>
          </p:cNvPr>
          <p:cNvCxnSpPr/>
          <p:nvPr/>
        </p:nvCxnSpPr>
        <p:spPr>
          <a:xfrm>
            <a:off x="6857999" y="423817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BCD1269-0CBE-25EA-EFAD-7C0DB994F3CE}"/>
              </a:ext>
            </a:extLst>
          </p:cNvPr>
          <p:cNvCxnSpPr>
            <a:cxnSpLocks/>
          </p:cNvCxnSpPr>
          <p:nvPr/>
        </p:nvCxnSpPr>
        <p:spPr>
          <a:xfrm flipH="1">
            <a:off x="3062514" y="4833262"/>
            <a:ext cx="1966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E5883E1-3035-6620-A65B-5D8156DB4AAC}"/>
              </a:ext>
            </a:extLst>
          </p:cNvPr>
          <p:cNvCxnSpPr>
            <a:cxnSpLocks/>
          </p:cNvCxnSpPr>
          <p:nvPr/>
        </p:nvCxnSpPr>
        <p:spPr>
          <a:xfrm flipV="1">
            <a:off x="6756399" y="5080001"/>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1A7483-D4F9-B365-F176-260E35B62456}"/>
              </a:ext>
            </a:extLst>
          </p:cNvPr>
          <p:cNvCxnSpPr>
            <a:cxnSpLocks/>
          </p:cNvCxnSpPr>
          <p:nvPr/>
        </p:nvCxnSpPr>
        <p:spPr>
          <a:xfrm flipV="1">
            <a:off x="6299199" y="5087258"/>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4FECB50-C788-3285-21AD-C9F0A4E0BFAC}"/>
              </a:ext>
            </a:extLst>
          </p:cNvPr>
          <p:cNvCxnSpPr/>
          <p:nvPr/>
        </p:nvCxnSpPr>
        <p:spPr>
          <a:xfrm>
            <a:off x="6299199" y="508725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FA3593A-A408-56E1-BB51-6A50A591DF23}"/>
              </a:ext>
            </a:extLst>
          </p:cNvPr>
          <p:cNvCxnSpPr/>
          <p:nvPr/>
        </p:nvCxnSpPr>
        <p:spPr>
          <a:xfrm flipV="1">
            <a:off x="6763656" y="5667830"/>
            <a:ext cx="478972" cy="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965F4B8-EDF5-79AE-1FBC-E97527591D4B}"/>
              </a:ext>
            </a:extLst>
          </p:cNvPr>
          <p:cNvCxnSpPr/>
          <p:nvPr/>
        </p:nvCxnSpPr>
        <p:spPr>
          <a:xfrm flipH="1">
            <a:off x="3062514" y="5675087"/>
            <a:ext cx="3236685" cy="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1C5C777-8EED-62CD-66CD-7FD5CD4BAD92}"/>
              </a:ext>
            </a:extLst>
          </p:cNvPr>
          <p:cNvCxnSpPr>
            <a:cxnSpLocks/>
          </p:cNvCxnSpPr>
          <p:nvPr/>
        </p:nvCxnSpPr>
        <p:spPr>
          <a:xfrm flipV="1">
            <a:off x="6470085" y="596537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A35FC4A-82FE-EA6F-BE2B-FCDFA61D5EAC}"/>
              </a:ext>
            </a:extLst>
          </p:cNvPr>
          <p:cNvCxnSpPr>
            <a:cxnSpLocks/>
          </p:cNvCxnSpPr>
          <p:nvPr/>
        </p:nvCxnSpPr>
        <p:spPr>
          <a:xfrm flipV="1">
            <a:off x="5555685" y="596537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6F6BCFA-5F63-B6B3-65D5-76BDD4DFF117}"/>
              </a:ext>
            </a:extLst>
          </p:cNvPr>
          <p:cNvCxnSpPr>
            <a:cxnSpLocks/>
          </p:cNvCxnSpPr>
          <p:nvPr/>
        </p:nvCxnSpPr>
        <p:spPr>
          <a:xfrm flipV="1">
            <a:off x="4184085" y="596537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BD52A3B-784B-B4A7-A793-57BBA1657F8B}"/>
              </a:ext>
            </a:extLst>
          </p:cNvPr>
          <p:cNvCxnSpPr>
            <a:cxnSpLocks/>
          </p:cNvCxnSpPr>
          <p:nvPr/>
        </p:nvCxnSpPr>
        <p:spPr>
          <a:xfrm flipV="1">
            <a:off x="6012885" y="5972630"/>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203E96-1A10-ABA5-D082-9E6AC3A9E8D9}"/>
              </a:ext>
            </a:extLst>
          </p:cNvPr>
          <p:cNvCxnSpPr>
            <a:cxnSpLocks/>
          </p:cNvCxnSpPr>
          <p:nvPr/>
        </p:nvCxnSpPr>
        <p:spPr>
          <a:xfrm flipV="1">
            <a:off x="5098485" y="596537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87F102F-F12C-A78D-D106-E37A82314BB6}"/>
              </a:ext>
            </a:extLst>
          </p:cNvPr>
          <p:cNvCxnSpPr>
            <a:cxnSpLocks/>
          </p:cNvCxnSpPr>
          <p:nvPr/>
        </p:nvCxnSpPr>
        <p:spPr>
          <a:xfrm flipV="1">
            <a:off x="4641285" y="5965373"/>
            <a:ext cx="0" cy="59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4194682-83C7-D3A3-0FF7-90875C4B24B8}"/>
              </a:ext>
            </a:extLst>
          </p:cNvPr>
          <p:cNvCxnSpPr/>
          <p:nvPr/>
        </p:nvCxnSpPr>
        <p:spPr>
          <a:xfrm>
            <a:off x="5098485" y="596537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AA74ED0-A653-937C-26A1-6F1741C3BAF0}"/>
              </a:ext>
            </a:extLst>
          </p:cNvPr>
          <p:cNvCxnSpPr/>
          <p:nvPr/>
        </p:nvCxnSpPr>
        <p:spPr>
          <a:xfrm>
            <a:off x="4641285" y="656045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E54D7A2-FAF1-73AC-E500-0DDA8D908917}"/>
              </a:ext>
            </a:extLst>
          </p:cNvPr>
          <p:cNvCxnSpPr/>
          <p:nvPr/>
        </p:nvCxnSpPr>
        <p:spPr>
          <a:xfrm>
            <a:off x="4184085" y="596537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BE23B6-E702-9DAA-27BE-935A695A1F5C}"/>
              </a:ext>
            </a:extLst>
          </p:cNvPr>
          <p:cNvCxnSpPr/>
          <p:nvPr/>
        </p:nvCxnSpPr>
        <p:spPr>
          <a:xfrm>
            <a:off x="5555685" y="654594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B871FA-24F6-22F9-171F-8A1F703A5142}"/>
              </a:ext>
            </a:extLst>
          </p:cNvPr>
          <p:cNvCxnSpPr/>
          <p:nvPr/>
        </p:nvCxnSpPr>
        <p:spPr>
          <a:xfrm>
            <a:off x="6012885" y="597263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93CE1FA-A88E-ECD1-A41B-7F8C1A32D08B}"/>
              </a:ext>
            </a:extLst>
          </p:cNvPr>
          <p:cNvCxnSpPr>
            <a:cxnSpLocks/>
          </p:cNvCxnSpPr>
          <p:nvPr/>
        </p:nvCxnSpPr>
        <p:spPr>
          <a:xfrm flipH="1">
            <a:off x="3385800" y="6545945"/>
            <a:ext cx="798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C660A78-2B72-D8E0-B854-C3540A604657}"/>
              </a:ext>
            </a:extLst>
          </p:cNvPr>
          <p:cNvCxnSpPr/>
          <p:nvPr/>
        </p:nvCxnSpPr>
        <p:spPr>
          <a:xfrm flipH="1">
            <a:off x="6441057" y="6567716"/>
            <a:ext cx="1059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E22AC94-93B1-809B-F43E-107B40D93F0F}"/>
              </a:ext>
            </a:extLst>
          </p:cNvPr>
          <p:cNvCxnSpPr/>
          <p:nvPr/>
        </p:nvCxnSpPr>
        <p:spPr>
          <a:xfrm>
            <a:off x="7177314" y="1756229"/>
            <a:ext cx="442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E7F4793-6064-3492-165B-5BE7EFD34EBF}"/>
              </a:ext>
            </a:extLst>
          </p:cNvPr>
          <p:cNvCxnSpPr>
            <a:cxnSpLocks/>
          </p:cNvCxnSpPr>
          <p:nvPr/>
        </p:nvCxnSpPr>
        <p:spPr>
          <a:xfrm>
            <a:off x="7329717" y="2837546"/>
            <a:ext cx="4426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AEC3EB8-5560-912E-F0D5-FA79736CA4D6}"/>
              </a:ext>
            </a:extLst>
          </p:cNvPr>
          <p:cNvCxnSpPr/>
          <p:nvPr/>
        </p:nvCxnSpPr>
        <p:spPr>
          <a:xfrm>
            <a:off x="7329717" y="3831775"/>
            <a:ext cx="4426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BAE344D-CC61-0627-B490-96C040A51161}"/>
              </a:ext>
            </a:extLst>
          </p:cNvPr>
          <p:cNvCxnSpPr/>
          <p:nvPr/>
        </p:nvCxnSpPr>
        <p:spPr>
          <a:xfrm>
            <a:off x="7315199" y="4833262"/>
            <a:ext cx="457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9C99A0-9258-7959-1903-F643CA1DA2C3}"/>
              </a:ext>
            </a:extLst>
          </p:cNvPr>
          <p:cNvCxnSpPr/>
          <p:nvPr/>
        </p:nvCxnSpPr>
        <p:spPr>
          <a:xfrm>
            <a:off x="7242628" y="5667830"/>
            <a:ext cx="5297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1B96E49-7485-4CE5-421F-CF17E1B6AAE2}"/>
              </a:ext>
            </a:extLst>
          </p:cNvPr>
          <p:cNvCxnSpPr/>
          <p:nvPr/>
        </p:nvCxnSpPr>
        <p:spPr>
          <a:xfrm flipV="1">
            <a:off x="7493344" y="6524506"/>
            <a:ext cx="529772" cy="4321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70F65AFB-CAE8-972D-F7F6-EE823465118A}"/>
              </a:ext>
            </a:extLst>
          </p:cNvPr>
          <p:cNvSpPr txBox="1"/>
          <p:nvPr/>
        </p:nvSpPr>
        <p:spPr>
          <a:xfrm>
            <a:off x="776515" y="1168400"/>
            <a:ext cx="1487712"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Async_reset</a:t>
            </a:r>
            <a:endParaRPr lang="en-IN" dirty="0">
              <a:latin typeface="Times New Roman" panose="02020603050405020304" pitchFamily="18" charset="0"/>
              <a:cs typeface="Times New Roman" panose="02020603050405020304" pitchFamily="18" charset="0"/>
            </a:endParaRPr>
          </a:p>
        </p:txBody>
      </p:sp>
      <p:sp>
        <p:nvSpPr>
          <p:cNvPr id="129" name="TextBox 128">
            <a:extLst>
              <a:ext uri="{FF2B5EF4-FFF2-40B4-BE49-F238E27FC236}">
                <a16:creationId xmlns:a16="http://schemas.microsoft.com/office/drawing/2014/main" id="{80E1A7DA-6954-FCF4-4910-0753FB14A780}"/>
              </a:ext>
            </a:extLst>
          </p:cNvPr>
          <p:cNvSpPr txBox="1"/>
          <p:nvPr/>
        </p:nvSpPr>
        <p:spPr>
          <a:xfrm>
            <a:off x="776515" y="2235202"/>
            <a:ext cx="14877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Clock</a:t>
            </a:r>
          </a:p>
        </p:txBody>
      </p:sp>
      <p:sp>
        <p:nvSpPr>
          <p:cNvPr id="130" name="TextBox 129">
            <a:extLst>
              <a:ext uri="{FF2B5EF4-FFF2-40B4-BE49-F238E27FC236}">
                <a16:creationId xmlns:a16="http://schemas.microsoft.com/office/drawing/2014/main" id="{D513CD3B-A4E5-2B71-195A-4599B6ED0004}"/>
              </a:ext>
            </a:extLst>
          </p:cNvPr>
          <p:cNvSpPr txBox="1"/>
          <p:nvPr/>
        </p:nvSpPr>
        <p:spPr>
          <a:xfrm>
            <a:off x="859972" y="3197166"/>
            <a:ext cx="14877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Flipflop 1</a:t>
            </a:r>
          </a:p>
        </p:txBody>
      </p:sp>
      <p:sp>
        <p:nvSpPr>
          <p:cNvPr id="131" name="TextBox 130">
            <a:extLst>
              <a:ext uri="{FF2B5EF4-FFF2-40B4-BE49-F238E27FC236}">
                <a16:creationId xmlns:a16="http://schemas.microsoft.com/office/drawing/2014/main" id="{578F334B-1CB0-B31F-2105-A4E1B71490CF}"/>
              </a:ext>
            </a:extLst>
          </p:cNvPr>
          <p:cNvSpPr txBox="1"/>
          <p:nvPr/>
        </p:nvSpPr>
        <p:spPr>
          <a:xfrm>
            <a:off x="859972" y="4159130"/>
            <a:ext cx="14877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Flipflop 2</a:t>
            </a:r>
          </a:p>
        </p:txBody>
      </p:sp>
      <p:sp>
        <p:nvSpPr>
          <p:cNvPr id="132" name="TextBox 131">
            <a:extLst>
              <a:ext uri="{FF2B5EF4-FFF2-40B4-BE49-F238E27FC236}">
                <a16:creationId xmlns:a16="http://schemas.microsoft.com/office/drawing/2014/main" id="{0DAA5A79-8BBD-B3F2-090C-B1585A3AAFA4}"/>
              </a:ext>
            </a:extLst>
          </p:cNvPr>
          <p:cNvSpPr txBox="1"/>
          <p:nvPr/>
        </p:nvSpPr>
        <p:spPr>
          <a:xfrm>
            <a:off x="928915" y="5008212"/>
            <a:ext cx="14877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AND</a:t>
            </a:r>
          </a:p>
        </p:txBody>
      </p:sp>
      <p:sp>
        <p:nvSpPr>
          <p:cNvPr id="133" name="TextBox 132">
            <a:extLst>
              <a:ext uri="{FF2B5EF4-FFF2-40B4-BE49-F238E27FC236}">
                <a16:creationId xmlns:a16="http://schemas.microsoft.com/office/drawing/2014/main" id="{47FA1425-48FA-8DE7-4874-9CE4342A826D}"/>
              </a:ext>
            </a:extLst>
          </p:cNvPr>
          <p:cNvSpPr txBox="1"/>
          <p:nvPr/>
        </p:nvSpPr>
        <p:spPr>
          <a:xfrm>
            <a:off x="497111" y="5950855"/>
            <a:ext cx="2242455"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Synchronized_reset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74BB0-D51C-7A30-05FA-B5DD8DD05AB6}"/>
              </a:ext>
            </a:extLst>
          </p:cNvPr>
          <p:cNvSpPr>
            <a:spLocks noGrp="1"/>
          </p:cNvSpPr>
          <p:nvPr>
            <p:ph type="ftr" sz="quarter" idx="11"/>
          </p:nvPr>
        </p:nvSpPr>
        <p:spPr/>
        <p:txBody>
          <a:bodyPr/>
          <a:lstStyle/>
          <a:p>
            <a:r>
              <a:rPr lang="en-IN"/>
              <a:t>SMART IOPS</a:t>
            </a:r>
          </a:p>
        </p:txBody>
      </p:sp>
      <p:pic>
        <p:nvPicPr>
          <p:cNvPr id="4" name="Picture 3">
            <a:extLst>
              <a:ext uri="{FF2B5EF4-FFF2-40B4-BE49-F238E27FC236}">
                <a16:creationId xmlns:a16="http://schemas.microsoft.com/office/drawing/2014/main" id="{4DFBF14E-BDB2-6943-07AA-520ACCEEB549}"/>
              </a:ext>
            </a:extLst>
          </p:cNvPr>
          <p:cNvPicPr>
            <a:picLocks noChangeAspect="1"/>
          </p:cNvPicPr>
          <p:nvPr/>
        </p:nvPicPr>
        <p:blipFill rotWithShape="1">
          <a:blip r:embed="rId2">
            <a:extLst>
              <a:ext uri="{28A0092B-C50C-407E-A947-70E740481C1C}">
                <a14:useLocalDpi xmlns:a14="http://schemas.microsoft.com/office/drawing/2010/main" val="0"/>
              </a:ext>
            </a:extLst>
          </a:blip>
          <a:srcRect t="11217"/>
          <a:stretch/>
        </p:blipFill>
        <p:spPr>
          <a:xfrm>
            <a:off x="0" y="769256"/>
            <a:ext cx="12192000" cy="6088743"/>
          </a:xfrm>
          <a:prstGeom prst="rect">
            <a:avLst/>
          </a:prstGeom>
        </p:spPr>
      </p:pic>
      <p:sp>
        <p:nvSpPr>
          <p:cNvPr id="5" name="TextBox 4">
            <a:extLst>
              <a:ext uri="{FF2B5EF4-FFF2-40B4-BE49-F238E27FC236}">
                <a16:creationId xmlns:a16="http://schemas.microsoft.com/office/drawing/2014/main" id="{BB73954A-591A-1AE8-441B-7EDADC946C75}"/>
              </a:ext>
            </a:extLst>
          </p:cNvPr>
          <p:cNvSpPr txBox="1"/>
          <p:nvPr/>
        </p:nvSpPr>
        <p:spPr>
          <a:xfrm>
            <a:off x="174171" y="0"/>
            <a:ext cx="1177108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Equivalent Verilog code for Asynchronous Reset Synchronizer</a:t>
            </a:r>
          </a:p>
        </p:txBody>
      </p:sp>
    </p:spTree>
    <p:extLst>
      <p:ext uri="{BB962C8B-B14F-4D97-AF65-F5344CB8AC3E}">
        <p14:creationId xmlns:p14="http://schemas.microsoft.com/office/powerpoint/2010/main" val="414926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60CD02-BFAB-40C6-C89E-7CCC868F2BE4}"/>
              </a:ext>
            </a:extLst>
          </p:cNvPr>
          <p:cNvSpPr>
            <a:spLocks noGrp="1"/>
          </p:cNvSpPr>
          <p:nvPr>
            <p:ph type="ftr" sz="quarter" idx="11"/>
          </p:nvPr>
        </p:nvSpPr>
        <p:spPr/>
        <p:txBody>
          <a:bodyPr/>
          <a:lstStyle/>
          <a:p>
            <a:r>
              <a:rPr lang="en-IN"/>
              <a:t>SMART IOPS</a:t>
            </a:r>
          </a:p>
        </p:txBody>
      </p:sp>
      <p:sp>
        <p:nvSpPr>
          <p:cNvPr id="5" name="Title 4">
            <a:extLst>
              <a:ext uri="{FF2B5EF4-FFF2-40B4-BE49-F238E27FC236}">
                <a16:creationId xmlns:a16="http://schemas.microsoft.com/office/drawing/2014/main" id="{0F84C642-0E3A-0DD4-2945-057361BD8BA1}"/>
              </a:ext>
            </a:extLst>
          </p:cNvPr>
          <p:cNvSpPr txBox="1">
            <a:spLocks noGrp="1"/>
          </p:cNvSpPr>
          <p:nvPr>
            <p:ph type="title"/>
          </p:nvPr>
        </p:nvSpPr>
        <p:spPr>
          <a:xfrm>
            <a:off x="170543" y="-229960"/>
            <a:ext cx="10515600" cy="1325563"/>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Waveform</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A8EA30-E851-9874-056F-6F12569CC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1246868"/>
            <a:ext cx="11934825" cy="3028950"/>
          </a:xfrm>
          <a:prstGeom prst="rect">
            <a:avLst/>
          </a:prstGeom>
        </p:spPr>
      </p:pic>
    </p:spTree>
    <p:extLst>
      <p:ext uri="{BB962C8B-B14F-4D97-AF65-F5344CB8AC3E}">
        <p14:creationId xmlns:p14="http://schemas.microsoft.com/office/powerpoint/2010/main" val="118926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EBA5-F7A3-18EC-9A50-C84FFCACED4A}"/>
              </a:ext>
            </a:extLst>
          </p:cNvPr>
          <p:cNvSpPr>
            <a:spLocks noGrp="1"/>
          </p:cNvSpPr>
          <p:nvPr>
            <p:ph type="title"/>
          </p:nvPr>
        </p:nvSpPr>
        <p:spPr>
          <a:xfrm>
            <a:off x="257629" y="136525"/>
            <a:ext cx="10515600" cy="1325563"/>
          </a:xfrm>
        </p:spPr>
        <p:txBody>
          <a:bodyPr/>
          <a:lstStyle/>
          <a:p>
            <a:r>
              <a:rPr lang="en-US" sz="4400" b="1" dirty="0">
                <a:latin typeface="Times New Roman" panose="02020603050405020304" pitchFamily="18" charset="0"/>
                <a:cs typeface="Times New Roman" panose="02020603050405020304" pitchFamily="18" charset="0"/>
              </a:rPr>
              <a:t>Synchronizer</a:t>
            </a:r>
            <a:endParaRPr lang="en-IN" dirty="0"/>
          </a:p>
        </p:txBody>
      </p:sp>
      <p:sp>
        <p:nvSpPr>
          <p:cNvPr id="3" name="Content Placeholder 2">
            <a:extLst>
              <a:ext uri="{FF2B5EF4-FFF2-40B4-BE49-F238E27FC236}">
                <a16:creationId xmlns:a16="http://schemas.microsoft.com/office/drawing/2014/main" id="{41DBF2F0-5792-BE2E-CD13-01850A7ABFE8}"/>
              </a:ext>
            </a:extLst>
          </p:cNvPr>
          <p:cNvSpPr>
            <a:spLocks noGrp="1"/>
          </p:cNvSpPr>
          <p:nvPr>
            <p:ph idx="1"/>
          </p:nvPr>
        </p:nvSpPr>
        <p:spPr>
          <a:xfrm>
            <a:off x="373743" y="1733550"/>
            <a:ext cx="11382828" cy="4351338"/>
          </a:xfrm>
        </p:spPr>
        <p:txBody>
          <a:bodyPr>
            <a:normAutofit/>
          </a:bodyPr>
          <a:lstStyle/>
          <a:p>
            <a:r>
              <a:rPr lang="en-US" sz="2400" dirty="0">
                <a:latin typeface="Times New Roman" panose="02020603050405020304" pitchFamily="18" charset="0"/>
                <a:cs typeface="Times New Roman" panose="02020603050405020304" pitchFamily="18" charset="0"/>
              </a:rPr>
              <a:t>A synchronizer is a digital circuit that converts an asynchronous signal/a signal from a different clock domain into the recipient clock domain so that it can be captured without introducing any metastability failure. </a:t>
            </a:r>
          </a:p>
          <a:p>
            <a:r>
              <a:rPr lang="en-US" sz="2400" dirty="0">
                <a:latin typeface="Times New Roman" panose="02020603050405020304" pitchFamily="18" charset="0"/>
                <a:cs typeface="Times New Roman" panose="02020603050405020304" pitchFamily="18" charset="0"/>
              </a:rPr>
              <a:t>The purpose of synchronizer is to prevent the downstream logic from metastable state of first flip-flop in new clock domain.</a:t>
            </a:r>
          </a:p>
          <a:p>
            <a:r>
              <a:rPr lang="en-US" sz="2400" dirty="0">
                <a:latin typeface="Times New Roman" panose="02020603050405020304" pitchFamily="18" charset="0"/>
                <a:cs typeface="Times New Roman" panose="02020603050405020304" pitchFamily="18" charset="0"/>
              </a:rPr>
              <a:t>The synchronizer is used to avoid metastability.</a:t>
            </a:r>
          </a:p>
          <a:p>
            <a:r>
              <a:rPr lang="en-US" sz="2400" dirty="0">
                <a:latin typeface="Times New Roman" panose="02020603050405020304" pitchFamily="18" charset="0"/>
                <a:cs typeface="Times New Roman" panose="02020603050405020304" pitchFamily="18" charset="0"/>
              </a:rPr>
              <a:t> It is a digital circuit which is used to convert asynchronous or signals from different clock domains into the receiver's clock domain so that capturing would not cause any metastability issue.</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E57DBE8-04DB-3DD6-F3E4-C55A55E3E94C}"/>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136393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F549C5-EDA2-7BC3-67A1-A01476FA5861}"/>
              </a:ext>
            </a:extLst>
          </p:cNvPr>
          <p:cNvSpPr>
            <a:spLocks noGrp="1"/>
          </p:cNvSpPr>
          <p:nvPr>
            <p:ph type="ftr" sz="quarter" idx="11"/>
          </p:nvPr>
        </p:nvSpPr>
        <p:spPr/>
        <p:txBody>
          <a:bodyPr/>
          <a:lstStyle/>
          <a:p>
            <a:r>
              <a:rPr lang="en-IN"/>
              <a:t>SMART IOPS</a:t>
            </a:r>
          </a:p>
        </p:txBody>
      </p:sp>
      <p:sp>
        <p:nvSpPr>
          <p:cNvPr id="3" name="TextBox 2">
            <a:extLst>
              <a:ext uri="{FF2B5EF4-FFF2-40B4-BE49-F238E27FC236}">
                <a16:creationId xmlns:a16="http://schemas.microsoft.com/office/drawing/2014/main" id="{EA368E2D-C4E3-DA2A-CE74-DBC356F54B58}"/>
              </a:ext>
            </a:extLst>
          </p:cNvPr>
          <p:cNvSpPr txBox="1"/>
          <p:nvPr/>
        </p:nvSpPr>
        <p:spPr>
          <a:xfrm>
            <a:off x="8454571" y="5586909"/>
            <a:ext cx="411480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816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4034-2E1F-459E-07F6-9B4332E76396}"/>
              </a:ext>
            </a:extLst>
          </p:cNvPr>
          <p:cNvSpPr>
            <a:spLocks noGrp="1"/>
          </p:cNvSpPr>
          <p:nvPr>
            <p:ph type="title"/>
          </p:nvPr>
        </p:nvSpPr>
        <p:spPr>
          <a:xfrm>
            <a:off x="344714" y="136525"/>
            <a:ext cx="10515600" cy="1325563"/>
          </a:xfrm>
        </p:spPr>
        <p:txBody>
          <a:bodyPr/>
          <a:lstStyle/>
          <a:p>
            <a:r>
              <a:rPr lang="en-US" sz="4400" b="1" dirty="0">
                <a:latin typeface="Times New Roman" panose="02020603050405020304" pitchFamily="18" charset="0"/>
                <a:cs typeface="Times New Roman" panose="02020603050405020304" pitchFamily="18" charset="0"/>
              </a:rPr>
              <a:t>Types of Synchronizers</a:t>
            </a:r>
            <a:endParaRPr lang="en-IN" dirty="0"/>
          </a:p>
        </p:txBody>
      </p:sp>
      <p:sp>
        <p:nvSpPr>
          <p:cNvPr id="3" name="Content Placeholder 2">
            <a:extLst>
              <a:ext uri="{FF2B5EF4-FFF2-40B4-BE49-F238E27FC236}">
                <a16:creationId xmlns:a16="http://schemas.microsoft.com/office/drawing/2014/main" id="{FAC212F3-DEBC-7AF0-E0E2-31A2F9323137}"/>
              </a:ext>
            </a:extLst>
          </p:cNvPr>
          <p:cNvSpPr>
            <a:spLocks noGrp="1"/>
          </p:cNvSpPr>
          <p:nvPr>
            <p:ph idx="1"/>
          </p:nvPr>
        </p:nvSpPr>
        <p:spPr>
          <a:xfrm>
            <a:off x="620485" y="1855356"/>
            <a:ext cx="10515600" cy="4351338"/>
          </a:xfrm>
        </p:spPr>
        <p:txBody>
          <a:bodyPr>
            <a:normAutofit/>
          </a:bodyPr>
          <a:lstStyle/>
          <a:p>
            <a:r>
              <a:rPr lang="en-IN" dirty="0">
                <a:latin typeface="Times New Roman" panose="02020603050405020304" pitchFamily="18" charset="0"/>
                <a:cs typeface="Times New Roman" panose="02020603050405020304" pitchFamily="18" charset="0"/>
              </a:rPr>
              <a:t>Multi-flop Synchroniser</a:t>
            </a:r>
          </a:p>
          <a:p>
            <a:r>
              <a:rPr lang="en-IN" dirty="0">
                <a:latin typeface="Times New Roman" panose="02020603050405020304" pitchFamily="18" charset="0"/>
                <a:cs typeface="Times New Roman" panose="02020603050405020304" pitchFamily="18" charset="0"/>
              </a:rPr>
              <a:t>Asynchronous Reset Synchroniser</a:t>
            </a:r>
          </a:p>
          <a:p>
            <a:r>
              <a:rPr lang="en-IN" dirty="0">
                <a:latin typeface="Times New Roman" panose="02020603050405020304" pitchFamily="18" charset="0"/>
                <a:cs typeface="Times New Roman" panose="02020603050405020304" pitchFamily="18" charset="0"/>
              </a:rPr>
              <a:t>Asynchronous Reset Synchronised De-assertion</a:t>
            </a:r>
          </a:p>
          <a:p>
            <a:r>
              <a:rPr lang="en-IN" dirty="0">
                <a:latin typeface="Times New Roman" panose="02020603050405020304" pitchFamily="18" charset="0"/>
                <a:cs typeface="Times New Roman" panose="02020603050405020304" pitchFamily="18" charset="0"/>
              </a:rPr>
              <a:t> Pulse/Toggle Synchroniser</a:t>
            </a:r>
          </a:p>
          <a:p>
            <a:r>
              <a:rPr lang="en-IN" dirty="0">
                <a:latin typeface="Times New Roman" panose="02020603050405020304" pitchFamily="18" charset="0"/>
                <a:cs typeface="Times New Roman" panose="02020603050405020304" pitchFamily="18" charset="0"/>
              </a:rPr>
              <a:t> Data Synchroniser</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98EB582-5637-A620-CFF4-2757608D56E5}"/>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55067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8161-6479-6F84-38F1-A18BA40F2FBD}"/>
              </a:ext>
            </a:extLst>
          </p:cNvPr>
          <p:cNvSpPr>
            <a:spLocks noGrp="1"/>
          </p:cNvSpPr>
          <p:nvPr>
            <p:ph type="title"/>
          </p:nvPr>
        </p:nvSpPr>
        <p:spPr>
          <a:xfrm>
            <a:off x="130277" y="-45039"/>
            <a:ext cx="10515600" cy="1325563"/>
          </a:xfrm>
        </p:spPr>
        <p:txBody>
          <a:bodyPr/>
          <a:lstStyle/>
          <a:p>
            <a:r>
              <a:rPr lang="en-US" sz="4400" b="1" dirty="0">
                <a:latin typeface="Times New Roman" panose="02020603050405020304" pitchFamily="18" charset="0"/>
                <a:cs typeface="Times New Roman" panose="02020603050405020304" pitchFamily="18" charset="0"/>
              </a:rPr>
              <a:t>Multi Flop Synchronizer</a:t>
            </a:r>
            <a:endParaRPr lang="en-IN" dirty="0"/>
          </a:p>
        </p:txBody>
      </p:sp>
      <p:sp>
        <p:nvSpPr>
          <p:cNvPr id="3" name="Content Placeholder 2">
            <a:extLst>
              <a:ext uri="{FF2B5EF4-FFF2-40B4-BE49-F238E27FC236}">
                <a16:creationId xmlns:a16="http://schemas.microsoft.com/office/drawing/2014/main" id="{ABCF26CB-9111-955C-670A-496151CE44D6}"/>
              </a:ext>
            </a:extLst>
          </p:cNvPr>
          <p:cNvSpPr>
            <a:spLocks noGrp="1"/>
          </p:cNvSpPr>
          <p:nvPr>
            <p:ph idx="1"/>
          </p:nvPr>
        </p:nvSpPr>
        <p:spPr>
          <a:xfrm>
            <a:off x="277761" y="1253330"/>
            <a:ext cx="11506199" cy="5235959"/>
          </a:xfrm>
        </p:spPr>
        <p:txBody>
          <a:bodyPr>
            <a:normAutofit/>
          </a:bodyPr>
          <a:lstStyle/>
          <a:p>
            <a:r>
              <a:rPr lang="en-US" sz="2400" dirty="0">
                <a:latin typeface="Times New Roman" panose="02020603050405020304" pitchFamily="18" charset="0"/>
                <a:cs typeface="Times New Roman" panose="02020603050405020304" pitchFamily="18" charset="0"/>
              </a:rPr>
              <a:t>It is also known as Three Flip Flop Synchronizer</a:t>
            </a:r>
          </a:p>
          <a:p>
            <a:r>
              <a:rPr lang="en-US" sz="2400" dirty="0">
                <a:latin typeface="Times New Roman" panose="02020603050405020304" pitchFamily="18" charset="0"/>
                <a:cs typeface="Times New Roman" panose="02020603050405020304" pitchFamily="18" charset="0"/>
              </a:rPr>
              <a:t>A commonly used synchronizer is a multi-flop synchronizer</a:t>
            </a:r>
          </a:p>
          <a:p>
            <a:r>
              <a:rPr lang="en-US" sz="2400" dirty="0">
                <a:latin typeface="Times New Roman" panose="02020603050405020304" pitchFamily="18" charset="0"/>
                <a:cs typeface="Times New Roman" panose="02020603050405020304" pitchFamily="18" charset="0"/>
              </a:rPr>
              <a:t>This structure is mainly used for single and multi-bit control signals and single bit data signals in the design</a:t>
            </a:r>
          </a:p>
          <a:p>
            <a:r>
              <a:rPr lang="en-US" sz="2400" dirty="0">
                <a:latin typeface="Times New Roman" panose="02020603050405020304" pitchFamily="18" charset="0"/>
                <a:cs typeface="Times New Roman" panose="02020603050405020304" pitchFamily="18" charset="0"/>
              </a:rPr>
              <a:t> It consists of multiple flip-flops connected in a chain, with the input signal being fed into the first flip-flop, and the output of each flip-flop being fed into the next one in the chain.</a:t>
            </a:r>
          </a:p>
          <a:p>
            <a:r>
              <a:rPr lang="en-US" sz="2400" dirty="0">
                <a:latin typeface="Times New Roman" panose="02020603050405020304" pitchFamily="18" charset="0"/>
                <a:cs typeface="Times New Roman" panose="02020603050405020304" pitchFamily="18" charset="0"/>
              </a:rPr>
              <a:t> Each flip-flop in the chain introduces a delay, which allows the signal to settle down and stabilize before being passed on to the next stage.</a:t>
            </a:r>
            <a:endParaRPr lang="en-IN" sz="24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8108D12F-B149-FB8F-2954-05BC41DB5A91}"/>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16743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077B2-118E-852F-84AA-E7C81323F45F}"/>
              </a:ext>
            </a:extLst>
          </p:cNvPr>
          <p:cNvSpPr>
            <a:spLocks noGrp="1"/>
          </p:cNvSpPr>
          <p:nvPr>
            <p:ph idx="1"/>
          </p:nvPr>
        </p:nvSpPr>
        <p:spPr>
          <a:xfrm>
            <a:off x="341085" y="1325563"/>
            <a:ext cx="11607799" cy="4726894"/>
          </a:xfrm>
        </p:spPr>
        <p:txBody>
          <a:bodyPr>
            <a:normAutofit/>
          </a:bodyPr>
          <a:lstStyle/>
          <a:p>
            <a:r>
              <a:rPr lang="en-US" sz="2400" dirty="0">
                <a:latin typeface="Times New Roman" panose="02020603050405020304" pitchFamily="18" charset="0"/>
                <a:cs typeface="Times New Roman" panose="02020603050405020304" pitchFamily="18" charset="0"/>
              </a:rPr>
              <a:t>The output of the final flip-flop in the chain provides the synchronized signal that can be safely used in the clock domain of the circuit. </a:t>
            </a:r>
          </a:p>
          <a:p>
            <a:r>
              <a:rPr lang="en-US" sz="2400" dirty="0">
                <a:latin typeface="Times New Roman" panose="02020603050405020304" pitchFamily="18" charset="0"/>
                <a:cs typeface="Times New Roman" panose="02020603050405020304" pitchFamily="18" charset="0"/>
              </a:rPr>
              <a:t>The number of flip-flops in the chain can be adjusted to achieve a desired level of synchronization and delay.</a:t>
            </a:r>
          </a:p>
          <a:p>
            <a:r>
              <a:rPr lang="en-US" sz="2400" dirty="0">
                <a:latin typeface="Times New Roman" panose="02020603050405020304" pitchFamily="18" charset="0"/>
                <a:cs typeface="Times New Roman" panose="02020603050405020304" pitchFamily="18" charset="0"/>
              </a:rPr>
              <a:t>Multi-flop synchronizers are often used for critical signals that require high reliability, such as asynchronous resets, and clock enables.</a:t>
            </a:r>
          </a:p>
          <a:p>
            <a:r>
              <a:rPr lang="en-US" sz="2400" dirty="0">
                <a:latin typeface="Times New Roman" panose="02020603050405020304" pitchFamily="18" charset="0"/>
                <a:cs typeface="Times New Roman" panose="02020603050405020304" pitchFamily="18" charset="0"/>
              </a:rPr>
              <a:t> They are also used in high-speed circuits where timing violations can lead to significant errors or malfunction.</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E718F5-BE3C-2474-2B22-07D700D9ECB1}"/>
              </a:ext>
            </a:extLst>
          </p:cNvPr>
          <p:cNvSpPr>
            <a:spLocks noGrp="1"/>
          </p:cNvSpPr>
          <p:nvPr>
            <p:ph type="ftr" sz="quarter" idx="11"/>
          </p:nvPr>
        </p:nvSpPr>
        <p:spPr/>
        <p:txBody>
          <a:bodyPr/>
          <a:lstStyle/>
          <a:p>
            <a:r>
              <a:rPr lang="en-IN"/>
              <a:t>SMART IOPS</a:t>
            </a:r>
          </a:p>
        </p:txBody>
      </p:sp>
      <p:sp>
        <p:nvSpPr>
          <p:cNvPr id="5" name="Title 1">
            <a:extLst>
              <a:ext uri="{FF2B5EF4-FFF2-40B4-BE49-F238E27FC236}">
                <a16:creationId xmlns:a16="http://schemas.microsoft.com/office/drawing/2014/main" id="{CCB8F427-705D-A0BE-F7A2-1AE184771029}"/>
              </a:ext>
            </a:extLst>
          </p:cNvPr>
          <p:cNvSpPr>
            <a:spLocks noGrp="1"/>
          </p:cNvSpPr>
          <p:nvPr>
            <p:ph type="title"/>
          </p:nvPr>
        </p:nvSpPr>
        <p:spPr>
          <a:xfrm>
            <a:off x="243115" y="0"/>
            <a:ext cx="10515600" cy="1325563"/>
          </a:xfrm>
        </p:spPr>
        <p:txBody>
          <a:bodyPr/>
          <a:lstStyle/>
          <a:p>
            <a:r>
              <a:rPr lang="en-US" sz="4400" b="1" dirty="0">
                <a:latin typeface="Times New Roman" panose="02020603050405020304" pitchFamily="18" charset="0"/>
                <a:cs typeface="Times New Roman" panose="02020603050405020304" pitchFamily="18" charset="0"/>
              </a:rPr>
              <a:t>Description of Multi Flop Synchronizer</a:t>
            </a:r>
            <a:endParaRPr lang="en-IN" dirty="0"/>
          </a:p>
        </p:txBody>
      </p:sp>
    </p:spTree>
    <p:extLst>
      <p:ext uri="{BB962C8B-B14F-4D97-AF65-F5344CB8AC3E}">
        <p14:creationId xmlns:p14="http://schemas.microsoft.com/office/powerpoint/2010/main" val="352986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F5164-2840-1B39-A585-1888EC3FE299}"/>
              </a:ext>
            </a:extLst>
          </p:cNvPr>
          <p:cNvSpPr txBox="1"/>
          <p:nvPr/>
        </p:nvSpPr>
        <p:spPr>
          <a:xfrm>
            <a:off x="965947" y="3586242"/>
            <a:ext cx="747743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signals used in the Multi Flip Flop Synchronizer 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Clock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Asynchronous Signal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Synchronous Signal Output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1A1F51-C3CB-6C2F-0D15-5F79507C0861}"/>
              </a:ext>
            </a:extLst>
          </p:cNvPr>
          <p:cNvSpPr txBox="1"/>
          <p:nvPr/>
        </p:nvSpPr>
        <p:spPr>
          <a:xfrm>
            <a:off x="235973" y="242006"/>
            <a:ext cx="1018980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Signals used in Multi Flipflop Synchronizer</a:t>
            </a:r>
            <a:endParaRPr lang="en-IN" sz="4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063E05-6464-3F57-6951-6786658DC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107" y="1146331"/>
            <a:ext cx="5465100" cy="2438865"/>
          </a:xfrm>
          <a:prstGeom prst="rect">
            <a:avLst/>
          </a:prstGeom>
        </p:spPr>
      </p:pic>
      <p:sp>
        <p:nvSpPr>
          <p:cNvPr id="10" name="TextBox 9">
            <a:extLst>
              <a:ext uri="{FF2B5EF4-FFF2-40B4-BE49-F238E27FC236}">
                <a16:creationId xmlns:a16="http://schemas.microsoft.com/office/drawing/2014/main" id="{C238095B-BC0F-C356-9420-58DD3916CE06}"/>
              </a:ext>
            </a:extLst>
          </p:cNvPr>
          <p:cNvSpPr txBox="1"/>
          <p:nvPr/>
        </p:nvSpPr>
        <p:spPr>
          <a:xfrm>
            <a:off x="965947" y="5641593"/>
            <a:ext cx="994786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 are three flip flops ; One of three flipflops uses one Clock Domain and the other two uses other clock domain</a:t>
            </a:r>
            <a:endParaRPr lang="en-IN" sz="2400"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07B03B27-2428-902D-2ED9-31F6C40BCB59}"/>
              </a:ext>
            </a:extLst>
          </p:cNvPr>
          <p:cNvSpPr>
            <a:spLocks noGrp="1"/>
          </p:cNvSpPr>
          <p:nvPr>
            <p:ph type="ftr" sz="quarter" idx="11"/>
          </p:nvPr>
        </p:nvSpPr>
        <p:spPr/>
        <p:txBody>
          <a:bodyPr/>
          <a:lstStyle/>
          <a:p>
            <a:r>
              <a:rPr lang="en-IN"/>
              <a:t>SMART IOPS</a:t>
            </a:r>
          </a:p>
        </p:txBody>
      </p:sp>
    </p:spTree>
    <p:extLst>
      <p:ext uri="{BB962C8B-B14F-4D97-AF65-F5344CB8AC3E}">
        <p14:creationId xmlns:p14="http://schemas.microsoft.com/office/powerpoint/2010/main" val="5650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3549B8-45D0-E9CC-5D5D-4F9307C5BFA1}"/>
              </a:ext>
            </a:extLst>
          </p:cNvPr>
          <p:cNvSpPr>
            <a:spLocks noGrp="1"/>
          </p:cNvSpPr>
          <p:nvPr>
            <p:ph type="ftr" sz="quarter" idx="11"/>
          </p:nvPr>
        </p:nvSpPr>
        <p:spPr/>
        <p:txBody>
          <a:bodyPr/>
          <a:lstStyle/>
          <a:p>
            <a:r>
              <a:rPr lang="en-IN"/>
              <a:t>SMART IOPS</a:t>
            </a:r>
          </a:p>
        </p:txBody>
      </p:sp>
      <p:sp>
        <p:nvSpPr>
          <p:cNvPr id="3" name="Title 1">
            <a:extLst>
              <a:ext uri="{FF2B5EF4-FFF2-40B4-BE49-F238E27FC236}">
                <a16:creationId xmlns:a16="http://schemas.microsoft.com/office/drawing/2014/main" id="{02758033-814E-8C24-F718-2E3EE2F6FB9D}"/>
              </a:ext>
            </a:extLst>
          </p:cNvPr>
          <p:cNvSpPr txBox="1">
            <a:spLocks/>
          </p:cNvSpPr>
          <p:nvPr/>
        </p:nvSpPr>
        <p:spPr>
          <a:xfrm>
            <a:off x="130277" y="-722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Block Diagram of Multi Flop Synchronizer</a:t>
            </a:r>
            <a:endParaRPr lang="en-IN" sz="4000" dirty="0"/>
          </a:p>
        </p:txBody>
      </p:sp>
      <p:sp>
        <p:nvSpPr>
          <p:cNvPr id="5" name="Rectangle 4">
            <a:extLst>
              <a:ext uri="{FF2B5EF4-FFF2-40B4-BE49-F238E27FC236}">
                <a16:creationId xmlns:a16="http://schemas.microsoft.com/office/drawing/2014/main" id="{ECCDA7DE-8115-6AF6-081F-8DBB226FD723}"/>
              </a:ext>
            </a:extLst>
          </p:cNvPr>
          <p:cNvSpPr/>
          <p:nvPr/>
        </p:nvSpPr>
        <p:spPr>
          <a:xfrm>
            <a:off x="1805215" y="2278741"/>
            <a:ext cx="1774371" cy="232228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BF235A-DBA7-29DC-EBC9-EBEB3F0B916E}"/>
              </a:ext>
            </a:extLst>
          </p:cNvPr>
          <p:cNvSpPr/>
          <p:nvPr/>
        </p:nvSpPr>
        <p:spPr>
          <a:xfrm>
            <a:off x="4625522" y="2278741"/>
            <a:ext cx="1774371" cy="232228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909397A-A2A1-0528-292F-D34C1CBDECEB}"/>
              </a:ext>
            </a:extLst>
          </p:cNvPr>
          <p:cNvSpPr/>
          <p:nvPr/>
        </p:nvSpPr>
        <p:spPr>
          <a:xfrm>
            <a:off x="7445829" y="2293257"/>
            <a:ext cx="1774371" cy="232228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B4D77A03-5710-F3E3-DAD0-994EB7FD022E}"/>
              </a:ext>
            </a:extLst>
          </p:cNvPr>
          <p:cNvCxnSpPr/>
          <p:nvPr/>
        </p:nvCxnSpPr>
        <p:spPr>
          <a:xfrm>
            <a:off x="827314" y="3904343"/>
            <a:ext cx="977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D90101-B26C-6F1E-8847-9DFDF6E5BBBC}"/>
              </a:ext>
            </a:extLst>
          </p:cNvPr>
          <p:cNvCxnSpPr/>
          <p:nvPr/>
        </p:nvCxnSpPr>
        <p:spPr>
          <a:xfrm flipH="1">
            <a:off x="4038600" y="5820229"/>
            <a:ext cx="5656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44C0EEC-BB10-76F6-56F1-14D878426BC0}"/>
              </a:ext>
            </a:extLst>
          </p:cNvPr>
          <p:cNvCxnSpPr>
            <a:endCxn id="6" idx="1"/>
          </p:cNvCxnSpPr>
          <p:nvPr/>
        </p:nvCxnSpPr>
        <p:spPr>
          <a:xfrm rot="5400000" flipH="1" flipV="1">
            <a:off x="3141889" y="4336596"/>
            <a:ext cx="2380345" cy="586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98FF20-5829-9432-AA84-DF3B383D4F35}"/>
              </a:ext>
            </a:extLst>
          </p:cNvPr>
          <p:cNvCxnSpPr/>
          <p:nvPr/>
        </p:nvCxnSpPr>
        <p:spPr>
          <a:xfrm flipV="1">
            <a:off x="6867071" y="3429000"/>
            <a:ext cx="0" cy="2391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B6AE23-0270-47FF-CBBB-2045B34F4AF8}"/>
              </a:ext>
            </a:extLst>
          </p:cNvPr>
          <p:cNvCxnSpPr>
            <a:endCxn id="7" idx="1"/>
          </p:cNvCxnSpPr>
          <p:nvPr/>
        </p:nvCxnSpPr>
        <p:spPr>
          <a:xfrm>
            <a:off x="6867071" y="3454399"/>
            <a:ext cx="5787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87648D-A2A6-57FD-D227-176148435CDA}"/>
              </a:ext>
            </a:extLst>
          </p:cNvPr>
          <p:cNvCxnSpPr>
            <a:cxnSpLocks/>
          </p:cNvCxnSpPr>
          <p:nvPr/>
        </p:nvCxnSpPr>
        <p:spPr>
          <a:xfrm>
            <a:off x="827314" y="2540000"/>
            <a:ext cx="977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D87673-F91F-1E0A-3688-BF9436666FCB}"/>
              </a:ext>
            </a:extLst>
          </p:cNvPr>
          <p:cNvCxnSpPr/>
          <p:nvPr/>
        </p:nvCxnSpPr>
        <p:spPr>
          <a:xfrm>
            <a:off x="3579586" y="2540000"/>
            <a:ext cx="1045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0868FE-CE40-E97D-61A5-49F3A03E92CF}"/>
              </a:ext>
            </a:extLst>
          </p:cNvPr>
          <p:cNvCxnSpPr/>
          <p:nvPr/>
        </p:nvCxnSpPr>
        <p:spPr>
          <a:xfrm>
            <a:off x="6399893" y="2540000"/>
            <a:ext cx="1045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EE6719-6128-E962-7DF5-A03D14C6FAF1}"/>
              </a:ext>
            </a:extLst>
          </p:cNvPr>
          <p:cNvCxnSpPr/>
          <p:nvPr/>
        </p:nvCxnSpPr>
        <p:spPr>
          <a:xfrm>
            <a:off x="9220200" y="2540000"/>
            <a:ext cx="111397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388E8E2-7B22-96C9-0D84-C8B7BF80BD1D}"/>
              </a:ext>
            </a:extLst>
          </p:cNvPr>
          <p:cNvSpPr txBox="1"/>
          <p:nvPr/>
        </p:nvSpPr>
        <p:spPr>
          <a:xfrm>
            <a:off x="819604" y="2170668"/>
            <a:ext cx="812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Input</a:t>
            </a:r>
          </a:p>
        </p:txBody>
      </p:sp>
      <p:sp>
        <p:nvSpPr>
          <p:cNvPr id="28" name="TextBox 27">
            <a:extLst>
              <a:ext uri="{FF2B5EF4-FFF2-40B4-BE49-F238E27FC236}">
                <a16:creationId xmlns:a16="http://schemas.microsoft.com/office/drawing/2014/main" id="{F2776CA1-387A-4BD5-C187-1945F146EB4B}"/>
              </a:ext>
            </a:extLst>
          </p:cNvPr>
          <p:cNvSpPr txBox="1"/>
          <p:nvPr/>
        </p:nvSpPr>
        <p:spPr>
          <a:xfrm>
            <a:off x="730398" y="3565411"/>
            <a:ext cx="110369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Clock 1</a:t>
            </a:r>
          </a:p>
        </p:txBody>
      </p:sp>
      <p:sp>
        <p:nvSpPr>
          <p:cNvPr id="29" name="TextBox 28">
            <a:extLst>
              <a:ext uri="{FF2B5EF4-FFF2-40B4-BE49-F238E27FC236}">
                <a16:creationId xmlns:a16="http://schemas.microsoft.com/office/drawing/2014/main" id="{8F3007A8-465D-4714-EF44-EF3199F4D75F}"/>
              </a:ext>
            </a:extLst>
          </p:cNvPr>
          <p:cNvSpPr txBox="1"/>
          <p:nvPr/>
        </p:nvSpPr>
        <p:spPr>
          <a:xfrm>
            <a:off x="8953192" y="5450897"/>
            <a:ext cx="12013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Clock 2</a:t>
            </a:r>
          </a:p>
        </p:txBody>
      </p:sp>
      <p:sp>
        <p:nvSpPr>
          <p:cNvPr id="30" name="TextBox 29">
            <a:extLst>
              <a:ext uri="{FF2B5EF4-FFF2-40B4-BE49-F238E27FC236}">
                <a16:creationId xmlns:a16="http://schemas.microsoft.com/office/drawing/2014/main" id="{21E223CB-8D70-D2AA-16F8-A5D20329A2BC}"/>
              </a:ext>
            </a:extLst>
          </p:cNvPr>
          <p:cNvSpPr txBox="1"/>
          <p:nvPr/>
        </p:nvSpPr>
        <p:spPr>
          <a:xfrm>
            <a:off x="6750051" y="2142329"/>
            <a:ext cx="812800"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Qb</a:t>
            </a:r>
            <a:r>
              <a:rPr lang="en-IN" dirty="0">
                <a:latin typeface="Times New Roman" panose="02020603050405020304" pitchFamily="18" charset="0"/>
                <a:cs typeface="Times New Roman" panose="02020603050405020304" pitchFamily="18" charset="0"/>
              </a:rPr>
              <a:t> 1</a:t>
            </a:r>
          </a:p>
        </p:txBody>
      </p:sp>
      <p:sp>
        <p:nvSpPr>
          <p:cNvPr id="31" name="TextBox 30">
            <a:extLst>
              <a:ext uri="{FF2B5EF4-FFF2-40B4-BE49-F238E27FC236}">
                <a16:creationId xmlns:a16="http://schemas.microsoft.com/office/drawing/2014/main" id="{DC0478C5-37BE-630B-D174-712FA337B1E4}"/>
              </a:ext>
            </a:extLst>
          </p:cNvPr>
          <p:cNvSpPr txBox="1"/>
          <p:nvPr/>
        </p:nvSpPr>
        <p:spPr>
          <a:xfrm>
            <a:off x="9748157" y="2088685"/>
            <a:ext cx="812800"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Qb</a:t>
            </a:r>
            <a:r>
              <a:rPr lang="en-IN" dirty="0">
                <a:latin typeface="Times New Roman" panose="02020603050405020304" pitchFamily="18" charset="0"/>
                <a:cs typeface="Times New Roman" panose="02020603050405020304" pitchFamily="18" charset="0"/>
              </a:rPr>
              <a:t> </a:t>
            </a:r>
          </a:p>
        </p:txBody>
      </p:sp>
      <p:sp>
        <p:nvSpPr>
          <p:cNvPr id="32" name="TextBox 31">
            <a:extLst>
              <a:ext uri="{FF2B5EF4-FFF2-40B4-BE49-F238E27FC236}">
                <a16:creationId xmlns:a16="http://schemas.microsoft.com/office/drawing/2014/main" id="{4D900882-9C0F-1A18-87A9-F74DDE3EBADA}"/>
              </a:ext>
            </a:extLst>
          </p:cNvPr>
          <p:cNvSpPr txBox="1"/>
          <p:nvPr/>
        </p:nvSpPr>
        <p:spPr>
          <a:xfrm>
            <a:off x="3955144" y="2108591"/>
            <a:ext cx="812800"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Qb</a:t>
            </a:r>
            <a:r>
              <a:rPr lang="en-IN" dirty="0">
                <a:latin typeface="Times New Roman" panose="02020603050405020304" pitchFamily="18" charset="0"/>
                <a:cs typeface="Times New Roman" panose="02020603050405020304" pitchFamily="18" charset="0"/>
              </a:rPr>
              <a:t> 0</a:t>
            </a:r>
          </a:p>
        </p:txBody>
      </p:sp>
      <p:sp>
        <p:nvSpPr>
          <p:cNvPr id="33" name="TextBox 32">
            <a:extLst>
              <a:ext uri="{FF2B5EF4-FFF2-40B4-BE49-F238E27FC236}">
                <a16:creationId xmlns:a16="http://schemas.microsoft.com/office/drawing/2014/main" id="{39AE2291-C41E-C0E7-EA6C-11A4E51199FE}"/>
              </a:ext>
            </a:extLst>
          </p:cNvPr>
          <p:cNvSpPr txBox="1"/>
          <p:nvPr/>
        </p:nvSpPr>
        <p:spPr>
          <a:xfrm>
            <a:off x="2135420" y="3103746"/>
            <a:ext cx="117172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Flipflop</a:t>
            </a:r>
          </a:p>
        </p:txBody>
      </p:sp>
      <p:sp>
        <p:nvSpPr>
          <p:cNvPr id="34" name="TextBox 33">
            <a:extLst>
              <a:ext uri="{FF2B5EF4-FFF2-40B4-BE49-F238E27FC236}">
                <a16:creationId xmlns:a16="http://schemas.microsoft.com/office/drawing/2014/main" id="{E45B8B1A-2CFE-F368-10FF-978404743BC7}"/>
              </a:ext>
            </a:extLst>
          </p:cNvPr>
          <p:cNvSpPr txBox="1"/>
          <p:nvPr/>
        </p:nvSpPr>
        <p:spPr>
          <a:xfrm>
            <a:off x="5031774" y="3102492"/>
            <a:ext cx="117172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Flipflop</a:t>
            </a:r>
          </a:p>
        </p:txBody>
      </p:sp>
      <p:sp>
        <p:nvSpPr>
          <p:cNvPr id="35" name="TextBox 34">
            <a:extLst>
              <a:ext uri="{FF2B5EF4-FFF2-40B4-BE49-F238E27FC236}">
                <a16:creationId xmlns:a16="http://schemas.microsoft.com/office/drawing/2014/main" id="{79111AFC-3F91-CC44-1BFF-8112057D3808}"/>
              </a:ext>
            </a:extLst>
          </p:cNvPr>
          <p:cNvSpPr txBox="1"/>
          <p:nvPr/>
        </p:nvSpPr>
        <p:spPr>
          <a:xfrm>
            <a:off x="7781470" y="3102492"/>
            <a:ext cx="117172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Flipflop</a:t>
            </a:r>
          </a:p>
        </p:txBody>
      </p:sp>
    </p:spTree>
    <p:extLst>
      <p:ext uri="{BB962C8B-B14F-4D97-AF65-F5344CB8AC3E}">
        <p14:creationId xmlns:p14="http://schemas.microsoft.com/office/powerpoint/2010/main" val="59282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74BC2-6164-9002-E0E5-8B6C1857A6D4}"/>
              </a:ext>
            </a:extLst>
          </p:cNvPr>
          <p:cNvSpPr>
            <a:spLocks noGrp="1"/>
          </p:cNvSpPr>
          <p:nvPr>
            <p:ph idx="1"/>
          </p:nvPr>
        </p:nvSpPr>
        <p:spPr>
          <a:xfrm>
            <a:off x="297541" y="1462767"/>
            <a:ext cx="11662229" cy="4996089"/>
          </a:xfrm>
        </p:spPr>
        <p:txBody>
          <a:bodyPr>
            <a:normAutofit/>
          </a:bodyPr>
          <a:lstStyle/>
          <a:p>
            <a:r>
              <a:rPr lang="en-IN" sz="2400" dirty="0">
                <a:latin typeface="Times New Roman" panose="02020603050405020304" pitchFamily="18" charset="0"/>
                <a:cs typeface="Times New Roman" panose="02020603050405020304" pitchFamily="18" charset="0"/>
              </a:rPr>
              <a:t>The Synchronizer consists of three flipflops</a:t>
            </a:r>
          </a:p>
          <a:p>
            <a:r>
              <a:rPr lang="en-IN" sz="2400" dirty="0">
                <a:latin typeface="Times New Roman" panose="02020603050405020304" pitchFamily="18" charset="0"/>
                <a:cs typeface="Times New Roman" panose="02020603050405020304" pitchFamily="18" charset="0"/>
              </a:rPr>
              <a:t>Input is fed into the 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Flipflop along with Clock 1which is of short duration</a:t>
            </a:r>
          </a:p>
          <a:p>
            <a:r>
              <a:rPr lang="en-IN" sz="2400" dirty="0">
                <a:latin typeface="Times New Roman" panose="02020603050405020304" pitchFamily="18" charset="0"/>
                <a:cs typeface="Times New Roman" panose="02020603050405020304" pitchFamily="18" charset="0"/>
              </a:rPr>
              <a:t>The other two flipflops are clocked with the help of same clock </a:t>
            </a:r>
            <a:r>
              <a:rPr lang="en-IN" sz="2400" dirty="0" err="1">
                <a:latin typeface="Times New Roman" panose="02020603050405020304" pitchFamily="18" charset="0"/>
                <a:cs typeface="Times New Roman" panose="02020603050405020304" pitchFamily="18" charset="0"/>
              </a:rPr>
              <a:t>Clock</a:t>
            </a:r>
            <a:r>
              <a:rPr lang="en-IN" sz="2400" dirty="0">
                <a:latin typeface="Times New Roman" panose="02020603050405020304" pitchFamily="18" charset="0"/>
                <a:cs typeface="Times New Roman" panose="02020603050405020304" pitchFamily="18" charset="0"/>
              </a:rPr>
              <a:t> 2</a:t>
            </a:r>
          </a:p>
          <a:p>
            <a:r>
              <a:rPr lang="en-IN" sz="2400" dirty="0">
                <a:latin typeface="Times New Roman" panose="02020603050405020304" pitchFamily="18" charset="0"/>
                <a:cs typeface="Times New Roman" panose="02020603050405020304" pitchFamily="18" charset="0"/>
              </a:rPr>
              <a:t>The output from the 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flipflop is connected to the next flipflop </a:t>
            </a:r>
          </a:p>
          <a:p>
            <a:r>
              <a:rPr lang="en-IN" sz="2400" dirty="0">
                <a:latin typeface="Times New Roman" panose="02020603050405020304" pitchFamily="18" charset="0"/>
                <a:cs typeface="Times New Roman" panose="02020603050405020304" pitchFamily="18" charset="0"/>
              </a:rPr>
              <a:t>At this time, the clock used here in the flipflop 2 and 3 slows down and make the signal settle down and wait for the Meta-Stability to pass through</a:t>
            </a:r>
          </a:p>
          <a:p>
            <a:r>
              <a:rPr lang="en-IN" sz="2400" dirty="0">
                <a:latin typeface="Times New Roman" panose="02020603050405020304" pitchFamily="18" charset="0"/>
                <a:cs typeface="Times New Roman" panose="02020603050405020304" pitchFamily="18" charset="0"/>
              </a:rPr>
              <a:t>So the output signal from the 3</a:t>
            </a:r>
            <a:r>
              <a:rPr lang="en-IN" sz="2400" baseline="30000" dirty="0">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flipflop will be free from any glitches and thus the glitches is avoided in Multi Flop Synchronizer</a:t>
            </a:r>
          </a:p>
        </p:txBody>
      </p:sp>
      <p:sp>
        <p:nvSpPr>
          <p:cNvPr id="4" name="Footer Placeholder 3">
            <a:extLst>
              <a:ext uri="{FF2B5EF4-FFF2-40B4-BE49-F238E27FC236}">
                <a16:creationId xmlns:a16="http://schemas.microsoft.com/office/drawing/2014/main" id="{B07B1A79-7F9C-8EB5-8C7F-5B68FC51B578}"/>
              </a:ext>
            </a:extLst>
          </p:cNvPr>
          <p:cNvSpPr>
            <a:spLocks noGrp="1"/>
          </p:cNvSpPr>
          <p:nvPr>
            <p:ph type="ftr" sz="quarter" idx="11"/>
          </p:nvPr>
        </p:nvSpPr>
        <p:spPr/>
        <p:txBody>
          <a:bodyPr/>
          <a:lstStyle/>
          <a:p>
            <a:r>
              <a:rPr lang="en-IN"/>
              <a:t>SMART IOPS</a:t>
            </a:r>
          </a:p>
        </p:txBody>
      </p:sp>
      <p:sp>
        <p:nvSpPr>
          <p:cNvPr id="5" name="Title 1">
            <a:extLst>
              <a:ext uri="{FF2B5EF4-FFF2-40B4-BE49-F238E27FC236}">
                <a16:creationId xmlns:a16="http://schemas.microsoft.com/office/drawing/2014/main" id="{FD856B74-0C65-D61E-CBF4-F638ABBEF3E3}"/>
              </a:ext>
            </a:extLst>
          </p:cNvPr>
          <p:cNvSpPr txBox="1">
            <a:spLocks noGrp="1"/>
          </p:cNvSpPr>
          <p:nvPr>
            <p:ph type="title"/>
          </p:nvPr>
        </p:nvSpPr>
        <p:spPr>
          <a:xfrm>
            <a:off x="2576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Working of Multi Flop Synchronizer</a:t>
            </a:r>
            <a:endParaRPr lang="en-IN" sz="4000" dirty="0"/>
          </a:p>
        </p:txBody>
      </p:sp>
    </p:spTree>
    <p:extLst>
      <p:ext uri="{BB962C8B-B14F-4D97-AF65-F5344CB8AC3E}">
        <p14:creationId xmlns:p14="http://schemas.microsoft.com/office/powerpoint/2010/main" val="26902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D8FCA4-574D-3F53-5A92-CA4354E392E5}"/>
              </a:ext>
            </a:extLst>
          </p:cNvPr>
          <p:cNvSpPr txBox="1"/>
          <p:nvPr/>
        </p:nvSpPr>
        <p:spPr>
          <a:xfrm>
            <a:off x="235972" y="242006"/>
            <a:ext cx="1104162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Timing Diagram in Multi Flipflop Synchronizer</a:t>
            </a:r>
            <a:endParaRPr lang="en-IN" sz="4400"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CAD54FC7-254F-1A28-B693-9C3CD6D632FC}"/>
              </a:ext>
            </a:extLst>
          </p:cNvPr>
          <p:cNvCxnSpPr/>
          <p:nvPr/>
        </p:nvCxnSpPr>
        <p:spPr>
          <a:xfrm>
            <a:off x="2050026" y="4925961"/>
            <a:ext cx="7079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7D42AA47-D756-9893-42EC-21989601D5A8}"/>
              </a:ext>
            </a:extLst>
          </p:cNvPr>
          <p:cNvCxnSpPr/>
          <p:nvPr/>
        </p:nvCxnSpPr>
        <p:spPr>
          <a:xfrm flipV="1">
            <a:off x="2403987" y="4291781"/>
            <a:ext cx="929148" cy="6341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3B3D2BF-8D91-8E8C-D61F-354D6ACE4C6C}"/>
              </a:ext>
            </a:extLst>
          </p:cNvPr>
          <p:cNvCxnSpPr>
            <a:cxnSpLocks/>
          </p:cNvCxnSpPr>
          <p:nvPr/>
        </p:nvCxnSpPr>
        <p:spPr>
          <a:xfrm>
            <a:off x="3333135" y="4291780"/>
            <a:ext cx="737420" cy="634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E89F602-09CB-91E1-74D3-A3B63346EEB4}"/>
              </a:ext>
            </a:extLst>
          </p:cNvPr>
          <p:cNvCxnSpPr/>
          <p:nvPr/>
        </p:nvCxnSpPr>
        <p:spPr>
          <a:xfrm flipV="1">
            <a:off x="4070555" y="4291780"/>
            <a:ext cx="825910"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28249C8-3FCF-6B74-7388-E2A905500F83}"/>
              </a:ext>
            </a:extLst>
          </p:cNvPr>
          <p:cNvCxnSpPr/>
          <p:nvPr/>
        </p:nvCxnSpPr>
        <p:spPr>
          <a:xfrm>
            <a:off x="4793226" y="4291780"/>
            <a:ext cx="811161"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EA70E6-E7BF-0DB5-3DC1-27290EB41F28}"/>
              </a:ext>
            </a:extLst>
          </p:cNvPr>
          <p:cNvCxnSpPr>
            <a:cxnSpLocks/>
          </p:cNvCxnSpPr>
          <p:nvPr/>
        </p:nvCxnSpPr>
        <p:spPr>
          <a:xfrm flipV="1">
            <a:off x="5604387" y="4291780"/>
            <a:ext cx="722671"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2AC10E7-0105-D9AF-E0DE-4BAD08324B05}"/>
              </a:ext>
            </a:extLst>
          </p:cNvPr>
          <p:cNvCxnSpPr/>
          <p:nvPr/>
        </p:nvCxnSpPr>
        <p:spPr>
          <a:xfrm>
            <a:off x="6327058" y="4291780"/>
            <a:ext cx="707923"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525DEBA9-CDBC-803B-2EE1-C71563954820}"/>
              </a:ext>
            </a:extLst>
          </p:cNvPr>
          <p:cNvCxnSpPr/>
          <p:nvPr/>
        </p:nvCxnSpPr>
        <p:spPr>
          <a:xfrm flipV="1">
            <a:off x="7034981" y="4291780"/>
            <a:ext cx="855406"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2A877D2-FE85-584A-B26E-EF971604553D}"/>
              </a:ext>
            </a:extLst>
          </p:cNvPr>
          <p:cNvCxnSpPr/>
          <p:nvPr/>
        </p:nvCxnSpPr>
        <p:spPr>
          <a:xfrm>
            <a:off x="7890387" y="4291780"/>
            <a:ext cx="811161" cy="634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D1DC74-5CDE-4A18-946C-16BDFB5142E4}"/>
              </a:ext>
            </a:extLst>
          </p:cNvPr>
          <p:cNvCxnSpPr/>
          <p:nvPr/>
        </p:nvCxnSpPr>
        <p:spPr>
          <a:xfrm>
            <a:off x="2050026" y="1769806"/>
            <a:ext cx="370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B7F4D4B-13AC-D10F-CE1A-0FBEE9692A7E}"/>
              </a:ext>
            </a:extLst>
          </p:cNvPr>
          <p:cNvCxnSpPr/>
          <p:nvPr/>
        </p:nvCxnSpPr>
        <p:spPr>
          <a:xfrm flipV="1">
            <a:off x="5751871" y="1489587"/>
            <a:ext cx="213851" cy="28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C7848C-E15A-44A8-1498-3EC00EC5F2C7}"/>
              </a:ext>
            </a:extLst>
          </p:cNvPr>
          <p:cNvCxnSpPr/>
          <p:nvPr/>
        </p:nvCxnSpPr>
        <p:spPr>
          <a:xfrm>
            <a:off x="5965722" y="1489587"/>
            <a:ext cx="29128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155DCD-FD17-601D-C107-181883D239AF}"/>
              </a:ext>
            </a:extLst>
          </p:cNvPr>
          <p:cNvCxnSpPr>
            <a:cxnSpLocks/>
          </p:cNvCxnSpPr>
          <p:nvPr/>
        </p:nvCxnSpPr>
        <p:spPr>
          <a:xfrm flipV="1">
            <a:off x="2050026" y="6492875"/>
            <a:ext cx="5412658" cy="13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Footer Placeholder 35">
            <a:extLst>
              <a:ext uri="{FF2B5EF4-FFF2-40B4-BE49-F238E27FC236}">
                <a16:creationId xmlns:a16="http://schemas.microsoft.com/office/drawing/2014/main" id="{67E59F19-5400-D697-FA57-4669A20F34FC}"/>
              </a:ext>
            </a:extLst>
          </p:cNvPr>
          <p:cNvSpPr>
            <a:spLocks noGrp="1"/>
          </p:cNvSpPr>
          <p:nvPr>
            <p:ph type="ftr" sz="quarter" idx="11"/>
          </p:nvPr>
        </p:nvSpPr>
        <p:spPr>
          <a:xfrm>
            <a:off x="9543599" y="6492875"/>
            <a:ext cx="4114800" cy="365125"/>
          </a:xfrm>
        </p:spPr>
        <p:txBody>
          <a:bodyPr/>
          <a:lstStyle/>
          <a:p>
            <a:r>
              <a:rPr lang="en-IN"/>
              <a:t>SMART IOPS</a:t>
            </a:r>
          </a:p>
        </p:txBody>
      </p:sp>
      <p:cxnSp>
        <p:nvCxnSpPr>
          <p:cNvPr id="37" name="Straight Connector 36">
            <a:extLst>
              <a:ext uri="{FF2B5EF4-FFF2-40B4-BE49-F238E27FC236}">
                <a16:creationId xmlns:a16="http://schemas.microsoft.com/office/drawing/2014/main" id="{90043016-F78E-290C-351C-225A03C14C1D}"/>
              </a:ext>
            </a:extLst>
          </p:cNvPr>
          <p:cNvCxnSpPr/>
          <p:nvPr/>
        </p:nvCxnSpPr>
        <p:spPr>
          <a:xfrm flipV="1">
            <a:off x="7473743" y="6212656"/>
            <a:ext cx="213851" cy="28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A17476-C9D5-8323-FE80-CD978E9D1AF5}"/>
              </a:ext>
            </a:extLst>
          </p:cNvPr>
          <p:cNvCxnSpPr>
            <a:cxnSpLocks/>
          </p:cNvCxnSpPr>
          <p:nvPr/>
        </p:nvCxnSpPr>
        <p:spPr>
          <a:xfrm>
            <a:off x="7687594" y="6212656"/>
            <a:ext cx="1987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F1FBF6E-6F40-C122-9E48-30E90749D237}"/>
              </a:ext>
            </a:extLst>
          </p:cNvPr>
          <p:cNvCxnSpPr>
            <a:cxnSpLocks/>
          </p:cNvCxnSpPr>
          <p:nvPr/>
        </p:nvCxnSpPr>
        <p:spPr>
          <a:xfrm>
            <a:off x="2050026" y="5710083"/>
            <a:ext cx="463099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A57EE44D-3D80-E4C6-5DFB-F27E9AF0F500}"/>
              </a:ext>
            </a:extLst>
          </p:cNvPr>
          <p:cNvSpPr/>
          <p:nvPr/>
        </p:nvSpPr>
        <p:spPr>
          <a:xfrm>
            <a:off x="6691376" y="5365014"/>
            <a:ext cx="1066276" cy="357360"/>
          </a:xfrm>
          <a:custGeom>
            <a:avLst/>
            <a:gdLst>
              <a:gd name="connsiteX0" fmla="*/ 4392 w 1066276"/>
              <a:gd name="connsiteY0" fmla="*/ 357360 h 357360"/>
              <a:gd name="connsiteX1" fmla="*/ 19140 w 1066276"/>
              <a:gd name="connsiteY1" fmla="*/ 239373 h 357360"/>
              <a:gd name="connsiteX2" fmla="*/ 137127 w 1066276"/>
              <a:gd name="connsiteY2" fmla="*/ 209876 h 357360"/>
              <a:gd name="connsiteX3" fmla="*/ 284611 w 1066276"/>
              <a:gd name="connsiteY3" fmla="*/ 77141 h 357360"/>
              <a:gd name="connsiteX4" fmla="*/ 328856 w 1066276"/>
              <a:gd name="connsiteY4" fmla="*/ 180380 h 357360"/>
              <a:gd name="connsiteX5" fmla="*/ 373101 w 1066276"/>
              <a:gd name="connsiteY5" fmla="*/ 209876 h 357360"/>
              <a:gd name="connsiteX6" fmla="*/ 417347 w 1066276"/>
              <a:gd name="connsiteY6" fmla="*/ 195128 h 357360"/>
              <a:gd name="connsiteX7" fmla="*/ 609076 w 1066276"/>
              <a:gd name="connsiteY7" fmla="*/ 239373 h 357360"/>
              <a:gd name="connsiteX8" fmla="*/ 623824 w 1066276"/>
              <a:gd name="connsiteY8" fmla="*/ 165631 h 357360"/>
              <a:gd name="connsiteX9" fmla="*/ 741811 w 1066276"/>
              <a:gd name="connsiteY9" fmla="*/ 150883 h 357360"/>
              <a:gd name="connsiteX10" fmla="*/ 727063 w 1066276"/>
              <a:gd name="connsiteY10" fmla="*/ 47644 h 357360"/>
              <a:gd name="connsiteX11" fmla="*/ 845050 w 1066276"/>
              <a:gd name="connsiteY11" fmla="*/ 62392 h 357360"/>
              <a:gd name="connsiteX12" fmla="*/ 948289 w 1066276"/>
              <a:gd name="connsiteY12" fmla="*/ 47644 h 357360"/>
              <a:gd name="connsiteX13" fmla="*/ 859798 w 1066276"/>
              <a:gd name="connsiteY13" fmla="*/ 32896 h 357360"/>
              <a:gd name="connsiteX14" fmla="*/ 904043 w 1066276"/>
              <a:gd name="connsiteY14" fmla="*/ 3399 h 357360"/>
              <a:gd name="connsiteX15" fmla="*/ 1066276 w 1066276"/>
              <a:gd name="connsiteY15" fmla="*/ 3399 h 35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6276" h="357360">
                <a:moveTo>
                  <a:pt x="4392" y="357360"/>
                </a:moveTo>
                <a:cubicBezTo>
                  <a:pt x="9308" y="318031"/>
                  <a:pt x="-16311" y="257098"/>
                  <a:pt x="19140" y="239373"/>
                </a:cubicBezTo>
                <a:cubicBezTo>
                  <a:pt x="173511" y="162188"/>
                  <a:pt x="96874" y="451401"/>
                  <a:pt x="137127" y="209876"/>
                </a:cubicBezTo>
                <a:cubicBezTo>
                  <a:pt x="445150" y="338219"/>
                  <a:pt x="250406" y="316577"/>
                  <a:pt x="284611" y="77141"/>
                </a:cubicBezTo>
                <a:cubicBezTo>
                  <a:pt x="289906" y="40077"/>
                  <a:pt x="308088" y="149228"/>
                  <a:pt x="328856" y="180380"/>
                </a:cubicBezTo>
                <a:cubicBezTo>
                  <a:pt x="338688" y="195128"/>
                  <a:pt x="358353" y="200044"/>
                  <a:pt x="373101" y="209876"/>
                </a:cubicBezTo>
                <a:cubicBezTo>
                  <a:pt x="387850" y="204960"/>
                  <a:pt x="401921" y="193200"/>
                  <a:pt x="417347" y="195128"/>
                </a:cubicBezTo>
                <a:cubicBezTo>
                  <a:pt x="482430" y="203263"/>
                  <a:pt x="544146" y="248649"/>
                  <a:pt x="609076" y="239373"/>
                </a:cubicBezTo>
                <a:cubicBezTo>
                  <a:pt x="633891" y="235828"/>
                  <a:pt x="602967" y="179536"/>
                  <a:pt x="623824" y="165631"/>
                </a:cubicBezTo>
                <a:cubicBezTo>
                  <a:pt x="656802" y="143645"/>
                  <a:pt x="702482" y="155799"/>
                  <a:pt x="741811" y="150883"/>
                </a:cubicBezTo>
                <a:cubicBezTo>
                  <a:pt x="736895" y="116470"/>
                  <a:pt x="700670" y="70267"/>
                  <a:pt x="727063" y="47644"/>
                </a:cubicBezTo>
                <a:cubicBezTo>
                  <a:pt x="757156" y="21850"/>
                  <a:pt x="805415" y="62392"/>
                  <a:pt x="845050" y="62392"/>
                </a:cubicBezTo>
                <a:cubicBezTo>
                  <a:pt x="879812" y="62392"/>
                  <a:pt x="913876" y="52560"/>
                  <a:pt x="948289" y="47644"/>
                </a:cubicBezTo>
                <a:cubicBezTo>
                  <a:pt x="918792" y="42728"/>
                  <a:pt x="880943" y="54041"/>
                  <a:pt x="859798" y="32896"/>
                </a:cubicBezTo>
                <a:cubicBezTo>
                  <a:pt x="847264" y="20362"/>
                  <a:pt x="886496" y="5906"/>
                  <a:pt x="904043" y="3399"/>
                </a:cubicBezTo>
                <a:cubicBezTo>
                  <a:pt x="957577" y="-4249"/>
                  <a:pt x="1012198" y="3399"/>
                  <a:pt x="1066276" y="33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BC03829F-3075-CB7A-5442-28DE169A58EB}"/>
              </a:ext>
            </a:extLst>
          </p:cNvPr>
          <p:cNvCxnSpPr>
            <a:cxnSpLocks/>
          </p:cNvCxnSpPr>
          <p:nvPr/>
        </p:nvCxnSpPr>
        <p:spPr>
          <a:xfrm>
            <a:off x="7757652" y="5365014"/>
            <a:ext cx="1785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48E1181D-EC5D-E451-90A2-D5F9C0B014B0}"/>
              </a:ext>
            </a:extLst>
          </p:cNvPr>
          <p:cNvCxnSpPr>
            <a:cxnSpLocks/>
          </p:cNvCxnSpPr>
          <p:nvPr/>
        </p:nvCxnSpPr>
        <p:spPr>
          <a:xfrm flipV="1">
            <a:off x="2050026" y="2898856"/>
            <a:ext cx="516196" cy="3882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21F27C5-B298-CCE8-8689-AE330C51B5A4}"/>
              </a:ext>
            </a:extLst>
          </p:cNvPr>
          <p:cNvCxnSpPr/>
          <p:nvPr/>
        </p:nvCxnSpPr>
        <p:spPr>
          <a:xfrm>
            <a:off x="2566222" y="2898856"/>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61932A-958A-0564-7CA3-AC4B5AD4601B}"/>
              </a:ext>
            </a:extLst>
          </p:cNvPr>
          <p:cNvCxnSpPr/>
          <p:nvPr/>
        </p:nvCxnSpPr>
        <p:spPr>
          <a:xfrm>
            <a:off x="2566222" y="3287099"/>
            <a:ext cx="302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F44784-3219-ECBE-9140-AECBA11E3EFD}"/>
              </a:ext>
            </a:extLst>
          </p:cNvPr>
          <p:cNvCxnSpPr/>
          <p:nvPr/>
        </p:nvCxnSpPr>
        <p:spPr>
          <a:xfrm flipV="1">
            <a:off x="2868561" y="2898856"/>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643576-E6AA-E236-38FD-1EB75DF0ABE0}"/>
              </a:ext>
            </a:extLst>
          </p:cNvPr>
          <p:cNvCxnSpPr/>
          <p:nvPr/>
        </p:nvCxnSpPr>
        <p:spPr>
          <a:xfrm>
            <a:off x="2868561" y="2898856"/>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C7DD5DB-0022-381A-0F03-7C785BE36D4D}"/>
              </a:ext>
            </a:extLst>
          </p:cNvPr>
          <p:cNvCxnSpPr/>
          <p:nvPr/>
        </p:nvCxnSpPr>
        <p:spPr>
          <a:xfrm>
            <a:off x="3108960" y="2898856"/>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8817B7-4997-D209-7D4E-6C78ECDA278C}"/>
              </a:ext>
            </a:extLst>
          </p:cNvPr>
          <p:cNvCxnSpPr/>
          <p:nvPr/>
        </p:nvCxnSpPr>
        <p:spPr>
          <a:xfrm>
            <a:off x="3108960" y="3287099"/>
            <a:ext cx="224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525E063-DF90-C0B2-8E6F-53261A42C83A}"/>
              </a:ext>
            </a:extLst>
          </p:cNvPr>
          <p:cNvCxnSpPr>
            <a:cxnSpLocks/>
          </p:cNvCxnSpPr>
          <p:nvPr/>
        </p:nvCxnSpPr>
        <p:spPr>
          <a:xfrm flipV="1">
            <a:off x="3333135" y="2898856"/>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2C7E77-F6D6-5EDD-A7AA-E8D3E7455BF0}"/>
              </a:ext>
            </a:extLst>
          </p:cNvPr>
          <p:cNvCxnSpPr/>
          <p:nvPr/>
        </p:nvCxnSpPr>
        <p:spPr>
          <a:xfrm>
            <a:off x="3333135" y="2909732"/>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1821E-5C40-D681-6C66-CEC0792B97FC}"/>
              </a:ext>
            </a:extLst>
          </p:cNvPr>
          <p:cNvCxnSpPr/>
          <p:nvPr/>
        </p:nvCxnSpPr>
        <p:spPr>
          <a:xfrm>
            <a:off x="3573534" y="2898855"/>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529990-262F-2B81-05D6-4F38D0A35CC3}"/>
              </a:ext>
            </a:extLst>
          </p:cNvPr>
          <p:cNvCxnSpPr/>
          <p:nvPr/>
        </p:nvCxnSpPr>
        <p:spPr>
          <a:xfrm>
            <a:off x="3797709" y="289885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D27C226-2221-4460-471D-14CD4A9EF434}"/>
              </a:ext>
            </a:extLst>
          </p:cNvPr>
          <p:cNvCxnSpPr/>
          <p:nvPr/>
        </p:nvCxnSpPr>
        <p:spPr>
          <a:xfrm>
            <a:off x="3573534" y="3287098"/>
            <a:ext cx="224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760514-B2D5-4DB9-8384-97BD8F686E23}"/>
              </a:ext>
            </a:extLst>
          </p:cNvPr>
          <p:cNvCxnSpPr/>
          <p:nvPr/>
        </p:nvCxnSpPr>
        <p:spPr>
          <a:xfrm>
            <a:off x="3797709" y="2923864"/>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2DE9451-2332-664F-12ED-6DB6D8C5FF33}"/>
              </a:ext>
            </a:extLst>
          </p:cNvPr>
          <p:cNvCxnSpPr/>
          <p:nvPr/>
        </p:nvCxnSpPr>
        <p:spPr>
          <a:xfrm>
            <a:off x="4287109" y="2923864"/>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2FF022C-2F6F-71B8-BF11-D5A2E6E891A4}"/>
              </a:ext>
            </a:extLst>
          </p:cNvPr>
          <p:cNvCxnSpPr/>
          <p:nvPr/>
        </p:nvCxnSpPr>
        <p:spPr>
          <a:xfrm>
            <a:off x="4527508" y="3312107"/>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1F52E8-A158-39F4-850C-EE271ABFDACB}"/>
              </a:ext>
            </a:extLst>
          </p:cNvPr>
          <p:cNvCxnSpPr/>
          <p:nvPr/>
        </p:nvCxnSpPr>
        <p:spPr>
          <a:xfrm>
            <a:off x="4038108" y="3312107"/>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AB0FD5-7190-85F3-22A6-A9BDE3AEE511}"/>
              </a:ext>
            </a:extLst>
          </p:cNvPr>
          <p:cNvCxnSpPr/>
          <p:nvPr/>
        </p:nvCxnSpPr>
        <p:spPr>
          <a:xfrm>
            <a:off x="4038108"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01E0BF-1C3D-6129-7A7B-8FFF1F7B8C61}"/>
              </a:ext>
            </a:extLst>
          </p:cNvPr>
          <p:cNvCxnSpPr/>
          <p:nvPr/>
        </p:nvCxnSpPr>
        <p:spPr>
          <a:xfrm>
            <a:off x="4767907"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1F5BC6-F82E-4C77-37C2-22AC79E2A99C}"/>
              </a:ext>
            </a:extLst>
          </p:cNvPr>
          <p:cNvCxnSpPr/>
          <p:nvPr/>
        </p:nvCxnSpPr>
        <p:spPr>
          <a:xfrm>
            <a:off x="4278507"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9A057F-8536-4758-39BF-B4D57317B6FF}"/>
              </a:ext>
            </a:extLst>
          </p:cNvPr>
          <p:cNvCxnSpPr/>
          <p:nvPr/>
        </p:nvCxnSpPr>
        <p:spPr>
          <a:xfrm>
            <a:off x="4527508" y="2929711"/>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352E377-40ED-ACE1-30E5-484F43713472}"/>
              </a:ext>
            </a:extLst>
          </p:cNvPr>
          <p:cNvCxnSpPr/>
          <p:nvPr/>
        </p:nvCxnSpPr>
        <p:spPr>
          <a:xfrm>
            <a:off x="6182633" y="293755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173DA7-D962-B134-42DF-F5394EA821A5}"/>
              </a:ext>
            </a:extLst>
          </p:cNvPr>
          <p:cNvCxnSpPr/>
          <p:nvPr/>
        </p:nvCxnSpPr>
        <p:spPr>
          <a:xfrm>
            <a:off x="5965722" y="293942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558F094-980E-FCA5-5A9F-9D46D82619EF}"/>
              </a:ext>
            </a:extLst>
          </p:cNvPr>
          <p:cNvCxnSpPr/>
          <p:nvPr/>
        </p:nvCxnSpPr>
        <p:spPr>
          <a:xfrm>
            <a:off x="5749031"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D2A25D8-74EE-7FA4-BDD1-F387C5ADC566}"/>
              </a:ext>
            </a:extLst>
          </p:cNvPr>
          <p:cNvCxnSpPr/>
          <p:nvPr/>
        </p:nvCxnSpPr>
        <p:spPr>
          <a:xfrm>
            <a:off x="5257307" y="2906389"/>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DC3CBB-4226-7996-057E-2CB61B14E701}"/>
              </a:ext>
            </a:extLst>
          </p:cNvPr>
          <p:cNvCxnSpPr/>
          <p:nvPr/>
        </p:nvCxnSpPr>
        <p:spPr>
          <a:xfrm>
            <a:off x="5016908" y="2906389"/>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CFAD55-07CC-36C5-09AE-918BED5F7458}"/>
              </a:ext>
            </a:extLst>
          </p:cNvPr>
          <p:cNvCxnSpPr/>
          <p:nvPr/>
        </p:nvCxnSpPr>
        <p:spPr>
          <a:xfrm>
            <a:off x="5508632"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DC608B-43CE-05D0-D328-3417A77EC223}"/>
              </a:ext>
            </a:extLst>
          </p:cNvPr>
          <p:cNvCxnSpPr/>
          <p:nvPr/>
        </p:nvCxnSpPr>
        <p:spPr>
          <a:xfrm>
            <a:off x="4767907" y="2923864"/>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A0F040E-5030-06C4-705F-BA85096F8DBA}"/>
              </a:ext>
            </a:extLst>
          </p:cNvPr>
          <p:cNvCxnSpPr/>
          <p:nvPr/>
        </p:nvCxnSpPr>
        <p:spPr>
          <a:xfrm>
            <a:off x="5016908" y="3294632"/>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23223-CBD6-33DD-CF3A-92E85E95D9FE}"/>
              </a:ext>
            </a:extLst>
          </p:cNvPr>
          <p:cNvCxnSpPr/>
          <p:nvPr/>
        </p:nvCxnSpPr>
        <p:spPr>
          <a:xfrm>
            <a:off x="5268233" y="2939428"/>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5CA63F-51B3-4666-A8A4-D9183B6378C3}"/>
              </a:ext>
            </a:extLst>
          </p:cNvPr>
          <p:cNvCxnSpPr/>
          <p:nvPr/>
        </p:nvCxnSpPr>
        <p:spPr>
          <a:xfrm>
            <a:off x="5508632" y="3312107"/>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3D286E9-2C63-7216-AC10-384DFB0EB91E}"/>
              </a:ext>
            </a:extLst>
          </p:cNvPr>
          <p:cNvCxnSpPr/>
          <p:nvPr/>
        </p:nvCxnSpPr>
        <p:spPr>
          <a:xfrm>
            <a:off x="5742229" y="2939428"/>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F781168-1057-0F41-5941-79902B646119}"/>
              </a:ext>
            </a:extLst>
          </p:cNvPr>
          <p:cNvCxnSpPr/>
          <p:nvPr/>
        </p:nvCxnSpPr>
        <p:spPr>
          <a:xfrm>
            <a:off x="5942234" y="3312107"/>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A9952BA-9408-8832-B371-41929638540E}"/>
              </a:ext>
            </a:extLst>
          </p:cNvPr>
          <p:cNvCxnSpPr/>
          <p:nvPr/>
        </p:nvCxnSpPr>
        <p:spPr>
          <a:xfrm>
            <a:off x="6182632" y="2943286"/>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B14E206-6B35-9CE5-1504-5AF301CC2672}"/>
              </a:ext>
            </a:extLst>
          </p:cNvPr>
          <p:cNvCxnSpPr/>
          <p:nvPr/>
        </p:nvCxnSpPr>
        <p:spPr>
          <a:xfrm>
            <a:off x="6423031" y="3306129"/>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CA602FA-649A-D0CA-3D7D-516727F37D6C}"/>
              </a:ext>
            </a:extLst>
          </p:cNvPr>
          <p:cNvCxnSpPr/>
          <p:nvPr/>
        </p:nvCxnSpPr>
        <p:spPr>
          <a:xfrm>
            <a:off x="6663430" y="2931167"/>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5997315-DA14-4DEF-739B-7B080158553E}"/>
              </a:ext>
            </a:extLst>
          </p:cNvPr>
          <p:cNvCxnSpPr/>
          <p:nvPr/>
        </p:nvCxnSpPr>
        <p:spPr>
          <a:xfrm>
            <a:off x="6905714" y="3317953"/>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ECA22AA-AB7D-5FCF-E7C1-D789051447E2}"/>
              </a:ext>
            </a:extLst>
          </p:cNvPr>
          <p:cNvCxnSpPr/>
          <p:nvPr/>
        </p:nvCxnSpPr>
        <p:spPr>
          <a:xfrm>
            <a:off x="6423031" y="2923864"/>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DBA7FE3-550A-CBB3-CF35-FB5404F2A965}"/>
              </a:ext>
            </a:extLst>
          </p:cNvPr>
          <p:cNvCxnSpPr/>
          <p:nvPr/>
        </p:nvCxnSpPr>
        <p:spPr>
          <a:xfrm>
            <a:off x="6663430" y="2917886"/>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0833DDE-CCB2-54D2-F3E5-AAA4FF3043D3}"/>
              </a:ext>
            </a:extLst>
          </p:cNvPr>
          <p:cNvCxnSpPr/>
          <p:nvPr/>
        </p:nvCxnSpPr>
        <p:spPr>
          <a:xfrm>
            <a:off x="6903829" y="2929710"/>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46A3C61-EB54-AD21-B118-76A4125230B0}"/>
              </a:ext>
            </a:extLst>
          </p:cNvPr>
          <p:cNvCxnSpPr/>
          <p:nvPr/>
        </p:nvCxnSpPr>
        <p:spPr>
          <a:xfrm>
            <a:off x="7146113" y="2931733"/>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5FFF410-1583-C214-03E9-6652338D7769}"/>
              </a:ext>
            </a:extLst>
          </p:cNvPr>
          <p:cNvCxnSpPr/>
          <p:nvPr/>
        </p:nvCxnSpPr>
        <p:spPr>
          <a:xfrm>
            <a:off x="7146113" y="2937558"/>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D825A42-571A-0702-E4BB-C36CC706C1D1}"/>
              </a:ext>
            </a:extLst>
          </p:cNvPr>
          <p:cNvCxnSpPr/>
          <p:nvPr/>
        </p:nvCxnSpPr>
        <p:spPr>
          <a:xfrm>
            <a:off x="7362914" y="3323285"/>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F146357-3CB5-CDFF-83E3-BD7298A60B45}"/>
              </a:ext>
            </a:extLst>
          </p:cNvPr>
          <p:cNvCxnSpPr/>
          <p:nvPr/>
        </p:nvCxnSpPr>
        <p:spPr>
          <a:xfrm>
            <a:off x="7603313" y="2940811"/>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EED5629-7E17-1396-53DF-52F39BFF3001}"/>
              </a:ext>
            </a:extLst>
          </p:cNvPr>
          <p:cNvCxnSpPr/>
          <p:nvPr/>
        </p:nvCxnSpPr>
        <p:spPr>
          <a:xfrm>
            <a:off x="7386512" y="293755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AD8A218-7DAC-086B-D326-F613DA49542B}"/>
              </a:ext>
            </a:extLst>
          </p:cNvPr>
          <p:cNvCxnSpPr/>
          <p:nvPr/>
        </p:nvCxnSpPr>
        <p:spPr>
          <a:xfrm>
            <a:off x="7605676" y="292590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CDBAD8E-5849-A1F6-F6EB-ACC45B1C9C11}"/>
              </a:ext>
            </a:extLst>
          </p:cNvPr>
          <p:cNvCxnSpPr/>
          <p:nvPr/>
        </p:nvCxnSpPr>
        <p:spPr>
          <a:xfrm>
            <a:off x="7843712" y="293755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62BD13C-534E-75D4-95A7-D3C9C64D8EC9}"/>
              </a:ext>
            </a:extLst>
          </p:cNvPr>
          <p:cNvCxnSpPr/>
          <p:nvPr/>
        </p:nvCxnSpPr>
        <p:spPr>
          <a:xfrm>
            <a:off x="8084111" y="293755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0126E7C-17FD-9927-F850-9A1E699DA179}"/>
              </a:ext>
            </a:extLst>
          </p:cNvPr>
          <p:cNvCxnSpPr/>
          <p:nvPr/>
        </p:nvCxnSpPr>
        <p:spPr>
          <a:xfrm>
            <a:off x="8324510" y="2937558"/>
            <a:ext cx="0" cy="388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7A4A9CB-BFF2-7199-609D-E0471E15970D}"/>
              </a:ext>
            </a:extLst>
          </p:cNvPr>
          <p:cNvCxnSpPr/>
          <p:nvPr/>
        </p:nvCxnSpPr>
        <p:spPr>
          <a:xfrm>
            <a:off x="7843712" y="3314912"/>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462D897-C3B0-E8D6-9824-A9E6348A95AD}"/>
              </a:ext>
            </a:extLst>
          </p:cNvPr>
          <p:cNvCxnSpPr/>
          <p:nvPr/>
        </p:nvCxnSpPr>
        <p:spPr>
          <a:xfrm>
            <a:off x="8084111" y="2938319"/>
            <a:ext cx="24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55A301B-8AAD-AB88-21F5-44A57D5946F9}"/>
              </a:ext>
            </a:extLst>
          </p:cNvPr>
          <p:cNvCxnSpPr/>
          <p:nvPr/>
        </p:nvCxnSpPr>
        <p:spPr>
          <a:xfrm>
            <a:off x="8324510" y="3320244"/>
            <a:ext cx="240399"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2FA0014-C8AE-8E61-07BF-56F9EB7F56DE}"/>
              </a:ext>
            </a:extLst>
          </p:cNvPr>
          <p:cNvSpPr txBox="1"/>
          <p:nvPr/>
        </p:nvSpPr>
        <p:spPr>
          <a:xfrm>
            <a:off x="889000" y="1629696"/>
            <a:ext cx="812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Input</a:t>
            </a:r>
          </a:p>
        </p:txBody>
      </p:sp>
      <p:sp>
        <p:nvSpPr>
          <p:cNvPr id="114" name="TextBox 113">
            <a:extLst>
              <a:ext uri="{FF2B5EF4-FFF2-40B4-BE49-F238E27FC236}">
                <a16:creationId xmlns:a16="http://schemas.microsoft.com/office/drawing/2014/main" id="{C412DA07-8544-3A44-4C5E-66B259908252}"/>
              </a:ext>
            </a:extLst>
          </p:cNvPr>
          <p:cNvSpPr txBox="1"/>
          <p:nvPr/>
        </p:nvSpPr>
        <p:spPr>
          <a:xfrm>
            <a:off x="652835" y="2812367"/>
            <a:ext cx="110369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Clock 1</a:t>
            </a:r>
          </a:p>
        </p:txBody>
      </p:sp>
      <p:sp>
        <p:nvSpPr>
          <p:cNvPr id="115" name="TextBox 114">
            <a:extLst>
              <a:ext uri="{FF2B5EF4-FFF2-40B4-BE49-F238E27FC236}">
                <a16:creationId xmlns:a16="http://schemas.microsoft.com/office/drawing/2014/main" id="{5A08EBD4-4907-363F-0676-A001A58B25CC}"/>
              </a:ext>
            </a:extLst>
          </p:cNvPr>
          <p:cNvSpPr txBox="1"/>
          <p:nvPr/>
        </p:nvSpPr>
        <p:spPr>
          <a:xfrm>
            <a:off x="652835" y="4431269"/>
            <a:ext cx="12013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Clock 2</a:t>
            </a:r>
          </a:p>
        </p:txBody>
      </p:sp>
      <p:sp>
        <p:nvSpPr>
          <p:cNvPr id="116" name="TextBox 115">
            <a:extLst>
              <a:ext uri="{FF2B5EF4-FFF2-40B4-BE49-F238E27FC236}">
                <a16:creationId xmlns:a16="http://schemas.microsoft.com/office/drawing/2014/main" id="{1F28FE75-20C4-4676-2716-A5F8092C2403}"/>
              </a:ext>
            </a:extLst>
          </p:cNvPr>
          <p:cNvSpPr txBox="1"/>
          <p:nvPr/>
        </p:nvSpPr>
        <p:spPr>
          <a:xfrm>
            <a:off x="652835" y="5461000"/>
            <a:ext cx="1048965"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Qb</a:t>
            </a:r>
            <a:r>
              <a:rPr lang="en-IN" dirty="0">
                <a:latin typeface="Times New Roman" panose="02020603050405020304" pitchFamily="18" charset="0"/>
                <a:cs typeface="Times New Roman" panose="02020603050405020304" pitchFamily="18" charset="0"/>
              </a:rPr>
              <a:t> 0 &amp; 1</a:t>
            </a:r>
          </a:p>
        </p:txBody>
      </p:sp>
      <p:sp>
        <p:nvSpPr>
          <p:cNvPr id="117" name="TextBox 116">
            <a:extLst>
              <a:ext uri="{FF2B5EF4-FFF2-40B4-BE49-F238E27FC236}">
                <a16:creationId xmlns:a16="http://schemas.microsoft.com/office/drawing/2014/main" id="{3EBC8D5F-84FB-108D-520F-171B09DC03C3}"/>
              </a:ext>
            </a:extLst>
          </p:cNvPr>
          <p:cNvSpPr txBox="1"/>
          <p:nvPr/>
        </p:nvSpPr>
        <p:spPr>
          <a:xfrm>
            <a:off x="889000" y="6080542"/>
            <a:ext cx="812800"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Qb</a:t>
            </a:r>
            <a:r>
              <a:rPr lang="en-IN" dirty="0">
                <a:latin typeface="Times New Roman" panose="02020603050405020304" pitchFamily="18" charset="0"/>
                <a:cs typeface="Times New Roman" panose="02020603050405020304" pitchFamily="18" charset="0"/>
              </a:rPr>
              <a:t> </a:t>
            </a:r>
          </a:p>
        </p:txBody>
      </p:sp>
      <p:sp>
        <p:nvSpPr>
          <p:cNvPr id="119" name="Oval 118">
            <a:extLst>
              <a:ext uri="{FF2B5EF4-FFF2-40B4-BE49-F238E27FC236}">
                <a16:creationId xmlns:a16="http://schemas.microsoft.com/office/drawing/2014/main" id="{144012B4-D6B3-3A72-B7F2-01BA6A3F9947}"/>
              </a:ext>
            </a:extLst>
          </p:cNvPr>
          <p:cNvSpPr/>
          <p:nvPr/>
        </p:nvSpPr>
        <p:spPr>
          <a:xfrm>
            <a:off x="6423031" y="5218704"/>
            <a:ext cx="1467356" cy="64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1" name="Straight Arrow Connector 120">
            <a:extLst>
              <a:ext uri="{FF2B5EF4-FFF2-40B4-BE49-F238E27FC236}">
                <a16:creationId xmlns:a16="http://schemas.microsoft.com/office/drawing/2014/main" id="{CFD3AB39-FF32-5700-C771-6A1A8F5BA7BF}"/>
              </a:ext>
            </a:extLst>
          </p:cNvPr>
          <p:cNvCxnSpPr>
            <a:stCxn id="119" idx="7"/>
          </p:cNvCxnSpPr>
          <p:nvPr/>
        </p:nvCxnSpPr>
        <p:spPr>
          <a:xfrm flipV="1">
            <a:off x="7675498" y="3933371"/>
            <a:ext cx="2600616" cy="1380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ADCE0081-4133-D41D-5E69-2F29BE0F1726}"/>
              </a:ext>
            </a:extLst>
          </p:cNvPr>
          <p:cNvSpPr txBox="1"/>
          <p:nvPr/>
        </p:nvSpPr>
        <p:spPr>
          <a:xfrm>
            <a:off x="9081729" y="3621462"/>
            <a:ext cx="289255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META STABILITY</a:t>
            </a:r>
          </a:p>
        </p:txBody>
      </p:sp>
      <p:sp>
        <p:nvSpPr>
          <p:cNvPr id="123" name="TextBox 122">
            <a:extLst>
              <a:ext uri="{FF2B5EF4-FFF2-40B4-BE49-F238E27FC236}">
                <a16:creationId xmlns:a16="http://schemas.microsoft.com/office/drawing/2014/main" id="{900989F2-18D3-EDF3-7AEB-133F769AFE84}"/>
              </a:ext>
            </a:extLst>
          </p:cNvPr>
          <p:cNvSpPr txBox="1"/>
          <p:nvPr/>
        </p:nvSpPr>
        <p:spPr>
          <a:xfrm>
            <a:off x="9674942" y="5542704"/>
            <a:ext cx="213968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But prevented in the final output</a:t>
            </a:r>
          </a:p>
        </p:txBody>
      </p:sp>
    </p:spTree>
    <p:extLst>
      <p:ext uri="{BB962C8B-B14F-4D97-AF65-F5344CB8AC3E}">
        <p14:creationId xmlns:p14="http://schemas.microsoft.com/office/powerpoint/2010/main" val="419574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1036</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Multi Flop Synchronizer &amp; Asynchronous Reset Synchronizer</vt:lpstr>
      <vt:lpstr>Synchronizer</vt:lpstr>
      <vt:lpstr>Types of Synchronizers</vt:lpstr>
      <vt:lpstr>Multi Flop Synchronizer</vt:lpstr>
      <vt:lpstr>Description of Multi Flop Synchronizer</vt:lpstr>
      <vt:lpstr>PowerPoint Presentation</vt:lpstr>
      <vt:lpstr>PowerPoint Presentation</vt:lpstr>
      <vt:lpstr>Working of Multi Flop Synchronizer</vt:lpstr>
      <vt:lpstr>PowerPoint Presentation</vt:lpstr>
      <vt:lpstr>PowerPoint Presentation</vt:lpstr>
      <vt:lpstr>PowerPoint Presentation</vt:lpstr>
      <vt:lpstr>Asynchronous Reset Synchronizer</vt:lpstr>
      <vt:lpstr>Description of Asynchronous Reset Synchronizer</vt:lpstr>
      <vt:lpstr>PowerPoint Presentation</vt:lpstr>
      <vt:lpstr>Block Diagram of Asynchronous Reset Synchronizer</vt:lpstr>
      <vt:lpstr>Working of Asynchronous Reset Synchronizer</vt:lpstr>
      <vt:lpstr>Timing Diagram in Asynchronous Reset Synchronizer</vt:lpstr>
      <vt:lpstr>PowerPoint Presentation</vt:lpstr>
      <vt:lpstr>Waveform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Flop Synchronizer &amp; Asynchronous Reset Synchronizer</dc:title>
  <dc:creator>Mathy Bala Mariappan</dc:creator>
  <cp:lastModifiedBy>Mathy Bala Mariappan</cp:lastModifiedBy>
  <cp:revision>36</cp:revision>
  <dcterms:created xsi:type="dcterms:W3CDTF">2023-02-17T06:06:56Z</dcterms:created>
  <dcterms:modified xsi:type="dcterms:W3CDTF">2023-02-18T05:28:32Z</dcterms:modified>
</cp:coreProperties>
</file>