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5FCE4-DF10-1D43-BDC7-2A485FAF95E9}" type="datetimeFigureOut">
              <a:rPr lang="en-DE" smtClean="0"/>
              <a:t>19.03.22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614F6-C888-514D-B158-CA8415C59A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322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0C6E-C058-904F-9DF0-DD6EDA2ED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1F75F-EB32-B84E-8B30-4A0B38AEB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2DCE-FE49-BD4B-B5CD-78105B7F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1E1A-DF3C-F146-BC31-4EF98BE18A80}" type="datetimeFigureOut">
              <a:rPr lang="en-DE" smtClean="0"/>
              <a:t>19.03.22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59270-CF5B-5946-AEB2-94D16330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CA94-9493-4249-97AF-CFD8ED2A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D475-8F51-7648-85D4-7C1EE813C5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230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F0B6-7A97-2349-9BC1-9991D165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CB405-8612-0F43-9103-8E239082B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0DCE7-B70D-2040-A30A-973FBE5A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1E1A-DF3C-F146-BC31-4EF98BE18A80}" type="datetimeFigureOut">
              <a:rPr lang="en-DE" smtClean="0"/>
              <a:t>19.03.22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00CE-AD45-634C-AEAE-4F06C5DA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9080-BC27-E847-8707-5AA049C1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D475-8F51-7648-85D4-7C1EE813C5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371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1A5C5-3D41-074B-906D-79AD875CA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A1A04-2255-0845-81A5-D2FB78046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CF50-9898-DB47-8543-D9359465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1E1A-DF3C-F146-BC31-4EF98BE18A80}" type="datetimeFigureOut">
              <a:rPr lang="en-DE" smtClean="0"/>
              <a:t>19.03.22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65BFE-336F-6E43-9A86-C497141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86F54-05A8-FE42-AA4B-B429D880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D475-8F51-7648-85D4-7C1EE813C5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637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9166-8D43-124D-A149-5F591662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EDB2D-AC08-CE40-A316-9A481A214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E5DE5-C644-9E4C-8853-E8F681AC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1E1A-DF3C-F146-BC31-4EF98BE18A80}" type="datetimeFigureOut">
              <a:rPr lang="en-DE" smtClean="0"/>
              <a:t>19.03.22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A3AA0-151F-3243-B22A-FF857081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95174-7361-6C48-9191-550FF19D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D475-8F51-7648-85D4-7C1EE813C5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117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F87E-1C93-D445-9303-5FF15DF8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51C1F-BF38-634E-8B5B-54E4602AD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EDE8C-ACDD-8F40-9FE5-D98D93A8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1E1A-DF3C-F146-BC31-4EF98BE18A80}" type="datetimeFigureOut">
              <a:rPr lang="en-DE" smtClean="0"/>
              <a:t>19.03.22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463D2-7C8B-5249-9C77-295C42C0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5630B-33F8-F145-8EFA-D8B41C15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D475-8F51-7648-85D4-7C1EE813C5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669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BE7A-E2C9-9143-B856-B337900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A488-46A2-2148-A120-2E4807B6F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58118-1E53-6E40-B827-F40F7C379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23138-0F02-EE4C-ADE6-8AF390A3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1E1A-DF3C-F146-BC31-4EF98BE18A80}" type="datetimeFigureOut">
              <a:rPr lang="en-DE" smtClean="0"/>
              <a:t>19.03.22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F9C53-85A2-9F46-8D3D-86C1B685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14143-CC95-D641-B48D-E323F841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D475-8F51-7648-85D4-7C1EE813C5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881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8F91-F0CE-694C-9EAA-A708BAB1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6B4E9-3DA8-5648-9525-02879043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4EEE8-DC1C-CA46-9AC1-670880883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34DE8-964A-8447-984C-BC4D5ECE2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B8B90-9B75-BB44-BE15-65AA477BD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97EA2-6027-0641-800C-CC664762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1E1A-DF3C-F146-BC31-4EF98BE18A80}" type="datetimeFigureOut">
              <a:rPr lang="en-DE" smtClean="0"/>
              <a:t>19.03.22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656CB-5896-E646-B4FA-3A840A6A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B8897-52BD-4A47-BF23-4F06114A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D475-8F51-7648-85D4-7C1EE813C5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020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AC19-5E14-8E4E-8AB5-2A797A47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A8584-7AEC-8C41-876C-8A6C729E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1E1A-DF3C-F146-BC31-4EF98BE18A80}" type="datetimeFigureOut">
              <a:rPr lang="en-DE" smtClean="0"/>
              <a:t>19.03.22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F6BA4-90FD-6D44-B274-5C0EA196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448ED-AB36-E845-B8B3-DD869EC0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D475-8F51-7648-85D4-7C1EE813C5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092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D5E9A-14B4-FD4A-9252-A889ABD3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1E1A-DF3C-F146-BC31-4EF98BE18A80}" type="datetimeFigureOut">
              <a:rPr lang="en-DE" smtClean="0"/>
              <a:t>19.03.22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3EFA2-E4D5-204F-855C-4A58D584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11969-2EB0-C245-B815-7D25F951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D475-8F51-7648-85D4-7C1EE813C5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624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83BA-ED87-A54C-B11C-61B26616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76DD-D3EB-C84A-BB02-8DE221D3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E8B8F-7C8D-294D-816F-D4C4DAC76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1B352-6D73-F646-B539-51E150D5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1E1A-DF3C-F146-BC31-4EF98BE18A80}" type="datetimeFigureOut">
              <a:rPr lang="en-DE" smtClean="0"/>
              <a:t>19.03.22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2527A-7DEA-3C4C-93E6-5F12D5FC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70431-E1A0-0244-8797-63F6463E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D475-8F51-7648-85D4-7C1EE813C5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417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BA33-53AE-8845-9DFF-870BC9D6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BBF66-76EF-394E-9B99-BF16DC71D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985EA-9788-8843-B85A-68FA5624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C761B-30BE-7748-BD75-E82ACE5E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1E1A-DF3C-F146-BC31-4EF98BE18A80}" type="datetimeFigureOut">
              <a:rPr lang="en-DE" smtClean="0"/>
              <a:t>19.03.22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3B54C-E52A-4E42-906F-9872F853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1BE44-9BF7-2A45-B75A-D3DF6F38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D475-8F51-7648-85D4-7C1EE813C5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393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A0BF6-B368-0447-9E36-FDDFDC76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DB20A-182F-4746-9A25-C816F388F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8A8C-3943-8548-9354-0FB8BD591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A1E1A-DF3C-F146-BC31-4EF98BE18A80}" type="datetimeFigureOut">
              <a:rPr lang="en-DE" smtClean="0"/>
              <a:t>19.03.22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C3FC-823F-DC4D-902D-8D45E6B24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E8CED-2676-E940-A0C6-1238D1F41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7D475-8F51-7648-85D4-7C1EE813C5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821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0FC6D84-C1AD-8245-A386-444062460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4" y="0"/>
            <a:ext cx="12126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3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6065-977E-2D49-AEEA-1CAD6CA8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Poppins" pitchFamily="2" charset="77"/>
                <a:cs typeface="Poppins" pitchFamily="2" charset="77"/>
              </a:rPr>
              <a:t>Project 5: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F07A1-EE89-294B-AA77-2AFE1FD343A0}"/>
              </a:ext>
            </a:extLst>
          </p:cNvPr>
          <p:cNvSpPr txBox="1"/>
          <p:nvPr/>
        </p:nvSpPr>
        <p:spPr>
          <a:xfrm>
            <a:off x="504497" y="1765738"/>
            <a:ext cx="92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Poppins" pitchFamily="2" charset="77"/>
                <a:cs typeface="Poppins" pitchFamily="2" charset="77"/>
              </a:rPr>
              <a:t>MR Elastogtraphy: Imaging technique sensitive to tissue mechanical properties</a:t>
            </a:r>
          </a:p>
        </p:txBody>
      </p:sp>
      <p:pic>
        <p:nvPicPr>
          <p:cNvPr id="5" name="Bild 7">
            <a:extLst>
              <a:ext uri="{FF2B5EF4-FFF2-40B4-BE49-F238E27FC236}">
                <a16:creationId xmlns:a16="http://schemas.microsoft.com/office/drawing/2014/main" id="{20D17895-6736-E147-AD7E-F2279737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402" y="2600013"/>
            <a:ext cx="1468552" cy="1337320"/>
          </a:xfrm>
          <a:prstGeom prst="rect">
            <a:avLst/>
          </a:prstGeom>
        </p:spPr>
      </p:pic>
      <p:pic>
        <p:nvPicPr>
          <p:cNvPr id="7" name="Bild 6">
            <a:extLst>
              <a:ext uri="{FF2B5EF4-FFF2-40B4-BE49-F238E27FC236}">
                <a16:creationId xmlns:a16="http://schemas.microsoft.com/office/drawing/2014/main" id="{282A5967-BCF8-0F4A-8EEF-7708E16744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24" b="4165"/>
          <a:stretch/>
        </p:blipFill>
        <p:spPr>
          <a:xfrm>
            <a:off x="7289047" y="2365058"/>
            <a:ext cx="1271322" cy="872523"/>
          </a:xfrm>
          <a:prstGeom prst="rect">
            <a:avLst/>
          </a:prstGeom>
        </p:spPr>
      </p:pic>
      <p:sp>
        <p:nvSpPr>
          <p:cNvPr id="8" name="Pfeil nach rechts 12">
            <a:extLst>
              <a:ext uri="{FF2B5EF4-FFF2-40B4-BE49-F238E27FC236}">
                <a16:creationId xmlns:a16="http://schemas.microsoft.com/office/drawing/2014/main" id="{4CB8C039-7EC2-8A41-8315-CE5DE0FB43F1}"/>
              </a:ext>
            </a:extLst>
          </p:cNvPr>
          <p:cNvSpPr/>
          <p:nvPr/>
        </p:nvSpPr>
        <p:spPr>
          <a:xfrm>
            <a:off x="5276193" y="3099450"/>
            <a:ext cx="1133685" cy="32954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Bild 6">
            <a:extLst>
              <a:ext uri="{FF2B5EF4-FFF2-40B4-BE49-F238E27FC236}">
                <a16:creationId xmlns:a16="http://schemas.microsoft.com/office/drawing/2014/main" id="{BF4BC896-F28E-634C-A701-F5E6743FB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781"/>
          <a:stretch/>
        </p:blipFill>
        <p:spPr>
          <a:xfrm>
            <a:off x="7289047" y="3386393"/>
            <a:ext cx="1232545" cy="854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E5CAFB-9D5E-2D41-A476-6349FA6A84BD}"/>
              </a:ext>
            </a:extLst>
          </p:cNvPr>
          <p:cNvSpPr txBox="1"/>
          <p:nvPr/>
        </p:nvSpPr>
        <p:spPr>
          <a:xfrm>
            <a:off x="672969" y="4640527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Poppins" pitchFamily="2" charset="77"/>
                <a:cs typeface="Poppins" pitchFamily="2" charset="77"/>
              </a:rPr>
              <a:t>Mechanical excitation (at given frequency)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8FBED-8D86-B440-AD1A-E1903C414365}"/>
              </a:ext>
            </a:extLst>
          </p:cNvPr>
          <p:cNvSpPr txBox="1"/>
          <p:nvPr/>
        </p:nvSpPr>
        <p:spPr>
          <a:xfrm>
            <a:off x="672969" y="5102825"/>
            <a:ext cx="554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Poppins" pitchFamily="2" charset="77"/>
                <a:cs typeface="Poppins" pitchFamily="2" charset="77"/>
              </a:rPr>
              <a:t>Phase-contrast MRI (encodes tissue response)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616E9D-F965-BE46-A25F-F66C5A14708B}"/>
              </a:ext>
            </a:extLst>
          </p:cNvPr>
          <p:cNvSpPr txBox="1"/>
          <p:nvPr/>
        </p:nvSpPr>
        <p:spPr>
          <a:xfrm>
            <a:off x="672969" y="5565124"/>
            <a:ext cx="751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Poppins" pitchFamily="2" charset="77"/>
                <a:cs typeface="Poppins" pitchFamily="2" charset="77"/>
              </a:rPr>
              <a:t>Physical model of tissue (linear elastic, viscoelastic, poroelastic)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946883-D816-0448-9C41-550770013BF0}"/>
              </a:ext>
            </a:extLst>
          </p:cNvPr>
          <p:cNvSpPr txBox="1"/>
          <p:nvPr/>
        </p:nvSpPr>
        <p:spPr>
          <a:xfrm>
            <a:off x="672969" y="5973977"/>
            <a:ext cx="784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Poppins" pitchFamily="2" charset="77"/>
                <a:cs typeface="Poppins" pitchFamily="2" charset="77"/>
              </a:rPr>
              <a:t>Inversion method (direct/least–squares, iterative/finite element, …)</a:t>
            </a:r>
          </a:p>
        </p:txBody>
      </p:sp>
      <p:pic>
        <p:nvPicPr>
          <p:cNvPr id="18" name="Bild 10" descr="latex-image-1.pdf">
            <a:extLst>
              <a:ext uri="{FF2B5EF4-FFF2-40B4-BE49-F238E27FC236}">
                <a16:creationId xmlns:a16="http://schemas.microsoft.com/office/drawing/2014/main" id="{AD4724D1-3947-074E-88D6-EF6DF079D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31" y="5563646"/>
            <a:ext cx="2308971" cy="4040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1C9206-DB4E-6047-B17D-07D2A2558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5231" y="5129660"/>
            <a:ext cx="1892747" cy="34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3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6065-977E-2D49-AEEA-1CAD6CA8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Poppins" pitchFamily="2" charset="77"/>
                <a:cs typeface="Poppins" pitchFamily="2" charset="77"/>
              </a:rPr>
              <a:t>PROJECT IDEA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DFF9C2F-CFEA-2F41-A524-0A8F32EE00C2}"/>
              </a:ext>
            </a:extLst>
          </p:cNvPr>
          <p:cNvSpPr/>
          <p:nvPr/>
        </p:nvSpPr>
        <p:spPr>
          <a:xfrm>
            <a:off x="470338" y="1783392"/>
            <a:ext cx="2060027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Phase Images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ADAAA9-A911-7940-A103-EBBAF433929E}"/>
              </a:ext>
            </a:extLst>
          </p:cNvPr>
          <p:cNvSpPr/>
          <p:nvPr/>
        </p:nvSpPr>
        <p:spPr>
          <a:xfrm>
            <a:off x="8988973" y="1783392"/>
            <a:ext cx="2060027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Elastogram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9CE496-41C7-1E44-B480-0532A3AB823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530365" y="2240592"/>
            <a:ext cx="6458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30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6065-977E-2D49-AEEA-1CAD6CA8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Poppins" pitchFamily="2" charset="77"/>
                <a:cs typeface="Poppins" pitchFamily="2" charset="77"/>
              </a:rPr>
              <a:t>PROJECT IDEA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DFF9C2F-CFEA-2F41-A524-0A8F32EE00C2}"/>
              </a:ext>
            </a:extLst>
          </p:cNvPr>
          <p:cNvSpPr/>
          <p:nvPr/>
        </p:nvSpPr>
        <p:spPr>
          <a:xfrm>
            <a:off x="470338" y="1783392"/>
            <a:ext cx="2060027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Phase Images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ADAAA9-A911-7940-A103-EBBAF433929E}"/>
              </a:ext>
            </a:extLst>
          </p:cNvPr>
          <p:cNvSpPr/>
          <p:nvPr/>
        </p:nvSpPr>
        <p:spPr>
          <a:xfrm>
            <a:off x="8988973" y="1783392"/>
            <a:ext cx="2060027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Elastogram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0EDF7CD-9D10-AB4B-A98D-6F8CB3ED89C3}"/>
              </a:ext>
            </a:extLst>
          </p:cNvPr>
          <p:cNvSpPr/>
          <p:nvPr/>
        </p:nvSpPr>
        <p:spPr>
          <a:xfrm>
            <a:off x="470338" y="3234559"/>
            <a:ext cx="1747346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Phase Images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8374745-4B8A-3F41-8353-74986A117F70}"/>
              </a:ext>
            </a:extLst>
          </p:cNvPr>
          <p:cNvSpPr/>
          <p:nvPr/>
        </p:nvSpPr>
        <p:spPr>
          <a:xfrm>
            <a:off x="2527739" y="3237188"/>
            <a:ext cx="1594947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Smoothing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E0A31C9-4733-6C45-8A62-59366494543A}"/>
              </a:ext>
            </a:extLst>
          </p:cNvPr>
          <p:cNvSpPr/>
          <p:nvPr/>
        </p:nvSpPr>
        <p:spPr>
          <a:xfrm>
            <a:off x="4432741" y="3263463"/>
            <a:ext cx="1862962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Umwrapping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40B0786-764B-924A-A891-DB830004C39A}"/>
              </a:ext>
            </a:extLst>
          </p:cNvPr>
          <p:cNvSpPr/>
          <p:nvPr/>
        </p:nvSpPr>
        <p:spPr>
          <a:xfrm>
            <a:off x="6605758" y="3263463"/>
            <a:ext cx="1395252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FFT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098AFE0-F80F-8642-8148-54B579BCEF30}"/>
              </a:ext>
            </a:extLst>
          </p:cNvPr>
          <p:cNvSpPr/>
          <p:nvPr/>
        </p:nvSpPr>
        <p:spPr>
          <a:xfrm>
            <a:off x="8259825" y="3247697"/>
            <a:ext cx="1594948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Direct I</a:t>
            </a:r>
            <a:r>
              <a:rPr lang="en-GB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n</a:t>
            </a:r>
            <a:r>
              <a:rPr lang="en-DE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version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13C9EBA-2BC9-1448-A053-0837395181C5}"/>
              </a:ext>
            </a:extLst>
          </p:cNvPr>
          <p:cNvSpPr/>
          <p:nvPr/>
        </p:nvSpPr>
        <p:spPr>
          <a:xfrm>
            <a:off x="10113590" y="3247697"/>
            <a:ext cx="1705306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Elastogram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76A53E-4508-5E48-9A17-EB4F56E5EAF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17684" y="3691759"/>
            <a:ext cx="310055" cy="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862018-50EA-F249-BE0C-61BB10694464}"/>
              </a:ext>
            </a:extLst>
          </p:cNvPr>
          <p:cNvCxnSpPr>
            <a:cxnSpLocks/>
          </p:cNvCxnSpPr>
          <p:nvPr/>
        </p:nvCxnSpPr>
        <p:spPr>
          <a:xfrm>
            <a:off x="4151593" y="3698326"/>
            <a:ext cx="310055" cy="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E5F21-05BD-164A-803A-6E175BF09EBF}"/>
              </a:ext>
            </a:extLst>
          </p:cNvPr>
          <p:cNvCxnSpPr>
            <a:cxnSpLocks/>
          </p:cNvCxnSpPr>
          <p:nvPr/>
        </p:nvCxnSpPr>
        <p:spPr>
          <a:xfrm>
            <a:off x="6303583" y="3719348"/>
            <a:ext cx="310055" cy="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3E5FD0-26D6-264E-8B89-93C946BE91F0}"/>
              </a:ext>
            </a:extLst>
          </p:cNvPr>
          <p:cNvCxnSpPr>
            <a:cxnSpLocks/>
          </p:cNvCxnSpPr>
          <p:nvPr/>
        </p:nvCxnSpPr>
        <p:spPr>
          <a:xfrm>
            <a:off x="7975389" y="3758103"/>
            <a:ext cx="310055" cy="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54EE61-4752-3244-BFA4-C74695D40125}"/>
              </a:ext>
            </a:extLst>
          </p:cNvPr>
          <p:cNvCxnSpPr>
            <a:cxnSpLocks/>
          </p:cNvCxnSpPr>
          <p:nvPr/>
        </p:nvCxnSpPr>
        <p:spPr>
          <a:xfrm>
            <a:off x="9863958" y="3719348"/>
            <a:ext cx="310055" cy="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9CE496-41C7-1E44-B480-0532A3AB823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530365" y="2240592"/>
            <a:ext cx="6458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71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6065-977E-2D49-AEEA-1CAD6CA8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Poppins" pitchFamily="2" charset="77"/>
                <a:cs typeface="Poppins" pitchFamily="2" charset="77"/>
              </a:rPr>
              <a:t>PROJECT IDEA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DFF9C2F-CFEA-2F41-A524-0A8F32EE00C2}"/>
              </a:ext>
            </a:extLst>
          </p:cNvPr>
          <p:cNvSpPr/>
          <p:nvPr/>
        </p:nvSpPr>
        <p:spPr>
          <a:xfrm>
            <a:off x="470338" y="1783392"/>
            <a:ext cx="2060027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Phase Images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ADAAA9-A911-7940-A103-EBBAF433929E}"/>
              </a:ext>
            </a:extLst>
          </p:cNvPr>
          <p:cNvSpPr/>
          <p:nvPr/>
        </p:nvSpPr>
        <p:spPr>
          <a:xfrm>
            <a:off x="8988973" y="1783392"/>
            <a:ext cx="2060027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Elastogram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0EDF7CD-9D10-AB4B-A98D-6F8CB3ED89C3}"/>
              </a:ext>
            </a:extLst>
          </p:cNvPr>
          <p:cNvSpPr/>
          <p:nvPr/>
        </p:nvSpPr>
        <p:spPr>
          <a:xfrm>
            <a:off x="470338" y="3234559"/>
            <a:ext cx="1747346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Phase Images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8374745-4B8A-3F41-8353-74986A117F70}"/>
              </a:ext>
            </a:extLst>
          </p:cNvPr>
          <p:cNvSpPr/>
          <p:nvPr/>
        </p:nvSpPr>
        <p:spPr>
          <a:xfrm>
            <a:off x="2527739" y="3237188"/>
            <a:ext cx="1594947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Smoothing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E0A31C9-4733-6C45-8A62-59366494543A}"/>
              </a:ext>
            </a:extLst>
          </p:cNvPr>
          <p:cNvSpPr/>
          <p:nvPr/>
        </p:nvSpPr>
        <p:spPr>
          <a:xfrm>
            <a:off x="4432741" y="3263463"/>
            <a:ext cx="1862962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Umwrapping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40B0786-764B-924A-A891-DB830004C39A}"/>
              </a:ext>
            </a:extLst>
          </p:cNvPr>
          <p:cNvSpPr/>
          <p:nvPr/>
        </p:nvSpPr>
        <p:spPr>
          <a:xfrm>
            <a:off x="6605758" y="3263463"/>
            <a:ext cx="1395252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FFT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098AFE0-F80F-8642-8148-54B579BCEF30}"/>
              </a:ext>
            </a:extLst>
          </p:cNvPr>
          <p:cNvSpPr/>
          <p:nvPr/>
        </p:nvSpPr>
        <p:spPr>
          <a:xfrm>
            <a:off x="8259825" y="3247697"/>
            <a:ext cx="1594948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Direct I</a:t>
            </a:r>
            <a:r>
              <a:rPr lang="en-GB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n</a:t>
            </a:r>
            <a:r>
              <a:rPr lang="en-DE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version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13C9EBA-2BC9-1448-A053-0837395181C5}"/>
              </a:ext>
            </a:extLst>
          </p:cNvPr>
          <p:cNvSpPr/>
          <p:nvPr/>
        </p:nvSpPr>
        <p:spPr>
          <a:xfrm>
            <a:off x="10113590" y="3247697"/>
            <a:ext cx="1705306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Elastogram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C79446-FE15-3A40-B4B7-22EAB167DC71}"/>
              </a:ext>
            </a:extLst>
          </p:cNvPr>
          <p:cNvSpPr/>
          <p:nvPr/>
        </p:nvSpPr>
        <p:spPr>
          <a:xfrm>
            <a:off x="3184638" y="4690984"/>
            <a:ext cx="2496206" cy="914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Tissue modeling (biphasic)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76A53E-4508-5E48-9A17-EB4F56E5EAF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17684" y="3691759"/>
            <a:ext cx="310055" cy="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862018-50EA-F249-BE0C-61BB10694464}"/>
              </a:ext>
            </a:extLst>
          </p:cNvPr>
          <p:cNvCxnSpPr>
            <a:cxnSpLocks/>
          </p:cNvCxnSpPr>
          <p:nvPr/>
        </p:nvCxnSpPr>
        <p:spPr>
          <a:xfrm>
            <a:off x="4151593" y="3698326"/>
            <a:ext cx="310055" cy="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E5F21-05BD-164A-803A-6E175BF09EBF}"/>
              </a:ext>
            </a:extLst>
          </p:cNvPr>
          <p:cNvCxnSpPr>
            <a:cxnSpLocks/>
          </p:cNvCxnSpPr>
          <p:nvPr/>
        </p:nvCxnSpPr>
        <p:spPr>
          <a:xfrm>
            <a:off x="6303583" y="3719348"/>
            <a:ext cx="310055" cy="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3E5FD0-26D6-264E-8B89-93C946BE91F0}"/>
              </a:ext>
            </a:extLst>
          </p:cNvPr>
          <p:cNvCxnSpPr>
            <a:cxnSpLocks/>
          </p:cNvCxnSpPr>
          <p:nvPr/>
        </p:nvCxnSpPr>
        <p:spPr>
          <a:xfrm>
            <a:off x="7975389" y="3758103"/>
            <a:ext cx="310055" cy="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54EE61-4752-3244-BFA4-C74695D40125}"/>
              </a:ext>
            </a:extLst>
          </p:cNvPr>
          <p:cNvCxnSpPr>
            <a:cxnSpLocks/>
          </p:cNvCxnSpPr>
          <p:nvPr/>
        </p:nvCxnSpPr>
        <p:spPr>
          <a:xfrm>
            <a:off x="9863958" y="3719348"/>
            <a:ext cx="310055" cy="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0B986CBB-373B-AD43-9EED-0B4FF703A9C9}"/>
              </a:ext>
            </a:extLst>
          </p:cNvPr>
          <p:cNvCxnSpPr>
            <a:stCxn id="5" idx="2"/>
            <a:endCxn id="11" idx="1"/>
          </p:cNvCxnSpPr>
          <p:nvPr/>
        </p:nvCxnSpPr>
        <p:spPr>
          <a:xfrm rot="16200000" flipH="1">
            <a:off x="1764712" y="3728257"/>
            <a:ext cx="999225" cy="1840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EFD32E7-F5A3-C143-8F39-74A5D46E7C96}"/>
              </a:ext>
            </a:extLst>
          </p:cNvPr>
          <p:cNvCxnSpPr>
            <a:stCxn id="11" idx="3"/>
            <a:endCxn id="8" idx="2"/>
          </p:cNvCxnSpPr>
          <p:nvPr/>
        </p:nvCxnSpPr>
        <p:spPr>
          <a:xfrm flipV="1">
            <a:off x="5680844" y="4177863"/>
            <a:ext cx="1622540" cy="9703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24F383-E261-574D-8CCD-DCA5460C8A3E}"/>
              </a:ext>
            </a:extLst>
          </p:cNvPr>
          <p:cNvGrpSpPr/>
          <p:nvPr/>
        </p:nvGrpSpPr>
        <p:grpSpPr>
          <a:xfrm>
            <a:off x="7303384" y="4162097"/>
            <a:ext cx="3662859" cy="1251470"/>
            <a:chOff x="7303384" y="4162097"/>
            <a:chExt cx="3662859" cy="125147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4D4C9CF-8575-E440-A5AA-D8B53B980B9C}"/>
                </a:ext>
              </a:extLst>
            </p:cNvPr>
            <p:cNvSpPr/>
            <p:nvPr/>
          </p:nvSpPr>
          <p:spPr>
            <a:xfrm>
              <a:off x="8272964" y="4499167"/>
              <a:ext cx="2087628" cy="9144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rPr>
                <a:t>Finite-Volume inversion</a:t>
              </a:r>
              <a:endParaRPr lang="en-DE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endParaRPr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4C137F16-21F1-904F-84DA-276A77A2E766}"/>
                </a:ext>
              </a:extLst>
            </p:cNvPr>
            <p:cNvCxnSpPr>
              <a:stCxn id="8" idx="2"/>
              <a:endCxn id="13" idx="1"/>
            </p:cNvCxnSpPr>
            <p:nvPr/>
          </p:nvCxnSpPr>
          <p:spPr>
            <a:xfrm rot="16200000" flipH="1">
              <a:off x="7398922" y="4082325"/>
              <a:ext cx="778504" cy="96958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7ABE2B8-7AED-A54A-8D6F-C9D01DBBE1BE}"/>
                </a:ext>
              </a:extLst>
            </p:cNvPr>
            <p:cNvCxnSpPr>
              <a:stCxn id="13" idx="3"/>
              <a:endCxn id="10" idx="2"/>
            </p:cNvCxnSpPr>
            <p:nvPr/>
          </p:nvCxnSpPr>
          <p:spPr>
            <a:xfrm flipV="1">
              <a:off x="10360592" y="4162097"/>
              <a:ext cx="605651" cy="79427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5ED606-E8FB-E84B-8BF8-F9FAD83704C6}"/>
              </a:ext>
            </a:extLst>
          </p:cNvPr>
          <p:cNvGrpSpPr/>
          <p:nvPr/>
        </p:nvGrpSpPr>
        <p:grpSpPr>
          <a:xfrm>
            <a:off x="6096000" y="4177863"/>
            <a:ext cx="2496206" cy="2487175"/>
            <a:chOff x="6096000" y="4177863"/>
            <a:chExt cx="2496206" cy="248717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D0E34D4-A9D4-2D45-A897-04F046FBD2DD}"/>
                </a:ext>
              </a:extLst>
            </p:cNvPr>
            <p:cNvSpPr/>
            <p:nvPr/>
          </p:nvSpPr>
          <p:spPr>
            <a:xfrm>
              <a:off x="6096000" y="5750638"/>
              <a:ext cx="2496206" cy="9144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b="1" dirty="0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rPr>
                <a:t>Numerical simulation</a:t>
              </a:r>
            </a:p>
          </p:txBody>
        </p: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9CA44848-AA3E-264C-9B5F-3C8EE610B5F5}"/>
                </a:ext>
              </a:extLst>
            </p:cNvPr>
            <p:cNvCxnSpPr>
              <a:stCxn id="12" idx="0"/>
              <a:endCxn id="8" idx="2"/>
            </p:cNvCxnSpPr>
            <p:nvPr/>
          </p:nvCxnSpPr>
          <p:spPr>
            <a:xfrm rot="16200000" flipV="1">
              <a:off x="6537357" y="4943891"/>
              <a:ext cx="1572775" cy="4071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9CE496-41C7-1E44-B480-0532A3AB823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530365" y="2240592"/>
            <a:ext cx="6458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6065-977E-2D49-AEEA-1CAD6CA8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Poppins" pitchFamily="2" charset="77"/>
                <a:cs typeface="Poppins" pitchFamily="2" charset="77"/>
              </a:rPr>
              <a:t>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D2609-0F67-884C-B91C-4BA232DB61BA}"/>
              </a:ext>
            </a:extLst>
          </p:cNvPr>
          <p:cNvSpPr txBox="1"/>
          <p:nvPr/>
        </p:nvSpPr>
        <p:spPr>
          <a:xfrm>
            <a:off x="961261" y="1939368"/>
            <a:ext cx="835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latin typeface="Poppins" pitchFamily="2" charset="77"/>
                <a:cs typeface="Poppins" pitchFamily="2" charset="77"/>
              </a:rPr>
              <a:t>Build an </a:t>
            </a:r>
            <a:r>
              <a:rPr lang="en-DE" b="1" dirty="0">
                <a:latin typeface="Poppins" pitchFamily="2" charset="77"/>
                <a:cs typeface="Poppins" pitchFamily="2" charset="77"/>
              </a:rPr>
              <a:t>interdisciplinary</a:t>
            </a:r>
            <a:r>
              <a:rPr lang="en-DE" dirty="0">
                <a:latin typeface="Poppins" pitchFamily="2" charset="77"/>
                <a:cs typeface="Poppins" pitchFamily="2" charset="77"/>
              </a:rPr>
              <a:t> pipeline from data to physical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0CA4B-FB6B-C94C-86E9-3C508BB7AF3A}"/>
              </a:ext>
            </a:extLst>
          </p:cNvPr>
          <p:cNvSpPr txBox="1"/>
          <p:nvPr/>
        </p:nvSpPr>
        <p:spPr>
          <a:xfrm>
            <a:off x="961261" y="2372714"/>
            <a:ext cx="786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latin typeface="Poppins" pitchFamily="2" charset="77"/>
                <a:cs typeface="Poppins" pitchFamily="2" charset="77"/>
              </a:rPr>
              <a:t>Enable the simple validation and testing of different approaches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B7253-769D-D74F-80A2-12EED98EB3B2}"/>
              </a:ext>
            </a:extLst>
          </p:cNvPr>
          <p:cNvSpPr txBox="1"/>
          <p:nvPr/>
        </p:nvSpPr>
        <p:spPr>
          <a:xfrm>
            <a:off x="961261" y="2806060"/>
            <a:ext cx="885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latin typeface="Poppins" pitchFamily="2" charset="77"/>
                <a:cs typeface="Poppins" pitchFamily="2" charset="77"/>
              </a:rPr>
              <a:t>Facilitate the communication/collaboration between different disciplines</a:t>
            </a:r>
          </a:p>
        </p:txBody>
      </p:sp>
    </p:spTree>
    <p:extLst>
      <p:ext uri="{BB962C8B-B14F-4D97-AF65-F5344CB8AC3E}">
        <p14:creationId xmlns:p14="http://schemas.microsoft.com/office/powerpoint/2010/main" val="241811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6065-977E-2D49-AEEA-1CAD6CA8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Poppins" pitchFamily="2" charset="77"/>
                <a:cs typeface="Poppins" pitchFamily="2" charset="77"/>
              </a:rPr>
              <a:t>RESULTS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192B981-2ADC-C34D-9AA6-6DC4DAEDD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273" y="1822078"/>
            <a:ext cx="3351392" cy="2234261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A6BE856-BAED-8A45-BEC6-098F50767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310" y="1886353"/>
            <a:ext cx="2972690" cy="198179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2D928D6-04F8-B647-B5D7-7482E48CA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10205"/>
            <a:ext cx="3473330" cy="23155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A60C85-F6F4-1848-82C0-93837E8D1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680" y="1862221"/>
            <a:ext cx="3032947" cy="2373449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82260E-8CB1-5E4E-BBA2-8EB7DA153009}"/>
              </a:ext>
            </a:extLst>
          </p:cNvPr>
          <p:cNvSpPr/>
          <p:nvPr/>
        </p:nvSpPr>
        <p:spPr>
          <a:xfrm>
            <a:off x="3631680" y="1396554"/>
            <a:ext cx="8455217" cy="2839116"/>
          </a:xfrm>
          <a:prstGeom prst="roundRect">
            <a:avLst>
              <a:gd name="adj" fmla="val 1561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C345DE-F27A-7849-8C53-6A7F358CF013}"/>
              </a:ext>
            </a:extLst>
          </p:cNvPr>
          <p:cNvSpPr txBox="1"/>
          <p:nvPr/>
        </p:nvSpPr>
        <p:spPr>
          <a:xfrm>
            <a:off x="5567778" y="1233262"/>
            <a:ext cx="42278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DE" dirty="0">
                <a:latin typeface="Poppins" pitchFamily="2" charset="77"/>
                <a:cs typeface="Poppins" pitchFamily="2" charset="77"/>
              </a:rPr>
              <a:t>Shear modulus for simulated brain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EC18CC3-52FA-3E43-8F4E-E870FF854A1D}"/>
              </a:ext>
            </a:extLst>
          </p:cNvPr>
          <p:cNvSpPr/>
          <p:nvPr/>
        </p:nvSpPr>
        <p:spPr>
          <a:xfrm>
            <a:off x="148044" y="1912269"/>
            <a:ext cx="3076625" cy="2713489"/>
          </a:xfrm>
          <a:prstGeom prst="roundRect">
            <a:avLst>
              <a:gd name="adj" fmla="val 1561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1C962E-9C30-7747-A65E-0135E60D8B5A}"/>
              </a:ext>
            </a:extLst>
          </p:cNvPr>
          <p:cNvSpPr txBox="1"/>
          <p:nvPr/>
        </p:nvSpPr>
        <p:spPr>
          <a:xfrm>
            <a:off x="330622" y="1663874"/>
            <a:ext cx="289404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latin typeface="Poppins" pitchFamily="2" charset="77"/>
                <a:cs typeface="Poppins" pitchFamily="2" charset="77"/>
              </a:rPr>
              <a:t>Shear modulus for simulated phantom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B18E5F2-7972-434E-B864-8CB5F968DA28}"/>
              </a:ext>
            </a:extLst>
          </p:cNvPr>
          <p:cNvSpPr/>
          <p:nvPr/>
        </p:nvSpPr>
        <p:spPr>
          <a:xfrm>
            <a:off x="3224669" y="4625758"/>
            <a:ext cx="8551320" cy="2017107"/>
          </a:xfrm>
          <a:prstGeom prst="roundRect">
            <a:avLst>
              <a:gd name="adj" fmla="val 1561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4ADC-BD23-684C-81C6-D7CCF01309B6}"/>
              </a:ext>
            </a:extLst>
          </p:cNvPr>
          <p:cNvSpPr txBox="1"/>
          <p:nvPr/>
        </p:nvSpPr>
        <p:spPr>
          <a:xfrm>
            <a:off x="2287534" y="5455766"/>
            <a:ext cx="16913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latin typeface="Poppins" pitchFamily="2" charset="77"/>
                <a:cs typeface="Poppins" pitchFamily="2" charset="77"/>
              </a:rPr>
              <a:t>In vivo images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2628EF5-86BE-E749-BDAC-2F7FD06EC7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901" r="50845" b="29912"/>
          <a:stretch/>
        </p:blipFill>
        <p:spPr>
          <a:xfrm>
            <a:off x="3728736" y="4497857"/>
            <a:ext cx="2038914" cy="19158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627A2A7-B98D-F241-A340-626163F1CC8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045" r="49354" b="27768"/>
          <a:stretch/>
        </p:blipFill>
        <p:spPr>
          <a:xfrm>
            <a:off x="6023056" y="4495716"/>
            <a:ext cx="2453727" cy="22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7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140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Poppins</vt:lpstr>
      <vt:lpstr>Office Theme</vt:lpstr>
      <vt:lpstr>PowerPoint Presentation</vt:lpstr>
      <vt:lpstr>Project 5: CONTEXT</vt:lpstr>
      <vt:lpstr>PROJECT IDEA</vt:lpstr>
      <vt:lpstr>PROJECT IDEA</vt:lpstr>
      <vt:lpstr>PROJECT IDEA</vt:lpstr>
      <vt:lpstr>GOALS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 Caiazzo</dc:creator>
  <cp:lastModifiedBy>Alfonso Caiazzo</cp:lastModifiedBy>
  <cp:revision>5</cp:revision>
  <dcterms:created xsi:type="dcterms:W3CDTF">2022-03-19T09:06:47Z</dcterms:created>
  <dcterms:modified xsi:type="dcterms:W3CDTF">2022-03-19T10:57:26Z</dcterms:modified>
</cp:coreProperties>
</file>