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Old Standard TT"/>
      <p:regular r:id="rId22"/>
      <p:bold r:id="rId23"/>
      <p: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ldStandardTT-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OldStandardTT-italic.fntdata"/><Relationship Id="rId12" Type="http://schemas.openxmlformats.org/officeDocument/2006/relationships/slide" Target="slides/slide7.xml"/><Relationship Id="rId23" Type="http://schemas.openxmlformats.org/officeDocument/2006/relationships/font" Target="fonts/OldStandardT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821b5c14c_0_10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821b5c14c_0_1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b821b5c14c_0_10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b821b5c14c_0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83fccbdc6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83fccbdc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b821b5c14c_0_8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b821b5c14c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821b5c14c_0_10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821b5c14c_0_1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b821b5c14c_0_8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b821b5c14c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b821b5c14c_0_10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b821b5c14c_0_1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821b5c14c_0_10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821b5c14c_0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821b5c14c_0_10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821b5c14c_0_1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0"/>
              </a:spcBef>
              <a:spcAft>
                <a:spcPts val="0"/>
              </a:spcAft>
              <a:buClr>
                <a:schemeClr val="accent1"/>
              </a:buClr>
              <a:buSzPts val="1400"/>
              <a:buChar char="○"/>
              <a:defRPr>
                <a:solidFill>
                  <a:schemeClr val="accent1"/>
                </a:solidFill>
              </a:defRPr>
            </a:lvl2pPr>
            <a:lvl3pPr indent="-317500" lvl="2" marL="1371600" rtl="0">
              <a:spcBef>
                <a:spcPts val="0"/>
              </a:spcBef>
              <a:spcAft>
                <a:spcPts val="0"/>
              </a:spcAft>
              <a:buClr>
                <a:schemeClr val="accent1"/>
              </a:buClr>
              <a:buSzPts val="1400"/>
              <a:buChar char="■"/>
              <a:defRPr>
                <a:solidFill>
                  <a:schemeClr val="accent1"/>
                </a:solidFill>
              </a:defRPr>
            </a:lvl3pPr>
            <a:lvl4pPr indent="-317500" lvl="3" marL="1828800" rtl="0">
              <a:spcBef>
                <a:spcPts val="0"/>
              </a:spcBef>
              <a:spcAft>
                <a:spcPts val="0"/>
              </a:spcAft>
              <a:buClr>
                <a:schemeClr val="accent1"/>
              </a:buClr>
              <a:buSzPts val="1400"/>
              <a:buChar char="●"/>
              <a:defRPr>
                <a:solidFill>
                  <a:schemeClr val="accent1"/>
                </a:solidFill>
              </a:defRPr>
            </a:lvl4pPr>
            <a:lvl5pPr indent="-317500" lvl="4" marL="2286000" rtl="0">
              <a:spcBef>
                <a:spcPts val="0"/>
              </a:spcBef>
              <a:spcAft>
                <a:spcPts val="0"/>
              </a:spcAft>
              <a:buClr>
                <a:schemeClr val="accent1"/>
              </a:buClr>
              <a:buSzPts val="1400"/>
              <a:buChar char="○"/>
              <a:defRPr>
                <a:solidFill>
                  <a:schemeClr val="accent1"/>
                </a:solidFill>
              </a:defRPr>
            </a:lvl5pPr>
            <a:lvl6pPr indent="-317500" lvl="5" marL="2743200" rtl="0">
              <a:spcBef>
                <a:spcPts val="0"/>
              </a:spcBef>
              <a:spcAft>
                <a:spcPts val="0"/>
              </a:spcAft>
              <a:buClr>
                <a:schemeClr val="accent1"/>
              </a:buClr>
              <a:buSzPts val="1400"/>
              <a:buChar char="■"/>
              <a:defRPr>
                <a:solidFill>
                  <a:schemeClr val="accent1"/>
                </a:solidFill>
              </a:defRPr>
            </a:lvl6pPr>
            <a:lvl7pPr indent="-317500" lvl="6" marL="3200400" rtl="0">
              <a:spcBef>
                <a:spcPts val="0"/>
              </a:spcBef>
              <a:spcAft>
                <a:spcPts val="0"/>
              </a:spcAft>
              <a:buClr>
                <a:schemeClr val="accent1"/>
              </a:buClr>
              <a:buSzPts val="1400"/>
              <a:buChar char="●"/>
              <a:defRPr>
                <a:solidFill>
                  <a:schemeClr val="accent1"/>
                </a:solidFill>
              </a:defRPr>
            </a:lvl7pPr>
            <a:lvl8pPr indent="-317500" lvl="7" marL="3657600" rtl="0">
              <a:spcBef>
                <a:spcPts val="0"/>
              </a:spcBef>
              <a:spcAft>
                <a:spcPts val="0"/>
              </a:spcAft>
              <a:buClr>
                <a:schemeClr val="accent1"/>
              </a:buClr>
              <a:buSzPts val="1400"/>
              <a:buChar char="○"/>
              <a:defRPr>
                <a:solidFill>
                  <a:schemeClr val="accent1"/>
                </a:solidFill>
              </a:defRPr>
            </a:lvl8pPr>
            <a:lvl9pPr indent="-317500" lvl="8" marL="4114800" rtl="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Minimum Graph Motion Planning</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45833"/>
              <a:buFont typeface="Arial"/>
              <a:buNone/>
            </a:pPr>
            <a:r>
              <a:rPr lang="en"/>
              <a:t>David Živković 98/2020</a:t>
            </a:r>
            <a:endParaRPr/>
          </a:p>
          <a:p>
            <a:pPr indent="0" lvl="0" marL="0" rtl="0" algn="l">
              <a:spcBef>
                <a:spcPts val="0"/>
              </a:spcBef>
              <a:spcAft>
                <a:spcPts val="0"/>
              </a:spcAft>
              <a:buNone/>
            </a:pPr>
            <a:r>
              <a:rPr lang="en"/>
              <a:t>Matija Stanković 171/2020</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Poređenje kroz primere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40923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Graf sa 15 čvorova</a:t>
            </a:r>
            <a:endParaRPr/>
          </a:p>
        </p:txBody>
      </p:sp>
      <p:sp>
        <p:nvSpPr>
          <p:cNvPr id="123" name="Google Shape;123;p23"/>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U ovom grafu, svi algoritmi su radili približno dobro. Graf je dovoljno mali i jednostavan da i nasumični algoritmi često pronadju optimalno rešenje “na sreću”.</a:t>
            </a:r>
            <a:endParaRPr sz="1600"/>
          </a:p>
        </p:txBody>
      </p:sp>
      <p:pic>
        <p:nvPicPr>
          <p:cNvPr id="124" name="Google Shape;124;p23"/>
          <p:cNvPicPr preferRelativeResize="0"/>
          <p:nvPr/>
        </p:nvPicPr>
        <p:blipFill rotWithShape="1">
          <a:blip r:embed="rId3">
            <a:alphaModFix/>
          </a:blip>
          <a:srcRect b="15023" l="0" r="36652" t="0"/>
          <a:stretch/>
        </p:blipFill>
        <p:spPr>
          <a:xfrm>
            <a:off x="4404000" y="575925"/>
            <a:ext cx="4502557" cy="339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39999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Graf sa 25 čvorova</a:t>
            </a:r>
            <a:endParaRPr/>
          </a:p>
        </p:txBody>
      </p:sp>
      <p:sp>
        <p:nvSpPr>
          <p:cNvPr id="130" name="Google Shape;130;p24"/>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Već u ovakvom grafu prostiji algoritmi se ne snalaze baš najbolje. </a:t>
            </a:r>
            <a:endParaRPr sz="1600"/>
          </a:p>
          <a:p>
            <a:pPr indent="0" lvl="0" marL="0" rtl="0" algn="l">
              <a:spcBef>
                <a:spcPts val="1200"/>
              </a:spcBef>
              <a:spcAft>
                <a:spcPts val="0"/>
              </a:spcAft>
              <a:buNone/>
            </a:pPr>
            <a:r>
              <a:rPr lang="en" sz="1600"/>
              <a:t>Čak i kompleksniji VNS prestaje toliko često da daje optimalna rešenja zbog nasumičnosti koja je ipak u srži ovog algoritma. Čak ni povećanje na 1000 iteracija ne daje znatno bolje rezulate. </a:t>
            </a:r>
            <a:endParaRPr sz="1600"/>
          </a:p>
          <a:p>
            <a:pPr indent="0" lvl="0" marL="0" rtl="0" algn="l">
              <a:spcBef>
                <a:spcPts val="1200"/>
              </a:spcBef>
              <a:spcAft>
                <a:spcPts val="1200"/>
              </a:spcAft>
              <a:buNone/>
            </a:pPr>
            <a:r>
              <a:rPr lang="en" sz="1600"/>
              <a:t>ACO se pokazuje kao odličan izbor za graf ove veličine.</a:t>
            </a:r>
            <a:endParaRPr sz="1600"/>
          </a:p>
        </p:txBody>
      </p:sp>
      <p:pic>
        <p:nvPicPr>
          <p:cNvPr id="131" name="Google Shape;131;p24"/>
          <p:cNvPicPr preferRelativeResize="0"/>
          <p:nvPr/>
        </p:nvPicPr>
        <p:blipFill rotWithShape="1">
          <a:blip r:embed="rId3">
            <a:alphaModFix/>
          </a:blip>
          <a:srcRect b="12087" l="0" r="37205" t="0"/>
          <a:stretch/>
        </p:blipFill>
        <p:spPr>
          <a:xfrm>
            <a:off x="4311600" y="445025"/>
            <a:ext cx="4368300" cy="34399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40677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Graf sa 75 čvorova</a:t>
            </a:r>
            <a:endParaRPr/>
          </a:p>
        </p:txBody>
      </p:sp>
      <p:sp>
        <p:nvSpPr>
          <p:cNvPr id="137" name="Google Shape;137;p2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U grafovima ove veličine, naivni algoritmi se uopšte ne snalaze. Vrlo retko pronalaze rešenje, a kada ga nadju ono bude preveliko. </a:t>
            </a:r>
            <a:endParaRPr sz="1600"/>
          </a:p>
          <a:p>
            <a:pPr indent="0" lvl="0" marL="0" rtl="0" algn="l">
              <a:spcBef>
                <a:spcPts val="1200"/>
              </a:spcBef>
              <a:spcAft>
                <a:spcPts val="0"/>
              </a:spcAft>
              <a:buNone/>
            </a:pPr>
            <a:r>
              <a:rPr lang="en" sz="1600"/>
              <a:t>VNS ponekad uspe da nadje dovoljno dobro rešenje, ali je njegovo vreme izvršavanja neprihvatljivo. </a:t>
            </a:r>
            <a:endParaRPr sz="1600"/>
          </a:p>
          <a:p>
            <a:pPr indent="0" lvl="0" marL="0" rtl="0" algn="l">
              <a:spcBef>
                <a:spcPts val="1200"/>
              </a:spcBef>
              <a:spcAft>
                <a:spcPts val="1200"/>
              </a:spcAft>
              <a:buNone/>
            </a:pPr>
            <a:r>
              <a:rPr lang="en" sz="1600"/>
              <a:t>ACO u ovom slučaju nalazi bolja rešenja od VNS u znatno kraćem vremenu.</a:t>
            </a:r>
            <a:endParaRPr sz="1600"/>
          </a:p>
        </p:txBody>
      </p:sp>
      <p:pic>
        <p:nvPicPr>
          <p:cNvPr id="138" name="Google Shape;138;p25"/>
          <p:cNvPicPr preferRelativeResize="0"/>
          <p:nvPr/>
        </p:nvPicPr>
        <p:blipFill rotWithShape="1">
          <a:blip r:embed="rId3">
            <a:alphaModFix/>
          </a:blip>
          <a:srcRect b="12388" l="0" r="35674" t="0"/>
          <a:stretch/>
        </p:blipFill>
        <p:spPr>
          <a:xfrm>
            <a:off x="4379300" y="445025"/>
            <a:ext cx="4329599" cy="3316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Grid veličine 7x7</a:t>
            </a:r>
            <a:endParaRPr/>
          </a:p>
        </p:txBody>
      </p:sp>
      <p:sp>
        <p:nvSpPr>
          <p:cNvPr id="144" name="Google Shape;144;p26"/>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Problemi u grid okruženju često nisu kompleksni, zbog velikog broja mogućih puteva, pa se zbog toga naivni algoritmi ovde dobro snalaze.</a:t>
            </a:r>
            <a:endParaRPr sz="1600"/>
          </a:p>
          <a:p>
            <a:pPr indent="0" lvl="0" marL="0" rtl="0" algn="l">
              <a:spcBef>
                <a:spcPts val="1200"/>
              </a:spcBef>
              <a:spcAft>
                <a:spcPts val="0"/>
              </a:spcAft>
              <a:buNone/>
            </a:pPr>
            <a:r>
              <a:rPr lang="en" sz="1600"/>
              <a:t>VNS se u grid-ovima najbolje snalazi, i jako često pronalazi optimalne puteve.</a:t>
            </a:r>
            <a:endParaRPr sz="1600"/>
          </a:p>
          <a:p>
            <a:pPr indent="0" lvl="0" marL="0" rtl="0" algn="l">
              <a:spcBef>
                <a:spcPts val="1200"/>
              </a:spcBef>
              <a:spcAft>
                <a:spcPts val="1200"/>
              </a:spcAft>
              <a:buNone/>
            </a:pPr>
            <a:r>
              <a:rPr lang="en" sz="1600"/>
              <a:t>ACO brzo pronadje put, ali uglavnom on </a:t>
            </a:r>
            <a:r>
              <a:rPr lang="en" sz="1600"/>
              <a:t>nije najkraći, pa je preporučeno koristiti VNS.</a:t>
            </a:r>
            <a:endParaRPr sz="1600"/>
          </a:p>
        </p:txBody>
      </p:sp>
      <p:pic>
        <p:nvPicPr>
          <p:cNvPr id="145" name="Google Shape;145;p26"/>
          <p:cNvPicPr preferRelativeResize="0"/>
          <p:nvPr/>
        </p:nvPicPr>
        <p:blipFill>
          <a:blip r:embed="rId3">
            <a:alphaModFix/>
          </a:blip>
          <a:stretch>
            <a:fillRect/>
          </a:stretch>
        </p:blipFill>
        <p:spPr>
          <a:xfrm>
            <a:off x="4421400" y="445025"/>
            <a:ext cx="4527599" cy="338941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551400" y="315700"/>
            <a:ext cx="8041200" cy="954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500"/>
              <a:t>Poređenje performansi algoritama</a:t>
            </a:r>
            <a:endParaRPr sz="3500"/>
          </a:p>
        </p:txBody>
      </p:sp>
      <p:pic>
        <p:nvPicPr>
          <p:cNvPr id="151" name="Google Shape;151;p27"/>
          <p:cNvPicPr preferRelativeResize="0"/>
          <p:nvPr/>
        </p:nvPicPr>
        <p:blipFill rotWithShape="1">
          <a:blip r:embed="rId3">
            <a:alphaModFix/>
          </a:blip>
          <a:srcRect b="11738" l="0" r="3072" t="0"/>
          <a:stretch/>
        </p:blipFill>
        <p:spPr>
          <a:xfrm>
            <a:off x="494025" y="1239800"/>
            <a:ext cx="8155951" cy="3441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1109250" y="300300"/>
            <a:ext cx="6925500" cy="644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500"/>
              <a:t>Malo ekstremniji slučaj</a:t>
            </a:r>
            <a:endParaRPr sz="3500"/>
          </a:p>
        </p:txBody>
      </p:sp>
      <p:pic>
        <p:nvPicPr>
          <p:cNvPr id="157" name="Google Shape;157;p28"/>
          <p:cNvPicPr preferRelativeResize="0"/>
          <p:nvPr/>
        </p:nvPicPr>
        <p:blipFill rotWithShape="1">
          <a:blip r:embed="rId3">
            <a:alphaModFix/>
          </a:blip>
          <a:srcRect b="19614" l="0" r="12319" t="0"/>
          <a:stretch/>
        </p:blipFill>
        <p:spPr>
          <a:xfrm>
            <a:off x="353400" y="1119900"/>
            <a:ext cx="8437199" cy="3584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65500" y="1166750"/>
            <a:ext cx="4045200" cy="1333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Grafovi</a:t>
            </a:r>
            <a:endParaRPr/>
          </a:p>
        </p:txBody>
      </p:sp>
      <p:sp>
        <p:nvSpPr>
          <p:cNvPr id="66" name="Google Shape;66;p14"/>
          <p:cNvSpPr txBox="1"/>
          <p:nvPr>
            <p:ph idx="1" type="subTitle"/>
          </p:nvPr>
        </p:nvSpPr>
        <p:spPr>
          <a:xfrm>
            <a:off x="265500" y="249995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Struktura podataka sa mnogo primena</a:t>
            </a:r>
            <a:endParaRPr/>
          </a:p>
        </p:txBody>
      </p:sp>
      <p:sp>
        <p:nvSpPr>
          <p:cNvPr id="67" name="Google Shape;67;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Problem navigacije, najkraći put</a:t>
            </a:r>
            <a:endParaRPr/>
          </a:p>
          <a:p>
            <a:pPr indent="-342900" lvl="0" marL="457200" rtl="0" algn="l">
              <a:spcBef>
                <a:spcPts val="0"/>
              </a:spcBef>
              <a:spcAft>
                <a:spcPts val="0"/>
              </a:spcAft>
              <a:buSzPts val="1800"/>
              <a:buChar char="●"/>
            </a:pPr>
            <a:r>
              <a:rPr lang="en"/>
              <a:t>DFS, BFS, Dijkstra, A*</a:t>
            </a:r>
            <a:endParaRPr/>
          </a:p>
          <a:p>
            <a:pPr indent="-342900" lvl="0" marL="457200" rtl="0" algn="l">
              <a:spcBef>
                <a:spcPts val="0"/>
              </a:spcBef>
              <a:spcAft>
                <a:spcPts val="0"/>
              </a:spcAft>
              <a:buSzPts val="1800"/>
              <a:buChar char="●"/>
            </a:pPr>
            <a:r>
              <a:rPr lang="en"/>
              <a:t>Većina algoritama rešava statičke probleme</a:t>
            </a:r>
            <a:endParaRPr/>
          </a:p>
          <a:p>
            <a:pPr indent="-342900" lvl="0" marL="457200" rtl="0" algn="l">
              <a:spcBef>
                <a:spcPts val="0"/>
              </a:spcBef>
              <a:spcAft>
                <a:spcPts val="0"/>
              </a:spcAft>
              <a:buSzPts val="1800"/>
              <a:buChar char="●"/>
            </a:pPr>
            <a:r>
              <a:rPr lang="en"/>
              <a:t>Kako rešiti probleme u dinamičkom okruženju?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497950" y="382500"/>
            <a:ext cx="8079600" cy="4378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lang="en" sz="3680" u="sng">
                <a:solidFill>
                  <a:schemeClr val="lt1"/>
                </a:solidFill>
              </a:rPr>
              <a:t>Problem</a:t>
            </a:r>
            <a:r>
              <a:rPr lang="en" sz="3680" u="sng"/>
              <a:t>:</a:t>
            </a:r>
            <a:endParaRPr sz="3680" u="sng"/>
          </a:p>
          <a:p>
            <a:pPr indent="0" lvl="0" marL="0" rtl="0" algn="l">
              <a:spcBef>
                <a:spcPts val="0"/>
              </a:spcBef>
              <a:spcAft>
                <a:spcPts val="0"/>
              </a:spcAft>
              <a:buSzPts val="990"/>
              <a:buNone/>
            </a:pPr>
            <a:r>
              <a:rPr lang="en" sz="3680"/>
              <a:t>Naći najmanji broj potrebnih koraka tako da robot dodje do cilja, gde se korak sastoji ili iz pomeranja robota na susedno polje, ili pomeranje neke prepreke na isti način</a:t>
            </a:r>
            <a:endParaRPr sz="368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273200" y="1576050"/>
            <a:ext cx="4045200" cy="199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Nekoliko ideja za rešavanje ovog problema</a:t>
            </a:r>
            <a:endParaRPr/>
          </a:p>
        </p:txBody>
      </p:sp>
      <p:sp>
        <p:nvSpPr>
          <p:cNvPr id="78" name="Google Shape;78;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Iscrpna pretraga</a:t>
            </a:r>
            <a:endParaRPr/>
          </a:p>
          <a:p>
            <a:pPr indent="-342900" lvl="0" marL="457200" rtl="0" algn="l">
              <a:spcBef>
                <a:spcPts val="0"/>
              </a:spcBef>
              <a:spcAft>
                <a:spcPts val="0"/>
              </a:spcAft>
              <a:buSzPts val="1800"/>
              <a:buChar char="●"/>
            </a:pPr>
            <a:r>
              <a:rPr lang="en"/>
              <a:t>Optimizovana iscrpna pretraga</a:t>
            </a:r>
            <a:endParaRPr/>
          </a:p>
          <a:p>
            <a:pPr indent="-342900" lvl="0" marL="457200" rtl="0" algn="l">
              <a:spcBef>
                <a:spcPts val="0"/>
              </a:spcBef>
              <a:spcAft>
                <a:spcPts val="0"/>
              </a:spcAft>
              <a:buSzPts val="1800"/>
              <a:buChar char="●"/>
            </a:pPr>
            <a:r>
              <a:rPr lang="en"/>
              <a:t>VNS</a:t>
            </a:r>
            <a:endParaRPr/>
          </a:p>
          <a:p>
            <a:pPr indent="-342900" lvl="0" marL="457200" rtl="0" algn="l">
              <a:spcBef>
                <a:spcPts val="0"/>
              </a:spcBef>
              <a:spcAft>
                <a:spcPts val="0"/>
              </a:spcAft>
              <a:buSzPts val="1800"/>
              <a:buChar char="●"/>
            </a:pPr>
            <a:r>
              <a:rPr lang="en"/>
              <a:t>Optimizacija kolonijom mrava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273200" y="1576050"/>
            <a:ext cx="4045200" cy="1991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Nešto o iteracijama</a:t>
            </a:r>
            <a:endParaRPr/>
          </a:p>
        </p:txBody>
      </p:sp>
      <p:sp>
        <p:nvSpPr>
          <p:cNvPr id="84" name="Google Shape;84;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Izvršavamo algoritme kroz iteracije</a:t>
            </a:r>
            <a:endParaRPr/>
          </a:p>
          <a:p>
            <a:pPr indent="-342900" lvl="0" marL="457200" rtl="0" algn="l">
              <a:spcBef>
                <a:spcPts val="0"/>
              </a:spcBef>
              <a:spcAft>
                <a:spcPts val="0"/>
              </a:spcAft>
              <a:buSzPts val="1800"/>
              <a:buChar char="●"/>
            </a:pPr>
            <a:r>
              <a:rPr lang="en"/>
              <a:t>Uglavnom je broj iteracija 100</a:t>
            </a:r>
            <a:endParaRPr/>
          </a:p>
          <a:p>
            <a:pPr indent="-342900" lvl="0" marL="457200" rtl="0" algn="l">
              <a:spcBef>
                <a:spcPts val="0"/>
              </a:spcBef>
              <a:spcAft>
                <a:spcPts val="0"/>
              </a:spcAft>
              <a:buSzPts val="1800"/>
              <a:buChar char="●"/>
            </a:pPr>
            <a:r>
              <a:rPr lang="en"/>
              <a:t>Kod ACO algoritma ovaj broj rasporedjujemo na same iteracije i broj mrava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Opis implementacije:</a:t>
            </a:r>
            <a:endParaRPr b="1" sz="1800"/>
          </a:p>
          <a:p>
            <a:pPr indent="0" lvl="0" marL="0" rtl="0" algn="l">
              <a:spcBef>
                <a:spcPts val="1200"/>
              </a:spcBef>
              <a:spcAft>
                <a:spcPts val="1200"/>
              </a:spcAft>
              <a:buNone/>
            </a:pPr>
            <a:r>
              <a:rPr lang="en" sz="1600"/>
              <a:t>Pre svakog koraka nasumično biramo da li ćemo u tom koraku pomeriti robota ili nasumičnu prepreku. Algoritam završavamo kada se robot nalazi u cilju.</a:t>
            </a:r>
            <a:endParaRPr sz="1600"/>
          </a:p>
        </p:txBody>
      </p:sp>
      <p:sp>
        <p:nvSpPr>
          <p:cNvPr id="90" name="Google Shape;90;p18"/>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Prednosti i mane:</a:t>
            </a:r>
            <a:endParaRPr b="1" sz="1800"/>
          </a:p>
          <a:p>
            <a:pPr indent="-330200" lvl="0" marL="457200" rtl="0" algn="l">
              <a:spcBef>
                <a:spcPts val="1200"/>
              </a:spcBef>
              <a:spcAft>
                <a:spcPts val="0"/>
              </a:spcAft>
              <a:buSzPts val="1600"/>
              <a:buChar char="●"/>
            </a:pPr>
            <a:r>
              <a:rPr lang="en" sz="1600"/>
              <a:t>Vrlo lako za implementaciju</a:t>
            </a:r>
            <a:endParaRPr sz="1600"/>
          </a:p>
          <a:p>
            <a:pPr indent="-330200" lvl="0" marL="457200" rtl="0" algn="l">
              <a:spcBef>
                <a:spcPts val="0"/>
              </a:spcBef>
              <a:spcAft>
                <a:spcPts val="0"/>
              </a:spcAft>
              <a:buSzPts val="1600"/>
              <a:buChar char="●"/>
            </a:pPr>
            <a:r>
              <a:rPr lang="en" sz="1600"/>
              <a:t>Dosta često pronalazi rešenje</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Za teške instance problema izvršavanje traje jako dugo</a:t>
            </a:r>
            <a:endParaRPr sz="1600"/>
          </a:p>
          <a:p>
            <a:pPr indent="-330200" lvl="0" marL="457200" rtl="0" algn="l">
              <a:spcBef>
                <a:spcPts val="0"/>
              </a:spcBef>
              <a:spcAft>
                <a:spcPts val="0"/>
              </a:spcAft>
              <a:buSzPts val="1600"/>
              <a:buChar char="●"/>
            </a:pPr>
            <a:r>
              <a:rPr lang="en" sz="1600"/>
              <a:t>Algoritam ne daje prioritet minimalnom rešenju, već se samo trudi da do rešenja dodje</a:t>
            </a:r>
            <a:endParaRPr sz="1600"/>
          </a:p>
        </p:txBody>
      </p:sp>
      <p:sp>
        <p:nvSpPr>
          <p:cNvPr id="91" name="Google Shape;91;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Iscrpna pretraga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Opis implementacije:</a:t>
            </a:r>
            <a:endParaRPr b="1" sz="1800"/>
          </a:p>
          <a:p>
            <a:pPr indent="0" lvl="0" marL="0" rtl="0" algn="l">
              <a:spcBef>
                <a:spcPts val="1200"/>
              </a:spcBef>
              <a:spcAft>
                <a:spcPts val="1200"/>
              </a:spcAft>
              <a:buNone/>
            </a:pPr>
            <a:r>
              <a:rPr lang="en" sz="1600"/>
              <a:t>Pre bilo kakvog pomeraja prepreke, izvrši se BFS algoritam koji će pronaći put od robota do cilja ako takav put postoji. Ukoliko ne postoji zbog pozicija prepreka, nasumična prepreka se pomera i ponovo se pokreće BFS algoritam.</a:t>
            </a:r>
            <a:endParaRPr sz="1600"/>
          </a:p>
        </p:txBody>
      </p:sp>
      <p:sp>
        <p:nvSpPr>
          <p:cNvPr id="97" name="Google Shape;97;p19"/>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800"/>
              <a:t>Prednosti i mane:</a:t>
            </a:r>
            <a:endParaRPr b="1" sz="1800"/>
          </a:p>
          <a:p>
            <a:pPr indent="-330200" lvl="0" marL="457200" rtl="0" algn="l">
              <a:spcBef>
                <a:spcPts val="1200"/>
              </a:spcBef>
              <a:spcAft>
                <a:spcPts val="0"/>
              </a:spcAft>
              <a:buSzPts val="1600"/>
              <a:buChar char="●"/>
            </a:pPr>
            <a:r>
              <a:rPr lang="en" sz="1600"/>
              <a:t>Jednostavno za implementaciju</a:t>
            </a:r>
            <a:endParaRPr sz="1600"/>
          </a:p>
          <a:p>
            <a:pPr indent="-330200" lvl="0" marL="457200" rtl="0" algn="l">
              <a:spcBef>
                <a:spcPts val="0"/>
              </a:spcBef>
              <a:spcAft>
                <a:spcPts val="0"/>
              </a:spcAft>
              <a:buSzPts val="1600"/>
              <a:buChar char="●"/>
            </a:pPr>
            <a:r>
              <a:rPr lang="en" sz="1600"/>
              <a:t>U poredjenju sa neoptimizovanom iscrpnom pretragom, nalazi dosta bolja rešenja</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Zbog skroz nasumičnog pomeranja prepreka rešenje cesto neće biti najbolje</a:t>
            </a:r>
            <a:endParaRPr sz="1600"/>
          </a:p>
          <a:p>
            <a:pPr indent="-330200" lvl="0" marL="457200" rtl="0" algn="l">
              <a:spcBef>
                <a:spcPts val="0"/>
              </a:spcBef>
              <a:spcAft>
                <a:spcPts val="0"/>
              </a:spcAft>
              <a:buSzPts val="1600"/>
              <a:buChar char="●"/>
            </a:pPr>
            <a:r>
              <a:rPr lang="en" sz="1600"/>
              <a:t>Duže izvršavanje zbog konstantnog pokretanja BFS algoritma</a:t>
            </a:r>
            <a:endParaRPr sz="1600"/>
          </a:p>
        </p:txBody>
      </p:sp>
      <p:sp>
        <p:nvSpPr>
          <p:cNvPr id="98" name="Google Shape;98;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Optimizovana isrpna </a:t>
            </a:r>
            <a:r>
              <a:rPr lang="en"/>
              <a:t>pretraga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Opis implementacije:</a:t>
            </a:r>
            <a:endParaRPr b="1" sz="1800"/>
          </a:p>
          <a:p>
            <a:pPr indent="0" lvl="0" marL="0" rtl="0" algn="l">
              <a:spcBef>
                <a:spcPts val="1200"/>
              </a:spcBef>
              <a:spcAft>
                <a:spcPts val="1200"/>
              </a:spcAft>
              <a:buNone/>
            </a:pPr>
            <a:r>
              <a:rPr lang="en" sz="1600"/>
              <a:t>Klasičan VNS algoritam uz manje izmene. Kod nam predstavlja binarnu reprezentaciju pozicija prepreka. Shaking i funkcija za manju promenu rešenja nam pomeraju prepreke, i svaki put kada se ovo desi, pokreće se BFS algoritam koji traži najkraći put do cilja.</a:t>
            </a:r>
            <a:endParaRPr sz="1600"/>
          </a:p>
        </p:txBody>
      </p:sp>
      <p:sp>
        <p:nvSpPr>
          <p:cNvPr id="104" name="Google Shape;104;p20"/>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Prednosti i mane:</a:t>
            </a:r>
            <a:endParaRPr b="1" sz="1800"/>
          </a:p>
          <a:p>
            <a:pPr indent="-330200" lvl="0" marL="457200" rtl="0" algn="l">
              <a:spcBef>
                <a:spcPts val="1200"/>
              </a:spcBef>
              <a:spcAft>
                <a:spcPts val="0"/>
              </a:spcAft>
              <a:buSzPts val="1600"/>
              <a:buChar char="●"/>
            </a:pPr>
            <a:r>
              <a:rPr lang="en" sz="1600"/>
              <a:t>Pronalazi odlična rešenja za lakše probleme</a:t>
            </a:r>
            <a:endParaRPr sz="1600"/>
          </a:p>
          <a:p>
            <a:pPr indent="-330200" lvl="0" marL="457200" rtl="0" algn="l">
              <a:spcBef>
                <a:spcPts val="0"/>
              </a:spcBef>
              <a:spcAft>
                <a:spcPts val="0"/>
              </a:spcAft>
              <a:buSzPts val="1600"/>
              <a:buChar char="●"/>
            </a:pPr>
            <a:r>
              <a:rPr lang="en" sz="1600"/>
              <a:t>Kratko vreme izvršavanja</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Teža implementacija sa dosta funkcija</a:t>
            </a:r>
            <a:endParaRPr sz="1600"/>
          </a:p>
          <a:p>
            <a:pPr indent="-330200" lvl="0" marL="457200" rtl="0" algn="l">
              <a:spcBef>
                <a:spcPts val="0"/>
              </a:spcBef>
              <a:spcAft>
                <a:spcPts val="0"/>
              </a:spcAft>
              <a:buSzPts val="1600"/>
              <a:buChar char="●"/>
            </a:pPr>
            <a:r>
              <a:rPr lang="en" sz="1600"/>
              <a:t>Za teže instance problema često ne nalazi rešenje, a kada ih nadje ona nisu optimalna</a:t>
            </a:r>
            <a:endParaRPr sz="1600"/>
          </a:p>
        </p:txBody>
      </p:sp>
      <p:sp>
        <p:nvSpPr>
          <p:cNvPr id="105" name="Google Shape;105;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Opis implementacije:</a:t>
            </a:r>
            <a:endParaRPr b="1" sz="1800"/>
          </a:p>
          <a:p>
            <a:pPr indent="0" lvl="0" marL="0" rtl="0" algn="l">
              <a:spcBef>
                <a:spcPts val="1200"/>
              </a:spcBef>
              <a:spcAft>
                <a:spcPts val="1200"/>
              </a:spcAft>
              <a:buNone/>
            </a:pPr>
            <a:r>
              <a:rPr lang="en" sz="1600"/>
              <a:t>Algoritam ACO uz mnoge izmene. Osim feromona, pamtimo i koliko često čvor vodi ka dobrom putu. Cvor može ući u “sawed-off” stanje: on je list ili vodi samo ka drugim “sawed-off” čvorovima. Prepreku pomeramo kada mrav “umre” pored iste.</a:t>
            </a:r>
            <a:endParaRPr sz="1600"/>
          </a:p>
        </p:txBody>
      </p:sp>
      <p:sp>
        <p:nvSpPr>
          <p:cNvPr id="111" name="Google Shape;111;p21"/>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Prednosti i mane:</a:t>
            </a:r>
            <a:endParaRPr sz="1600"/>
          </a:p>
          <a:p>
            <a:pPr indent="-330200" lvl="0" marL="457200" rtl="0" algn="l">
              <a:spcBef>
                <a:spcPts val="1200"/>
              </a:spcBef>
              <a:spcAft>
                <a:spcPts val="0"/>
              </a:spcAft>
              <a:buSzPts val="1600"/>
              <a:buChar char="●"/>
            </a:pPr>
            <a:r>
              <a:rPr lang="en" sz="1600"/>
              <a:t>Daje odlične rezultate, posebno pri težim problemima</a:t>
            </a:r>
            <a:endParaRPr sz="1600"/>
          </a:p>
          <a:p>
            <a:pPr indent="-330200" lvl="0" marL="457200" rtl="0" algn="l">
              <a:spcBef>
                <a:spcPts val="0"/>
              </a:spcBef>
              <a:spcAft>
                <a:spcPts val="0"/>
              </a:spcAft>
              <a:buSzPts val="1600"/>
              <a:buChar char="●"/>
            </a:pPr>
            <a:r>
              <a:rPr lang="en" sz="1600"/>
              <a:t>Veoma retko ne nalazi rešenje</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Veoma komplikovana implementacija</a:t>
            </a:r>
            <a:endParaRPr sz="1600"/>
          </a:p>
          <a:p>
            <a:pPr indent="-330200" lvl="0" marL="457200" rtl="0" algn="l">
              <a:spcBef>
                <a:spcPts val="0"/>
              </a:spcBef>
              <a:spcAft>
                <a:spcPts val="0"/>
              </a:spcAft>
              <a:buSzPts val="1600"/>
              <a:buChar char="●"/>
            </a:pPr>
            <a:r>
              <a:rPr lang="en" sz="1600"/>
              <a:t>Za lakše instance problema često ne nalazi optimalno rešenje već odabere neko koje je “dovoljno dobro”</a:t>
            </a:r>
            <a:endParaRPr sz="1600"/>
          </a:p>
        </p:txBody>
      </p:sp>
      <p:sp>
        <p:nvSpPr>
          <p:cNvPr id="112" name="Google Shape;112;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Optimizacija kolonijom mrava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