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 SemiBold"/>
      <p:regular r:id="rId29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Maven Pro ExtraBold"/>
      <p:bold r:id="rId37"/>
    </p:embeddedFont>
    <p:embeddedFont>
      <p:font typeface="Maven Pro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avenPro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avenProExtraBold-bold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MavenProMedium-bold.fntdata"/><Relationship Id="rId16" Type="http://schemas.openxmlformats.org/officeDocument/2006/relationships/slide" Target="slides/slide11.xml"/><Relationship Id="rId38" Type="http://schemas.openxmlformats.org/officeDocument/2006/relationships/font" Target="fonts/MavenPro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85271e7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85271e7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85271e7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85271e7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85271e7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85271e7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85271e7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85271e7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85271e7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85271e7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76e892c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76e892c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99de327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e99de327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76e892c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76e892c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83ac3c9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83ac3c9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83ac3c9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83ac3c9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e99de327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e99de327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85271e7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85271e7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adb99dfa2fd76d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adb99dfa2fd76d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85271e7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85271e7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0025" y="854475"/>
            <a:ext cx="7836900" cy="28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DE TRAVAIL - GROUPE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thème: Plateforme de Mentorat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IINF 4178 – Software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2023-2024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717625" y="3869425"/>
            <a:ext cx="300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Sous l’encadrement de</a:t>
            </a:r>
            <a:r>
              <a:rPr lang="fr" sz="13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: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7E9EA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DR. KIMBI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idx="1" type="body"/>
          </p:nvPr>
        </p:nvSpPr>
        <p:spPr>
          <a:xfrm>
            <a:off x="1311650" y="705150"/>
            <a:ext cx="70305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Formulation de l’Optimisation (fonction objective</a:t>
            </a: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)</a:t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1230725" y="2650200"/>
            <a:ext cx="7030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contraintes dures: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141950"/>
            <a:ext cx="30289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725" y="3179700"/>
            <a:ext cx="54483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23"/>
          <p:cNvSpPr txBox="1"/>
          <p:nvPr>
            <p:ph idx="1" type="body"/>
          </p:nvPr>
        </p:nvSpPr>
        <p:spPr>
          <a:xfrm>
            <a:off x="1230725" y="685250"/>
            <a:ext cx="7030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contraintes dures: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25" y="1214750"/>
            <a:ext cx="5715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075" y="1862450"/>
            <a:ext cx="15621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6038" y="2233925"/>
            <a:ext cx="6619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1230725" y="685250"/>
            <a:ext cx="7030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contraintes </a:t>
            </a: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souples</a:t>
            </a: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: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8" name="Google Shape;3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25" y="1355600"/>
            <a:ext cx="5828837" cy="36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1230725" y="685250"/>
            <a:ext cx="7030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Architecture du système :(architecture micro service)</a:t>
            </a: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: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05" name="Google Shape;4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75" y="1379750"/>
            <a:ext cx="57340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26"/>
          <p:cNvSpPr txBox="1"/>
          <p:nvPr>
            <p:ph idx="1" type="body"/>
          </p:nvPr>
        </p:nvSpPr>
        <p:spPr>
          <a:xfrm>
            <a:off x="1253850" y="1103100"/>
            <a:ext cx="70305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Outils et technologies utilisés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Langages de programmation : Python, Typescript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Frameworks : Django REST Framework, Angular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Base de données : SQLITE3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Outils de gestion de projet : Trello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Environnement de développement : Local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f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Éditeur de texte: VSCODE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ctrTitle"/>
          </p:nvPr>
        </p:nvSpPr>
        <p:spPr>
          <a:xfrm>
            <a:off x="824000" y="1119225"/>
            <a:ext cx="66567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VI- </a:t>
            </a:r>
            <a:r>
              <a:rPr lang="fr"/>
              <a:t>Conclusion et recommandations pour d'autres études</a:t>
            </a:r>
            <a:endParaRPr/>
          </a:p>
        </p:txBody>
      </p:sp>
      <p:sp>
        <p:nvSpPr>
          <p:cNvPr id="417" name="Google Shape;417;p27"/>
          <p:cNvSpPr txBox="1"/>
          <p:nvPr/>
        </p:nvSpPr>
        <p:spPr>
          <a:xfrm>
            <a:off x="5717625" y="3869425"/>
            <a:ext cx="300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Sous l’encadrement de</a:t>
            </a:r>
            <a:r>
              <a:rPr lang="fr" sz="13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: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7E9EA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	DR. KIMBI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791498" y="2579650"/>
            <a:ext cx="1154400" cy="519300"/>
          </a:xfrm>
          <a:prstGeom prst="homePlate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721762" y="263362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235075" y="2125292"/>
            <a:ext cx="267262" cy="459015"/>
            <a:chOff x="777447" y="1610215"/>
            <a:chExt cx="198900" cy="593656"/>
          </a:xfrm>
        </p:grpSpPr>
        <p:cxnSp>
          <p:nvCxnSpPr>
            <p:cNvPr id="287" name="Google Shape;287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8DD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4"/>
          <p:cNvSpPr txBox="1"/>
          <p:nvPr/>
        </p:nvSpPr>
        <p:spPr>
          <a:xfrm>
            <a:off x="755548" y="1727900"/>
            <a:ext cx="1518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2434575" y="2579650"/>
            <a:ext cx="1741800" cy="519300"/>
          </a:xfrm>
          <a:prstGeom prst="chevron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2070331" y="3044784"/>
            <a:ext cx="302626" cy="519508"/>
            <a:chOff x="2223534" y="2938958"/>
            <a:chExt cx="198900" cy="593656"/>
          </a:xfrm>
        </p:grpSpPr>
        <p:cxnSp>
          <p:nvCxnSpPr>
            <p:cNvPr id="292" name="Google Shape;292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4"/>
          <p:cNvSpPr txBox="1"/>
          <p:nvPr/>
        </p:nvSpPr>
        <p:spPr>
          <a:xfrm>
            <a:off x="1114011" y="3564300"/>
            <a:ext cx="2215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 Énoncé du problème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4505200" y="2579675"/>
            <a:ext cx="1741800" cy="519300"/>
          </a:xfrm>
          <a:prstGeom prst="chevron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4"/>
          <p:cNvGrpSpPr/>
          <p:nvPr/>
        </p:nvGrpSpPr>
        <p:grpSpPr>
          <a:xfrm>
            <a:off x="5145985" y="2064766"/>
            <a:ext cx="302631" cy="519535"/>
            <a:chOff x="3918084" y="1610215"/>
            <a:chExt cx="198900" cy="593656"/>
          </a:xfrm>
        </p:grpSpPr>
        <p:cxnSp>
          <p:nvCxnSpPr>
            <p:cNvPr id="297" name="Google Shape;29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/>
        </p:nvSpPr>
        <p:spPr>
          <a:xfrm>
            <a:off x="1813612" y="1579000"/>
            <a:ext cx="269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 Objectifs généraux et spécifiques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5945026" y="2579646"/>
            <a:ext cx="2215200" cy="519300"/>
          </a:xfrm>
          <a:prstGeom prst="chevron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6766976" y="3112013"/>
            <a:ext cx="302631" cy="519534"/>
            <a:chOff x="5958946" y="2938958"/>
            <a:chExt cx="198900" cy="593656"/>
          </a:xfrm>
        </p:grpSpPr>
        <p:cxnSp>
          <p:nvCxnSpPr>
            <p:cNvPr id="302" name="Google Shape;302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4"/>
          <p:cNvSpPr txBox="1"/>
          <p:nvPr/>
        </p:nvSpPr>
        <p:spPr>
          <a:xfrm>
            <a:off x="5211977" y="3643744"/>
            <a:ext cx="3413231" cy="792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Conclusion et recommandations pour d'autres études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3651919" y="2633648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6056617" y="3360848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1400250" y="3722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Maven Pro"/>
                <a:ea typeface="Maven Pro"/>
                <a:cs typeface="Maven Pro"/>
                <a:sym typeface="Maven Pro"/>
              </a:rPr>
              <a:t>SOMMAIRE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239426" y="2579650"/>
            <a:ext cx="1566900" cy="519300"/>
          </a:xfrm>
          <a:prstGeom prst="chevron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638170" y="2579663"/>
            <a:ext cx="1247700" cy="519300"/>
          </a:xfrm>
          <a:prstGeom prst="chevron">
            <a:avLst>
              <a:gd fmla="val 50000" name="adj"/>
            </a:avLst>
          </a:prstGeom>
          <a:solidFill>
            <a:srgbClr val="59919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1684837" y="263367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2497524" y="264837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3445674" y="266427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4798899" y="263362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6512349" y="2633623"/>
            <a:ext cx="1154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5" name="Google Shape;315;p14"/>
          <p:cNvGrpSpPr/>
          <p:nvPr/>
        </p:nvGrpSpPr>
        <p:grpSpPr>
          <a:xfrm>
            <a:off x="2851450" y="2125292"/>
            <a:ext cx="267262" cy="459015"/>
            <a:chOff x="777447" y="1610215"/>
            <a:chExt cx="198900" cy="593656"/>
          </a:xfrm>
        </p:grpSpPr>
        <p:cxnSp>
          <p:nvCxnSpPr>
            <p:cNvPr id="316" name="Google Shape;316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8DD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4"/>
          <p:cNvGrpSpPr/>
          <p:nvPr/>
        </p:nvGrpSpPr>
        <p:grpSpPr>
          <a:xfrm>
            <a:off x="3794149" y="3044784"/>
            <a:ext cx="302626" cy="519508"/>
            <a:chOff x="5958946" y="2938958"/>
            <a:chExt cx="198900" cy="593656"/>
          </a:xfrm>
        </p:grpSpPr>
        <p:cxnSp>
          <p:nvCxnSpPr>
            <p:cNvPr id="319" name="Google Shape;319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4"/>
          <p:cNvSpPr txBox="1"/>
          <p:nvPr/>
        </p:nvSpPr>
        <p:spPr>
          <a:xfrm>
            <a:off x="3046986" y="3564300"/>
            <a:ext cx="2215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Analyse documentaire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2" name="Google Shape;322;p14"/>
          <p:cNvSpPr txBox="1"/>
          <p:nvPr/>
        </p:nvSpPr>
        <p:spPr>
          <a:xfrm>
            <a:off x="4030312" y="1536700"/>
            <a:ext cx="269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latin typeface="Maven Pro"/>
                <a:ea typeface="Maven Pro"/>
                <a:cs typeface="Maven Pro"/>
                <a:sym typeface="Maven Pro"/>
              </a:rPr>
              <a:t> Méthodologie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ctrTitle"/>
          </p:nvPr>
        </p:nvSpPr>
        <p:spPr>
          <a:xfrm>
            <a:off x="824000" y="1119225"/>
            <a:ext cx="66567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Énoncé du problème</a:t>
            </a:r>
            <a:endParaRPr/>
          </a:p>
        </p:txBody>
      </p:sp>
      <p:sp>
        <p:nvSpPr>
          <p:cNvPr id="328" name="Google Shape;328;p15"/>
          <p:cNvSpPr txBox="1"/>
          <p:nvPr/>
        </p:nvSpPr>
        <p:spPr>
          <a:xfrm>
            <a:off x="5717625" y="386942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Sous l’encadrement de</a:t>
            </a:r>
            <a:r>
              <a:rPr lang="fr" sz="13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: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7E9EA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DR. KIMBI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ctrTitle"/>
          </p:nvPr>
        </p:nvSpPr>
        <p:spPr>
          <a:xfrm>
            <a:off x="824000" y="1119225"/>
            <a:ext cx="66567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III- Objectifs généraux et spécifiques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IV- Analyse documentaire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5717625" y="386942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Sous l’encadrement de</a:t>
            </a:r>
            <a:r>
              <a:rPr lang="fr" sz="13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: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7E9EA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DR. KIMBI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type="ctrTitle"/>
          </p:nvPr>
        </p:nvSpPr>
        <p:spPr>
          <a:xfrm>
            <a:off x="824000" y="1119225"/>
            <a:ext cx="66567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V- </a:t>
            </a:r>
            <a:r>
              <a:rPr lang="fr"/>
              <a:t>Méthodologie</a:t>
            </a: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5717625" y="386942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Sous l’encadrement de</a:t>
            </a:r>
            <a:r>
              <a:rPr lang="fr" sz="13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: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7E9EA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DR. KIMBI</a:t>
            </a:r>
            <a:endParaRPr sz="13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idx="1" type="body"/>
          </p:nvPr>
        </p:nvSpPr>
        <p:spPr>
          <a:xfrm>
            <a:off x="1311650" y="705150"/>
            <a:ext cx="70305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SCRUM</a:t>
            </a:r>
            <a:endParaRPr sz="1700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1F1F1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Notre équipe a été organisée selon la méthodologie Scrum. Chaque membre avait un rôle défini, comme Product Owner, Scrum Master et Développeurs. Les tâches étaient gérées en sprints de une semaine.</a:t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1F1F1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Les réunions de planification de sprint, les revues de sprint et les rétrospectives étaient tenues régulièrement pour assurer la transparence et l'amélioration continue.</a:t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1F1F1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Les conflits ont été résolus par des discussions ouvertes et des compromis basés sur les priorités du projet. Le flux de travail était géré à l'aide de Jira pour suivre les tâches et les progrès.</a:t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Scrum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idx="1" type="body"/>
          </p:nvPr>
        </p:nvSpPr>
        <p:spPr>
          <a:xfrm>
            <a:off x="1311650" y="705150"/>
            <a:ext cx="70305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SCRUM</a:t>
            </a:r>
            <a:endParaRPr sz="1700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Scrum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3" name="Google Shape;353;p19"/>
          <p:cNvPicPr preferRelativeResize="0"/>
          <p:nvPr/>
        </p:nvPicPr>
        <p:blipFill rotWithShape="1">
          <a:blip r:embed="rId3">
            <a:alphaModFix/>
          </a:blip>
          <a:srcRect b="961" l="0" r="0" t="970"/>
          <a:stretch/>
        </p:blipFill>
        <p:spPr>
          <a:xfrm>
            <a:off x="279050" y="1080450"/>
            <a:ext cx="4949849" cy="39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 rotWithShape="1">
          <a:blip r:embed="rId4">
            <a:alphaModFix/>
          </a:blip>
          <a:srcRect b="0" l="514" r="524" t="0"/>
          <a:stretch/>
        </p:blipFill>
        <p:spPr>
          <a:xfrm rot="5400000">
            <a:off x="4831915" y="2348760"/>
            <a:ext cx="4645825" cy="1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idx="1" type="body"/>
          </p:nvPr>
        </p:nvSpPr>
        <p:spPr>
          <a:xfrm>
            <a:off x="1311650" y="705150"/>
            <a:ext cx="70305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Définition des ensembles: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00" y="1021725"/>
            <a:ext cx="49244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>
            <p:ph idx="1" type="body"/>
          </p:nvPr>
        </p:nvSpPr>
        <p:spPr>
          <a:xfrm>
            <a:off x="1400700" y="2263200"/>
            <a:ext cx="70305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Paramètres:</a:t>
            </a:r>
            <a:endParaRPr sz="1700">
              <a:solidFill>
                <a:srgbClr val="1F1F1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63" name="Google Shape;3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2700"/>
            <a:ext cx="4417377" cy="19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177" y="3032700"/>
            <a:ext cx="4269423" cy="189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8500" y="2635475"/>
            <a:ext cx="1006850" cy="4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1311650" y="705150"/>
            <a:ext cx="7030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variable de décision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1F1F1F"/>
                </a:solidFill>
                <a:latin typeface="Maven Pro"/>
                <a:ea typeface="Maven Pro"/>
                <a:cs typeface="Maven Pro"/>
                <a:sym typeface="Maven Pro"/>
              </a:rPr>
              <a:t>Dans le modèle de matching présenté,  est une variable binaire qui indique si un mentor  est apparié à un mentee .</a:t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1F1F1F"/>
                </a:solidFill>
                <a:latin typeface="Maven Pro"/>
                <a:ea typeface="Maven Pro"/>
                <a:cs typeface="Maven Pro"/>
                <a:sym typeface="Maven Pro"/>
              </a:rPr>
              <a:t> xmn = 1 si Le mentor  est apparié au mentee  et xmn= 0 si Le mentor  n'est pas apparié au mentee .</a:t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0" y="0"/>
            <a:ext cx="9144000" cy="471900"/>
          </a:xfrm>
          <a:prstGeom prst="rect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Modélisation mahtématique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2" name="Google Shape;372;p21"/>
          <p:cNvSpPr txBox="1"/>
          <p:nvPr>
            <p:ph idx="1" type="body"/>
          </p:nvPr>
        </p:nvSpPr>
        <p:spPr>
          <a:xfrm>
            <a:off x="1230725" y="2650200"/>
            <a:ext cx="7030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1F1F1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Algorithme de Matching</a:t>
            </a:r>
            <a:endParaRPr sz="1700" u="sng">
              <a:solidFill>
                <a:srgbClr val="1F1F1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 rotWithShape="1">
          <a:blip r:embed="rId3">
            <a:alphaModFix/>
          </a:blip>
          <a:srcRect b="0" l="1420" r="-1419" t="0"/>
          <a:stretch/>
        </p:blipFill>
        <p:spPr>
          <a:xfrm>
            <a:off x="944375" y="3124138"/>
            <a:ext cx="74676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