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Canva Sans" charset="1" panose="020B0503030501040103"/>
      <p:regular r:id="rId21"/>
    </p:embeddedFont>
    <p:embeddedFont>
      <p:font typeface="Codec Pro ExtraBold" charset="1" panose="00000700000000000000"/>
      <p:regular r:id="rId22"/>
    </p:embeddedFont>
    <p:embeddedFont>
      <p:font typeface="Canva Sans Bold" charset="1" panose="020B0803030501040103"/>
      <p:regular r:id="rId23"/>
    </p:embeddedFont>
    <p:embeddedFont>
      <p:font typeface="Times New Roman" charset="1" panose="02030502070405020303"/>
      <p:regular r:id="rId24"/>
    </p:embeddedFont>
    <p:embeddedFont>
      <p:font typeface="Times New Roman Bold" charset="1" panose="02030802070405020303"/>
      <p:regular r:id="rId25"/>
    </p:embeddedFont>
    <p:embeddedFont>
      <p:font typeface="Open Sans Extra Bold" charset="1" panose="020B0906030804020204"/>
      <p:regular r:id="rId26"/>
    </p:embeddedFont>
    <p:embeddedFont>
      <p:font typeface="Now Bold Bold" charset="1" panose="00000A00000000000000"/>
      <p:regular r:id="rId27"/>
    </p:embeddedFont>
    <p:embeddedFont>
      <p:font typeface="Open Sans" charset="1" panose="020B0606030504020204"/>
      <p:regular r:id="rId28"/>
    </p:embeddedFont>
    <p:embeddedFont>
      <p:font typeface="Open Sans Bold" charset="1" panose="020B0806030504020204"/>
      <p:regular r:id="rId29"/>
    </p:embeddedFont>
    <p:embeddedFont>
      <p:font typeface="Open Sans Light Bold" charset="1" panose="020B0806030504020204"/>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svg" Type="http://schemas.openxmlformats.org/officeDocument/2006/relationships/image"/><Relationship Id="rId12" Target="../media/image32.png" Type="http://schemas.openxmlformats.org/officeDocument/2006/relationships/image"/><Relationship Id="rId2" Target="../media/image14.png" Type="http://schemas.openxmlformats.org/officeDocument/2006/relationships/image"/><Relationship Id="rId3" Target="../media/image1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png" Type="http://schemas.openxmlformats.org/officeDocument/2006/relationships/image"/><Relationship Id="rId2" Target="../media/image14.png" Type="http://schemas.openxmlformats.org/officeDocument/2006/relationships/image"/><Relationship Id="rId3" Target="../media/image1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2" Target="../media/image14.png" Type="http://schemas.openxmlformats.org/officeDocument/2006/relationships/image"/><Relationship Id="rId3" Target="../media/image1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svg" Type="http://schemas.openxmlformats.org/officeDocument/2006/relationships/image"/><Relationship Id="rId4" Target="../media/image37.png" Type="http://schemas.openxmlformats.org/officeDocument/2006/relationships/image"/><Relationship Id="rId5" Target="../media/image3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svg" Type="http://schemas.openxmlformats.org/officeDocument/2006/relationships/image"/><Relationship Id="rId2" Target="../media/image14.png" Type="http://schemas.openxmlformats.org/officeDocument/2006/relationships/image"/><Relationship Id="rId3" Target="../media/image1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svg" Type="http://schemas.openxmlformats.org/officeDocument/2006/relationships/image"/><Relationship Id="rId2" Target="../media/image14.png" Type="http://schemas.openxmlformats.org/officeDocument/2006/relationships/image"/><Relationship Id="rId3" Target="../media/image1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png" Type="http://schemas.openxmlformats.org/officeDocument/2006/relationships/image"/><Relationship Id="rId11" Target="../media/image2.svg" Type="http://schemas.openxmlformats.org/officeDocument/2006/relationships/image"/><Relationship Id="rId12" Target="../media/image22.png" Type="http://schemas.openxmlformats.org/officeDocument/2006/relationships/image"/><Relationship Id="rId13" Target="../media/image23.svg" Type="http://schemas.openxmlformats.org/officeDocument/2006/relationships/image"/><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EFFFF"/>
        </a:solidFill>
      </p:bgPr>
    </p:bg>
    <p:spTree>
      <p:nvGrpSpPr>
        <p:cNvPr id="1" name=""/>
        <p:cNvGrpSpPr/>
        <p:nvPr/>
      </p:nvGrpSpPr>
      <p:grpSpPr>
        <a:xfrm>
          <a:off x="0" y="0"/>
          <a:ext cx="0" cy="0"/>
          <a:chOff x="0" y="0"/>
          <a:chExt cx="0" cy="0"/>
        </a:xfrm>
      </p:grpSpPr>
      <p:sp>
        <p:nvSpPr>
          <p:cNvPr name="Freeform 2" id="2"/>
          <p:cNvSpPr/>
          <p:nvPr/>
        </p:nvSpPr>
        <p:spPr>
          <a:xfrm flipH="false" flipV="false" rot="0">
            <a:off x="11087100" y="3086100"/>
            <a:ext cx="7200900" cy="7200900"/>
          </a:xfrm>
          <a:custGeom>
            <a:avLst/>
            <a:gdLst/>
            <a:ahLst/>
            <a:cxnLst/>
            <a:rect r="r" b="b" t="t" l="l"/>
            <a:pathLst>
              <a:path h="7200900" w="7200900">
                <a:moveTo>
                  <a:pt x="0" y="0"/>
                </a:moveTo>
                <a:lnTo>
                  <a:pt x="7200900" y="0"/>
                </a:lnTo>
                <a:lnTo>
                  <a:pt x="7200900" y="7200900"/>
                </a:lnTo>
                <a:lnTo>
                  <a:pt x="0" y="7200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810113" y="2652012"/>
            <a:ext cx="1276987" cy="1276987"/>
          </a:xfrm>
          <a:custGeom>
            <a:avLst/>
            <a:gdLst/>
            <a:ahLst/>
            <a:cxnLst/>
            <a:rect r="r" b="b" t="t" l="l"/>
            <a:pathLst>
              <a:path h="1276987" w="1276987">
                <a:moveTo>
                  <a:pt x="0" y="0"/>
                </a:moveTo>
                <a:lnTo>
                  <a:pt x="1276987" y="0"/>
                </a:lnTo>
                <a:lnTo>
                  <a:pt x="1276987" y="1276987"/>
                </a:lnTo>
                <a:lnTo>
                  <a:pt x="0" y="12769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720864" y="1427539"/>
            <a:ext cx="482144" cy="467032"/>
          </a:xfrm>
          <a:custGeom>
            <a:avLst/>
            <a:gdLst/>
            <a:ahLst/>
            <a:cxnLst/>
            <a:rect r="r" b="b" t="t" l="l"/>
            <a:pathLst>
              <a:path h="467032" w="482144">
                <a:moveTo>
                  <a:pt x="0" y="0"/>
                </a:moveTo>
                <a:lnTo>
                  <a:pt x="482145" y="0"/>
                </a:lnTo>
                <a:lnTo>
                  <a:pt x="482145" y="467031"/>
                </a:lnTo>
                <a:lnTo>
                  <a:pt x="0" y="4670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7682761">
            <a:off x="-1383321" y="-185949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14719876" y="8513226"/>
            <a:ext cx="2963443" cy="745074"/>
          </a:xfrm>
          <a:prstGeom prst="rect">
            <a:avLst/>
          </a:prstGeom>
        </p:spPr>
        <p:txBody>
          <a:bodyPr anchor="t" rtlCol="false" tIns="0" lIns="0" bIns="0" rIns="0">
            <a:spAutoFit/>
          </a:bodyPr>
          <a:lstStyle/>
          <a:p>
            <a:pPr algn="ctr">
              <a:lnSpc>
                <a:spcPts val="3032"/>
              </a:lnSpc>
            </a:pPr>
            <a:r>
              <a:rPr lang="en-US" sz="2166" spc="108">
                <a:solidFill>
                  <a:srgbClr val="FFFFFF"/>
                </a:solidFill>
                <a:latin typeface="Canva Sans"/>
              </a:rPr>
              <a:t>Examinateur: Dr KIMBI Xaveria</a:t>
            </a:r>
          </a:p>
        </p:txBody>
      </p:sp>
      <p:sp>
        <p:nvSpPr>
          <p:cNvPr name="Freeform 7" id="7"/>
          <p:cNvSpPr/>
          <p:nvPr/>
        </p:nvSpPr>
        <p:spPr>
          <a:xfrm flipH="false" flipV="false" rot="7682761">
            <a:off x="14146738" y="8589103"/>
            <a:ext cx="631420" cy="631420"/>
          </a:xfrm>
          <a:custGeom>
            <a:avLst/>
            <a:gdLst/>
            <a:ahLst/>
            <a:cxnLst/>
            <a:rect r="r" b="b" t="t" l="l"/>
            <a:pathLst>
              <a:path h="631420" w="631420">
                <a:moveTo>
                  <a:pt x="0" y="0"/>
                </a:moveTo>
                <a:lnTo>
                  <a:pt x="631420" y="0"/>
                </a:lnTo>
                <a:lnTo>
                  <a:pt x="631420" y="631420"/>
                </a:lnTo>
                <a:lnTo>
                  <a:pt x="0" y="63142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5174283" y="497895"/>
            <a:ext cx="1575307" cy="1859287"/>
          </a:xfrm>
          <a:custGeom>
            <a:avLst/>
            <a:gdLst/>
            <a:ahLst/>
            <a:cxnLst/>
            <a:rect r="r" b="b" t="t" l="l"/>
            <a:pathLst>
              <a:path h="1859287" w="1575307">
                <a:moveTo>
                  <a:pt x="0" y="0"/>
                </a:moveTo>
                <a:lnTo>
                  <a:pt x="1575307" y="0"/>
                </a:lnTo>
                <a:lnTo>
                  <a:pt x="1575307" y="1859287"/>
                </a:lnTo>
                <a:lnTo>
                  <a:pt x="0" y="1859287"/>
                </a:lnTo>
                <a:lnTo>
                  <a:pt x="0" y="0"/>
                </a:lnTo>
                <a:close/>
              </a:path>
            </a:pathLst>
          </a:custGeom>
          <a:blipFill>
            <a:blip r:embed="rId12"/>
            <a:stretch>
              <a:fillRect l="0" t="0" r="0" b="-9915"/>
            </a:stretch>
          </a:blipFill>
        </p:spPr>
      </p:sp>
      <p:sp>
        <p:nvSpPr>
          <p:cNvPr name="TextBox 9" id="9"/>
          <p:cNvSpPr txBox="true"/>
          <p:nvPr/>
        </p:nvSpPr>
        <p:spPr>
          <a:xfrm rot="0">
            <a:off x="1382721" y="6190267"/>
            <a:ext cx="8883055" cy="695251"/>
          </a:xfrm>
          <a:prstGeom prst="rect">
            <a:avLst/>
          </a:prstGeom>
        </p:spPr>
        <p:txBody>
          <a:bodyPr anchor="t" rtlCol="false" tIns="0" lIns="0" bIns="0" rIns="0">
            <a:spAutoFit/>
          </a:bodyPr>
          <a:lstStyle/>
          <a:p>
            <a:pPr algn="l">
              <a:lnSpc>
                <a:spcPts val="5076"/>
              </a:lnSpc>
            </a:pPr>
            <a:r>
              <a:rPr lang="en-US" sz="4230" spc="287">
                <a:solidFill>
                  <a:srgbClr val="38B6FF"/>
                </a:solidFill>
                <a:latin typeface="Codec Pro ExtraBold"/>
              </a:rPr>
              <a:t>INFO 4178</a:t>
            </a:r>
          </a:p>
        </p:txBody>
      </p:sp>
      <p:sp>
        <p:nvSpPr>
          <p:cNvPr name="TextBox 10" id="10"/>
          <p:cNvSpPr txBox="true"/>
          <p:nvPr/>
        </p:nvSpPr>
        <p:spPr>
          <a:xfrm rot="0">
            <a:off x="1182583" y="3204780"/>
            <a:ext cx="9083193" cy="2628454"/>
          </a:xfrm>
          <a:prstGeom prst="rect">
            <a:avLst/>
          </a:prstGeom>
        </p:spPr>
        <p:txBody>
          <a:bodyPr anchor="t" rtlCol="false" tIns="0" lIns="0" bIns="0" rIns="0">
            <a:spAutoFit/>
          </a:bodyPr>
          <a:lstStyle/>
          <a:p>
            <a:pPr algn="l">
              <a:lnSpc>
                <a:spcPts val="6688"/>
              </a:lnSpc>
            </a:pPr>
            <a:r>
              <a:rPr lang="en-US" sz="5573" spc="379">
                <a:solidFill>
                  <a:srgbClr val="38B6FF"/>
                </a:solidFill>
                <a:latin typeface="Codec Pro ExtraBold"/>
              </a:rPr>
              <a:t>ASSITANCE VIRTUELLE POUR LA GESTION DES TACHES QUOTIDIENNES</a:t>
            </a:r>
          </a:p>
        </p:txBody>
      </p:sp>
      <p:sp>
        <p:nvSpPr>
          <p:cNvPr name="TextBox 11" id="11"/>
          <p:cNvSpPr txBox="true"/>
          <p:nvPr/>
        </p:nvSpPr>
        <p:spPr>
          <a:xfrm rot="0">
            <a:off x="14480215" y="9650144"/>
            <a:ext cx="2963443" cy="364074"/>
          </a:xfrm>
          <a:prstGeom prst="rect">
            <a:avLst/>
          </a:prstGeom>
        </p:spPr>
        <p:txBody>
          <a:bodyPr anchor="t" rtlCol="false" tIns="0" lIns="0" bIns="0" rIns="0">
            <a:spAutoFit/>
          </a:bodyPr>
          <a:lstStyle/>
          <a:p>
            <a:pPr algn="ctr">
              <a:lnSpc>
                <a:spcPts val="3032"/>
              </a:lnSpc>
            </a:pPr>
            <a:r>
              <a:rPr lang="en-US" sz="2166" spc="108">
                <a:solidFill>
                  <a:srgbClr val="FFFFFF"/>
                </a:solidFill>
                <a:latin typeface="Canva Sans"/>
              </a:rPr>
              <a:t>Annee: 2023-2024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179021" y="7410579"/>
            <a:ext cx="3108979" cy="6217958"/>
          </a:xfrm>
          <a:custGeom>
            <a:avLst/>
            <a:gdLst/>
            <a:ahLst/>
            <a:cxnLst/>
            <a:rect r="r" b="b" t="t" l="l"/>
            <a:pathLst>
              <a:path h="6217958" w="3108979">
                <a:moveTo>
                  <a:pt x="0" y="0"/>
                </a:moveTo>
                <a:lnTo>
                  <a:pt x="3108979" y="0"/>
                </a:lnTo>
                <a:lnTo>
                  <a:pt x="3108979" y="6217958"/>
                </a:lnTo>
                <a:lnTo>
                  <a:pt x="0" y="62179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062443" y="7598882"/>
            <a:ext cx="5376236" cy="5376236"/>
          </a:xfrm>
          <a:custGeom>
            <a:avLst/>
            <a:gdLst/>
            <a:ahLst/>
            <a:cxnLst/>
            <a:rect r="r" b="b" t="t" l="l"/>
            <a:pathLst>
              <a:path h="5376236" w="5376236">
                <a:moveTo>
                  <a:pt x="0" y="0"/>
                </a:moveTo>
                <a:lnTo>
                  <a:pt x="5376236" y="0"/>
                </a:lnTo>
                <a:lnTo>
                  <a:pt x="5376236" y="5376236"/>
                </a:lnTo>
                <a:lnTo>
                  <a:pt x="0" y="53762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61559" y="1163607"/>
            <a:ext cx="934283" cy="1815744"/>
          </a:xfrm>
          <a:custGeom>
            <a:avLst/>
            <a:gdLst/>
            <a:ahLst/>
            <a:cxnLst/>
            <a:rect r="r" b="b" t="t" l="l"/>
            <a:pathLst>
              <a:path h="1815744" w="934283">
                <a:moveTo>
                  <a:pt x="0" y="0"/>
                </a:moveTo>
                <a:lnTo>
                  <a:pt x="934282" y="0"/>
                </a:lnTo>
                <a:lnTo>
                  <a:pt x="934282" y="1815744"/>
                </a:lnTo>
                <a:lnTo>
                  <a:pt x="0" y="18157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570654" y="7410579"/>
            <a:ext cx="1264709" cy="1264709"/>
          </a:xfrm>
          <a:custGeom>
            <a:avLst/>
            <a:gdLst/>
            <a:ahLst/>
            <a:cxnLst/>
            <a:rect r="r" b="b" t="t" l="l"/>
            <a:pathLst>
              <a:path h="1264709" w="1264709">
                <a:moveTo>
                  <a:pt x="0" y="0"/>
                </a:moveTo>
                <a:lnTo>
                  <a:pt x="1264709" y="0"/>
                </a:lnTo>
                <a:lnTo>
                  <a:pt x="1264709" y="1264709"/>
                </a:lnTo>
                <a:lnTo>
                  <a:pt x="0" y="12647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5961936" y="7809418"/>
            <a:ext cx="482144" cy="467032"/>
          </a:xfrm>
          <a:custGeom>
            <a:avLst/>
            <a:gdLst/>
            <a:ahLst/>
            <a:cxnLst/>
            <a:rect r="r" b="b" t="t" l="l"/>
            <a:pathLst>
              <a:path h="467032" w="482144">
                <a:moveTo>
                  <a:pt x="0" y="0"/>
                </a:moveTo>
                <a:lnTo>
                  <a:pt x="482145" y="0"/>
                </a:lnTo>
                <a:lnTo>
                  <a:pt x="482145" y="467031"/>
                </a:lnTo>
                <a:lnTo>
                  <a:pt x="0" y="46703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2313793" y="5519618"/>
            <a:ext cx="12356997" cy="3291582"/>
          </a:xfrm>
          <a:custGeom>
            <a:avLst/>
            <a:gdLst/>
            <a:ahLst/>
            <a:cxnLst/>
            <a:rect r="r" b="b" t="t" l="l"/>
            <a:pathLst>
              <a:path h="3291582" w="12356997">
                <a:moveTo>
                  <a:pt x="0" y="0"/>
                </a:moveTo>
                <a:lnTo>
                  <a:pt x="12356996" y="0"/>
                </a:lnTo>
                <a:lnTo>
                  <a:pt x="12356996" y="3291583"/>
                </a:lnTo>
                <a:lnTo>
                  <a:pt x="0" y="3291583"/>
                </a:lnTo>
                <a:lnTo>
                  <a:pt x="0" y="0"/>
                </a:lnTo>
                <a:close/>
              </a:path>
            </a:pathLst>
          </a:custGeom>
          <a:blipFill>
            <a:blip r:embed="rId12"/>
            <a:stretch>
              <a:fillRect l="0" t="0" r="0" b="-3582"/>
            </a:stretch>
          </a:blipFill>
        </p:spPr>
      </p:sp>
      <p:sp>
        <p:nvSpPr>
          <p:cNvPr name="TextBox 8" id="8"/>
          <p:cNvSpPr txBox="true"/>
          <p:nvPr/>
        </p:nvSpPr>
        <p:spPr>
          <a:xfrm rot="0">
            <a:off x="-3606480" y="7586669"/>
            <a:ext cx="3606480" cy="815479"/>
          </a:xfrm>
          <a:prstGeom prst="rect">
            <a:avLst/>
          </a:prstGeom>
        </p:spPr>
        <p:txBody>
          <a:bodyPr anchor="t" rtlCol="false" tIns="0" lIns="0" bIns="0" rIns="0">
            <a:spAutoFit/>
          </a:bodyPr>
          <a:lstStyle/>
          <a:p>
            <a:pPr algn="ctr">
              <a:lnSpc>
                <a:spcPts val="3352"/>
              </a:lnSpc>
            </a:pPr>
            <a:r>
              <a:rPr lang="en-US" sz="2394">
                <a:solidFill>
                  <a:srgbClr val="000000"/>
                </a:solidFill>
                <a:latin typeface="Canva Sans"/>
              </a:rPr>
              <a:t>Calle Cualquiera 123, Cualquier Lugar</a:t>
            </a:r>
          </a:p>
        </p:txBody>
      </p:sp>
      <p:sp>
        <p:nvSpPr>
          <p:cNvPr name="TextBox 9" id="9"/>
          <p:cNvSpPr txBox="true"/>
          <p:nvPr/>
        </p:nvSpPr>
        <p:spPr>
          <a:xfrm rot="0">
            <a:off x="6468199" y="1467109"/>
            <a:ext cx="4338154" cy="604370"/>
          </a:xfrm>
          <a:prstGeom prst="rect">
            <a:avLst/>
          </a:prstGeom>
        </p:spPr>
        <p:txBody>
          <a:bodyPr anchor="t" rtlCol="false" tIns="0" lIns="0" bIns="0" rIns="0">
            <a:spAutoFit/>
          </a:bodyPr>
          <a:lstStyle/>
          <a:p>
            <a:pPr algn="ctr">
              <a:lnSpc>
                <a:spcPts val="4480"/>
              </a:lnSpc>
            </a:pPr>
            <a:r>
              <a:rPr lang="en-US" sz="3200">
                <a:solidFill>
                  <a:srgbClr val="26BAED"/>
                </a:solidFill>
                <a:latin typeface="Times New Roman Bold"/>
              </a:rPr>
              <a:t>2. Resolutions des conflits</a:t>
            </a:r>
          </a:p>
        </p:txBody>
      </p:sp>
      <p:sp>
        <p:nvSpPr>
          <p:cNvPr name="TextBox 10" id="10"/>
          <p:cNvSpPr txBox="true"/>
          <p:nvPr/>
        </p:nvSpPr>
        <p:spPr>
          <a:xfrm rot="0">
            <a:off x="1811134" y="2109579"/>
            <a:ext cx="15661540" cy="2565036"/>
          </a:xfrm>
          <a:prstGeom prst="rect">
            <a:avLst/>
          </a:prstGeom>
        </p:spPr>
        <p:txBody>
          <a:bodyPr anchor="t" rtlCol="false" tIns="0" lIns="0" bIns="0" rIns="0">
            <a:spAutoFit/>
          </a:bodyPr>
          <a:lstStyle/>
          <a:p>
            <a:pPr algn="just">
              <a:lnSpc>
                <a:spcPts val="4014"/>
              </a:lnSpc>
            </a:pPr>
            <a:r>
              <a:rPr lang="en-US" sz="2867">
                <a:solidFill>
                  <a:srgbClr val="000000"/>
                </a:solidFill>
                <a:latin typeface="Times New Roman"/>
              </a:rPr>
              <a:t>La résolution des conflits s’est faite particulièrement à travers la communication ouverte et transparente dans laquelle nous encouragions les membres de l'équipe à exprimer leurs préoccupations et leurs problèmes dès qu'ils surgissent et nous utilisions les reunions Scrum comme les rétrospectives pour discuter des problèmes de manière constructive.</a:t>
            </a:r>
          </a:p>
          <a:p>
            <a:pPr algn="just">
              <a:lnSpc>
                <a:spcPts val="4014"/>
              </a:lnSpc>
            </a:pPr>
          </a:p>
        </p:txBody>
      </p:sp>
      <p:sp>
        <p:nvSpPr>
          <p:cNvPr name="TextBox 11" id="11"/>
          <p:cNvSpPr txBox="true"/>
          <p:nvPr/>
        </p:nvSpPr>
        <p:spPr>
          <a:xfrm rot="0">
            <a:off x="4148371" y="519634"/>
            <a:ext cx="11633441" cy="922882"/>
          </a:xfrm>
          <a:prstGeom prst="rect">
            <a:avLst/>
          </a:prstGeom>
        </p:spPr>
        <p:txBody>
          <a:bodyPr anchor="t" rtlCol="false" tIns="0" lIns="0" bIns="0" rIns="0">
            <a:spAutoFit/>
          </a:bodyPr>
          <a:lstStyle/>
          <a:p>
            <a:pPr algn="l" marL="0" indent="0" lvl="0">
              <a:lnSpc>
                <a:spcPts val="7537"/>
              </a:lnSpc>
              <a:spcBef>
                <a:spcPct val="0"/>
              </a:spcBef>
            </a:pPr>
            <a:r>
              <a:rPr lang="en-US" sz="5462" spc="273">
                <a:solidFill>
                  <a:srgbClr val="26BAED"/>
                </a:solidFill>
                <a:latin typeface="Canva Sans Bold"/>
              </a:rPr>
              <a:t>v-METHODOLOGIE SCRUM</a:t>
            </a:r>
          </a:p>
        </p:txBody>
      </p:sp>
      <p:sp>
        <p:nvSpPr>
          <p:cNvPr name="TextBox 12" id="12"/>
          <p:cNvSpPr txBox="true"/>
          <p:nvPr/>
        </p:nvSpPr>
        <p:spPr>
          <a:xfrm rot="0">
            <a:off x="6468199" y="4310517"/>
            <a:ext cx="3030885" cy="604370"/>
          </a:xfrm>
          <a:prstGeom prst="rect">
            <a:avLst/>
          </a:prstGeom>
        </p:spPr>
        <p:txBody>
          <a:bodyPr anchor="t" rtlCol="false" tIns="0" lIns="0" bIns="0" rIns="0">
            <a:spAutoFit/>
          </a:bodyPr>
          <a:lstStyle/>
          <a:p>
            <a:pPr algn="ctr">
              <a:lnSpc>
                <a:spcPts val="4480"/>
              </a:lnSpc>
            </a:pPr>
            <a:r>
              <a:rPr lang="en-US" sz="3200">
                <a:solidFill>
                  <a:srgbClr val="26BAED"/>
                </a:solidFill>
                <a:latin typeface="Times New Roman Bold"/>
              </a:rPr>
              <a:t>3.Spring Backlog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674805" y="8402148"/>
            <a:ext cx="2613195" cy="5226389"/>
          </a:xfrm>
          <a:custGeom>
            <a:avLst/>
            <a:gdLst/>
            <a:ahLst/>
            <a:cxnLst/>
            <a:rect r="r" b="b" t="t" l="l"/>
            <a:pathLst>
              <a:path h="5226389" w="2613195">
                <a:moveTo>
                  <a:pt x="0" y="0"/>
                </a:moveTo>
                <a:lnTo>
                  <a:pt x="2613195" y="0"/>
                </a:lnTo>
                <a:lnTo>
                  <a:pt x="2613195" y="5226389"/>
                </a:lnTo>
                <a:lnTo>
                  <a:pt x="0" y="52263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062443" y="7598882"/>
            <a:ext cx="5376236" cy="5376236"/>
          </a:xfrm>
          <a:custGeom>
            <a:avLst/>
            <a:gdLst/>
            <a:ahLst/>
            <a:cxnLst/>
            <a:rect r="r" b="b" t="t" l="l"/>
            <a:pathLst>
              <a:path h="5376236" w="5376236">
                <a:moveTo>
                  <a:pt x="0" y="0"/>
                </a:moveTo>
                <a:lnTo>
                  <a:pt x="5376236" y="0"/>
                </a:lnTo>
                <a:lnTo>
                  <a:pt x="5376236" y="5376236"/>
                </a:lnTo>
                <a:lnTo>
                  <a:pt x="0" y="53762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61559" y="1163607"/>
            <a:ext cx="934283" cy="1815744"/>
          </a:xfrm>
          <a:custGeom>
            <a:avLst/>
            <a:gdLst/>
            <a:ahLst/>
            <a:cxnLst/>
            <a:rect r="r" b="b" t="t" l="l"/>
            <a:pathLst>
              <a:path h="1815744" w="934283">
                <a:moveTo>
                  <a:pt x="0" y="0"/>
                </a:moveTo>
                <a:lnTo>
                  <a:pt x="934282" y="0"/>
                </a:lnTo>
                <a:lnTo>
                  <a:pt x="934282" y="1815744"/>
                </a:lnTo>
                <a:lnTo>
                  <a:pt x="0" y="18157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570654" y="7410579"/>
            <a:ext cx="1264709" cy="1264709"/>
          </a:xfrm>
          <a:custGeom>
            <a:avLst/>
            <a:gdLst/>
            <a:ahLst/>
            <a:cxnLst/>
            <a:rect r="r" b="b" t="t" l="l"/>
            <a:pathLst>
              <a:path h="1264709" w="1264709">
                <a:moveTo>
                  <a:pt x="0" y="0"/>
                </a:moveTo>
                <a:lnTo>
                  <a:pt x="1264709" y="0"/>
                </a:lnTo>
                <a:lnTo>
                  <a:pt x="1264709" y="1264709"/>
                </a:lnTo>
                <a:lnTo>
                  <a:pt x="0" y="12647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160514" y="2849378"/>
            <a:ext cx="11456519" cy="7352444"/>
          </a:xfrm>
          <a:custGeom>
            <a:avLst/>
            <a:gdLst/>
            <a:ahLst/>
            <a:cxnLst/>
            <a:rect r="r" b="b" t="t" l="l"/>
            <a:pathLst>
              <a:path h="7352444" w="11456519">
                <a:moveTo>
                  <a:pt x="0" y="0"/>
                </a:moveTo>
                <a:lnTo>
                  <a:pt x="11456519" y="0"/>
                </a:lnTo>
                <a:lnTo>
                  <a:pt x="11456519" y="7352444"/>
                </a:lnTo>
                <a:lnTo>
                  <a:pt x="0" y="7352444"/>
                </a:lnTo>
                <a:lnTo>
                  <a:pt x="0" y="0"/>
                </a:lnTo>
                <a:close/>
              </a:path>
            </a:pathLst>
          </a:custGeom>
          <a:blipFill>
            <a:blip r:embed="rId10"/>
            <a:stretch>
              <a:fillRect l="0" t="-1939" r="0" b="-1939"/>
            </a:stretch>
          </a:blipFill>
        </p:spPr>
      </p:sp>
      <p:sp>
        <p:nvSpPr>
          <p:cNvPr name="TextBox 7" id="7"/>
          <p:cNvSpPr txBox="true"/>
          <p:nvPr/>
        </p:nvSpPr>
        <p:spPr>
          <a:xfrm rot="0">
            <a:off x="-3606480" y="7586669"/>
            <a:ext cx="3606480" cy="815479"/>
          </a:xfrm>
          <a:prstGeom prst="rect">
            <a:avLst/>
          </a:prstGeom>
        </p:spPr>
        <p:txBody>
          <a:bodyPr anchor="t" rtlCol="false" tIns="0" lIns="0" bIns="0" rIns="0">
            <a:spAutoFit/>
          </a:bodyPr>
          <a:lstStyle/>
          <a:p>
            <a:pPr algn="ctr">
              <a:lnSpc>
                <a:spcPts val="3352"/>
              </a:lnSpc>
            </a:pPr>
            <a:r>
              <a:rPr lang="en-US" sz="2394">
                <a:solidFill>
                  <a:srgbClr val="000000"/>
                </a:solidFill>
                <a:latin typeface="Canva Sans"/>
              </a:rPr>
              <a:t>Calle Cualquiera 123, Cualquier Lugar</a:t>
            </a:r>
          </a:p>
        </p:txBody>
      </p:sp>
      <p:sp>
        <p:nvSpPr>
          <p:cNvPr name="TextBox 8" id="8"/>
          <p:cNvSpPr txBox="true"/>
          <p:nvPr/>
        </p:nvSpPr>
        <p:spPr>
          <a:xfrm rot="0">
            <a:off x="3420693" y="379537"/>
            <a:ext cx="13414670" cy="922882"/>
          </a:xfrm>
          <a:prstGeom prst="rect">
            <a:avLst/>
          </a:prstGeom>
        </p:spPr>
        <p:txBody>
          <a:bodyPr anchor="t" rtlCol="false" tIns="0" lIns="0" bIns="0" rIns="0">
            <a:spAutoFit/>
          </a:bodyPr>
          <a:lstStyle/>
          <a:p>
            <a:pPr algn="l" marL="0" indent="0" lvl="0">
              <a:lnSpc>
                <a:spcPts val="7537"/>
              </a:lnSpc>
              <a:spcBef>
                <a:spcPct val="0"/>
              </a:spcBef>
            </a:pPr>
            <a:r>
              <a:rPr lang="en-US" sz="5462" spc="273">
                <a:solidFill>
                  <a:srgbClr val="26BAED"/>
                </a:solidFill>
                <a:latin typeface="Canva Sans Bold"/>
              </a:rPr>
              <a:t>VI-MODELISATION MATHEMATIQUE</a:t>
            </a:r>
          </a:p>
        </p:txBody>
      </p:sp>
      <p:sp>
        <p:nvSpPr>
          <p:cNvPr name="TextBox 9" id="9"/>
          <p:cNvSpPr txBox="true"/>
          <p:nvPr/>
        </p:nvSpPr>
        <p:spPr>
          <a:xfrm rot="0">
            <a:off x="2544915" y="1426467"/>
            <a:ext cx="15166226" cy="1166197"/>
          </a:xfrm>
          <a:prstGeom prst="rect">
            <a:avLst/>
          </a:prstGeom>
        </p:spPr>
        <p:txBody>
          <a:bodyPr anchor="t" rtlCol="false" tIns="0" lIns="0" bIns="0" rIns="0">
            <a:spAutoFit/>
          </a:bodyPr>
          <a:lstStyle/>
          <a:p>
            <a:pPr algn="just">
              <a:lnSpc>
                <a:spcPts val="4480"/>
              </a:lnSpc>
            </a:pPr>
            <a:r>
              <a:rPr lang="en-US" sz="3200" u="sng">
                <a:solidFill>
                  <a:srgbClr val="000000"/>
                </a:solidFill>
                <a:latin typeface="Times New Roman Bold"/>
              </a:rPr>
              <a:t>Objectif :</a:t>
            </a:r>
            <a:r>
              <a:rPr lang="en-US" sz="3200">
                <a:solidFill>
                  <a:srgbClr val="000000"/>
                </a:solidFill>
                <a:latin typeface="Times New Roman"/>
              </a:rPr>
              <a:t> Développer un assistant virtuel pour aider les utilisateurs à gérer efficacement leurs </a:t>
            </a:r>
            <a:r>
              <a:rPr lang="en-US" sz="3200">
                <a:solidFill>
                  <a:srgbClr val="000000"/>
                </a:solidFill>
                <a:latin typeface="Times New Roman"/>
              </a:rPr>
              <a:t>tâches quotidiennes.</a:t>
            </a:r>
          </a:p>
        </p:txBody>
      </p:sp>
      <p:sp>
        <p:nvSpPr>
          <p:cNvPr name="TextBox 10" id="10"/>
          <p:cNvSpPr txBox="true"/>
          <p:nvPr/>
        </p:nvSpPr>
        <p:spPr>
          <a:xfrm rot="0">
            <a:off x="8245620" y="2221159"/>
            <a:ext cx="1286307" cy="628219"/>
          </a:xfrm>
          <a:prstGeom prst="rect">
            <a:avLst/>
          </a:prstGeom>
        </p:spPr>
        <p:txBody>
          <a:bodyPr anchor="t" rtlCol="false" tIns="0" lIns="0" bIns="0" rIns="0">
            <a:spAutoFit/>
          </a:bodyPr>
          <a:lstStyle/>
          <a:p>
            <a:pPr algn="l" marL="0" indent="0" lvl="0">
              <a:lnSpc>
                <a:spcPts val="5192"/>
              </a:lnSpc>
              <a:spcBef>
                <a:spcPct val="0"/>
              </a:spcBef>
            </a:pPr>
            <a:r>
              <a:rPr lang="en-US" sz="3762" spc="188" u="sng">
                <a:solidFill>
                  <a:srgbClr val="26BAED"/>
                </a:solidFill>
                <a:latin typeface="Canva Sans Bold"/>
              </a:rPr>
              <a:t>AHP</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674805" y="8402148"/>
            <a:ext cx="2613195" cy="5226389"/>
          </a:xfrm>
          <a:custGeom>
            <a:avLst/>
            <a:gdLst/>
            <a:ahLst/>
            <a:cxnLst/>
            <a:rect r="r" b="b" t="t" l="l"/>
            <a:pathLst>
              <a:path h="5226389" w="2613195">
                <a:moveTo>
                  <a:pt x="0" y="0"/>
                </a:moveTo>
                <a:lnTo>
                  <a:pt x="2613195" y="0"/>
                </a:lnTo>
                <a:lnTo>
                  <a:pt x="2613195" y="5226389"/>
                </a:lnTo>
                <a:lnTo>
                  <a:pt x="0" y="52263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062443" y="7598882"/>
            <a:ext cx="5376236" cy="5376236"/>
          </a:xfrm>
          <a:custGeom>
            <a:avLst/>
            <a:gdLst/>
            <a:ahLst/>
            <a:cxnLst/>
            <a:rect r="r" b="b" t="t" l="l"/>
            <a:pathLst>
              <a:path h="5376236" w="5376236">
                <a:moveTo>
                  <a:pt x="0" y="0"/>
                </a:moveTo>
                <a:lnTo>
                  <a:pt x="5376236" y="0"/>
                </a:lnTo>
                <a:lnTo>
                  <a:pt x="5376236" y="5376236"/>
                </a:lnTo>
                <a:lnTo>
                  <a:pt x="0" y="53762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61559" y="1163607"/>
            <a:ext cx="934283" cy="1815744"/>
          </a:xfrm>
          <a:custGeom>
            <a:avLst/>
            <a:gdLst/>
            <a:ahLst/>
            <a:cxnLst/>
            <a:rect r="r" b="b" t="t" l="l"/>
            <a:pathLst>
              <a:path h="1815744" w="934283">
                <a:moveTo>
                  <a:pt x="0" y="0"/>
                </a:moveTo>
                <a:lnTo>
                  <a:pt x="934282" y="0"/>
                </a:lnTo>
                <a:lnTo>
                  <a:pt x="934282" y="1815744"/>
                </a:lnTo>
                <a:lnTo>
                  <a:pt x="0" y="18157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570654" y="7410579"/>
            <a:ext cx="1264709" cy="1264709"/>
          </a:xfrm>
          <a:custGeom>
            <a:avLst/>
            <a:gdLst/>
            <a:ahLst/>
            <a:cxnLst/>
            <a:rect r="r" b="b" t="t" l="l"/>
            <a:pathLst>
              <a:path h="1264709" w="1264709">
                <a:moveTo>
                  <a:pt x="0" y="0"/>
                </a:moveTo>
                <a:lnTo>
                  <a:pt x="1264709" y="0"/>
                </a:lnTo>
                <a:lnTo>
                  <a:pt x="1264709" y="1264709"/>
                </a:lnTo>
                <a:lnTo>
                  <a:pt x="0" y="12647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4326940" y="1491078"/>
            <a:ext cx="9634121" cy="8215521"/>
          </a:xfrm>
          <a:custGeom>
            <a:avLst/>
            <a:gdLst/>
            <a:ahLst/>
            <a:cxnLst/>
            <a:rect r="r" b="b" t="t" l="l"/>
            <a:pathLst>
              <a:path h="8215521" w="9634121">
                <a:moveTo>
                  <a:pt x="0" y="0"/>
                </a:moveTo>
                <a:lnTo>
                  <a:pt x="9634120" y="0"/>
                </a:lnTo>
                <a:lnTo>
                  <a:pt x="9634120" y="8215522"/>
                </a:lnTo>
                <a:lnTo>
                  <a:pt x="0" y="8215522"/>
                </a:lnTo>
                <a:lnTo>
                  <a:pt x="0" y="0"/>
                </a:lnTo>
                <a:close/>
              </a:path>
            </a:pathLst>
          </a:custGeom>
          <a:blipFill>
            <a:blip r:embed="rId10"/>
            <a:stretch>
              <a:fillRect l="0" t="-5834" r="0" b="-5834"/>
            </a:stretch>
          </a:blipFill>
        </p:spPr>
      </p:sp>
      <p:sp>
        <p:nvSpPr>
          <p:cNvPr name="TextBox 7" id="7"/>
          <p:cNvSpPr txBox="true"/>
          <p:nvPr/>
        </p:nvSpPr>
        <p:spPr>
          <a:xfrm rot="0">
            <a:off x="-3606480" y="7586669"/>
            <a:ext cx="3606480" cy="815479"/>
          </a:xfrm>
          <a:prstGeom prst="rect">
            <a:avLst/>
          </a:prstGeom>
        </p:spPr>
        <p:txBody>
          <a:bodyPr anchor="t" rtlCol="false" tIns="0" lIns="0" bIns="0" rIns="0">
            <a:spAutoFit/>
          </a:bodyPr>
          <a:lstStyle/>
          <a:p>
            <a:pPr algn="ctr">
              <a:lnSpc>
                <a:spcPts val="3352"/>
              </a:lnSpc>
            </a:pPr>
            <a:r>
              <a:rPr lang="en-US" sz="2394">
                <a:solidFill>
                  <a:srgbClr val="000000"/>
                </a:solidFill>
                <a:latin typeface="Canva Sans"/>
              </a:rPr>
              <a:t>Calle Cualquiera 123, Cualquier Lugar</a:t>
            </a:r>
          </a:p>
        </p:txBody>
      </p:sp>
      <p:sp>
        <p:nvSpPr>
          <p:cNvPr name="TextBox 8" id="8"/>
          <p:cNvSpPr txBox="true"/>
          <p:nvPr/>
        </p:nvSpPr>
        <p:spPr>
          <a:xfrm rot="0">
            <a:off x="3420693" y="379537"/>
            <a:ext cx="13414670" cy="922882"/>
          </a:xfrm>
          <a:prstGeom prst="rect">
            <a:avLst/>
          </a:prstGeom>
        </p:spPr>
        <p:txBody>
          <a:bodyPr anchor="t" rtlCol="false" tIns="0" lIns="0" bIns="0" rIns="0">
            <a:spAutoFit/>
          </a:bodyPr>
          <a:lstStyle/>
          <a:p>
            <a:pPr algn="l" marL="0" indent="0" lvl="0">
              <a:lnSpc>
                <a:spcPts val="7537"/>
              </a:lnSpc>
              <a:spcBef>
                <a:spcPct val="0"/>
              </a:spcBef>
            </a:pPr>
            <a:r>
              <a:rPr lang="en-US" sz="5462" spc="273">
                <a:solidFill>
                  <a:srgbClr val="26BAED"/>
                </a:solidFill>
                <a:latin typeface="Canva Sans Bold"/>
              </a:rPr>
              <a:t>VII-ARCHITECTURE LOGICIELLE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BFB"/>
        </a:solidFill>
      </p:bgPr>
    </p:bg>
    <p:spTree>
      <p:nvGrpSpPr>
        <p:cNvPr id="1" name=""/>
        <p:cNvGrpSpPr/>
        <p:nvPr/>
      </p:nvGrpSpPr>
      <p:grpSpPr>
        <a:xfrm>
          <a:off x="0" y="0"/>
          <a:ext cx="0" cy="0"/>
          <a:chOff x="0" y="0"/>
          <a:chExt cx="0" cy="0"/>
        </a:xfrm>
      </p:grpSpPr>
      <p:sp>
        <p:nvSpPr>
          <p:cNvPr name="Freeform 2" id="2"/>
          <p:cNvSpPr/>
          <p:nvPr/>
        </p:nvSpPr>
        <p:spPr>
          <a:xfrm flipH="false" flipV="false" rot="-9542076">
            <a:off x="13682335" y="-1566530"/>
            <a:ext cx="8638815" cy="5811567"/>
          </a:xfrm>
          <a:custGeom>
            <a:avLst/>
            <a:gdLst/>
            <a:ahLst/>
            <a:cxnLst/>
            <a:rect r="r" b="b" t="t" l="l"/>
            <a:pathLst>
              <a:path h="5811567" w="8638815">
                <a:moveTo>
                  <a:pt x="0" y="0"/>
                </a:moveTo>
                <a:lnTo>
                  <a:pt x="8638816" y="0"/>
                </a:lnTo>
                <a:lnTo>
                  <a:pt x="8638816" y="5811567"/>
                </a:lnTo>
                <a:lnTo>
                  <a:pt x="0" y="58115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87067">
            <a:off x="-3063226" y="7146102"/>
            <a:ext cx="7746525" cy="5211299"/>
          </a:xfrm>
          <a:custGeom>
            <a:avLst/>
            <a:gdLst/>
            <a:ahLst/>
            <a:cxnLst/>
            <a:rect r="r" b="b" t="t" l="l"/>
            <a:pathLst>
              <a:path h="5211299" w="7746525">
                <a:moveTo>
                  <a:pt x="0" y="0"/>
                </a:moveTo>
                <a:lnTo>
                  <a:pt x="7746524" y="0"/>
                </a:lnTo>
                <a:lnTo>
                  <a:pt x="7746524" y="5211298"/>
                </a:lnTo>
                <a:lnTo>
                  <a:pt x="0" y="52112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458134" y="265758"/>
            <a:ext cx="10650583" cy="762942"/>
          </a:xfrm>
          <a:prstGeom prst="rect">
            <a:avLst/>
          </a:prstGeom>
        </p:spPr>
        <p:txBody>
          <a:bodyPr anchor="t" rtlCol="false" tIns="0" lIns="0" bIns="0" rIns="0">
            <a:spAutoFit/>
          </a:bodyPr>
          <a:lstStyle/>
          <a:p>
            <a:pPr algn="l" marL="0" indent="0" lvl="0">
              <a:lnSpc>
                <a:spcPts val="6241"/>
              </a:lnSpc>
              <a:spcBef>
                <a:spcPct val="0"/>
              </a:spcBef>
            </a:pPr>
            <a:r>
              <a:rPr lang="en-US" sz="4458" spc="414">
                <a:solidFill>
                  <a:srgbClr val="26BAED"/>
                </a:solidFill>
                <a:latin typeface="Now Bold Bold"/>
              </a:rPr>
              <a:t>VIII-OUTILS ET TECHNOLOGIES</a:t>
            </a:r>
          </a:p>
        </p:txBody>
      </p:sp>
      <p:sp>
        <p:nvSpPr>
          <p:cNvPr name="TextBox 5" id="5"/>
          <p:cNvSpPr txBox="true"/>
          <p:nvPr/>
        </p:nvSpPr>
        <p:spPr>
          <a:xfrm rot="0">
            <a:off x="1681159" y="2905503"/>
            <a:ext cx="14536973" cy="2692663"/>
          </a:xfrm>
          <a:prstGeom prst="rect">
            <a:avLst/>
          </a:prstGeom>
        </p:spPr>
        <p:txBody>
          <a:bodyPr anchor="t" rtlCol="false" tIns="0" lIns="0" bIns="0" rIns="0">
            <a:spAutoFit/>
          </a:bodyPr>
          <a:lstStyle/>
          <a:p>
            <a:pPr algn="just" marL="669291" indent="-334646" lvl="1">
              <a:lnSpc>
                <a:spcPts val="4340"/>
              </a:lnSpc>
              <a:buFont typeface="Arial"/>
              <a:buChar char="•"/>
            </a:pPr>
            <a:r>
              <a:rPr lang="en-US" sz="3100" u="sng">
                <a:solidFill>
                  <a:srgbClr val="000000"/>
                </a:solidFill>
                <a:latin typeface="Open Sans"/>
              </a:rPr>
              <a:t>Langages de programmations et Framework:</a:t>
            </a:r>
            <a:r>
              <a:rPr lang="en-US" sz="3100">
                <a:solidFill>
                  <a:srgbClr val="000000"/>
                </a:solidFill>
                <a:latin typeface="Open Sans"/>
              </a:rPr>
              <a:t> </a:t>
            </a:r>
            <a:r>
              <a:rPr lang="en-US" sz="3100">
                <a:solidFill>
                  <a:srgbClr val="000000"/>
                </a:solidFill>
                <a:latin typeface="Open Sans Bold"/>
              </a:rPr>
              <a:t>Java Spring boot (BACKEND) </a:t>
            </a:r>
          </a:p>
          <a:p>
            <a:pPr algn="just">
              <a:lnSpc>
                <a:spcPts val="4340"/>
              </a:lnSpc>
            </a:pPr>
            <a:r>
              <a:rPr lang="en-US" sz="3100">
                <a:solidFill>
                  <a:srgbClr val="000000"/>
                </a:solidFill>
                <a:latin typeface="Open Sans Bold"/>
              </a:rPr>
              <a:t>   et Flutter (Front end)</a:t>
            </a:r>
          </a:p>
          <a:p>
            <a:pPr algn="just" marL="669291" indent="-334646" lvl="1">
              <a:lnSpc>
                <a:spcPts val="4340"/>
              </a:lnSpc>
              <a:buFont typeface="Arial"/>
              <a:buChar char="•"/>
            </a:pPr>
            <a:r>
              <a:rPr lang="en-US" sz="3100" u="sng">
                <a:solidFill>
                  <a:srgbClr val="000000"/>
                </a:solidFill>
                <a:latin typeface="Open Sans"/>
              </a:rPr>
              <a:t>Editeurs:</a:t>
            </a:r>
            <a:r>
              <a:rPr lang="en-US" sz="3100">
                <a:solidFill>
                  <a:srgbClr val="000000"/>
                </a:solidFill>
                <a:latin typeface="Open Sans Bold"/>
              </a:rPr>
              <a:t> visual studio code, Intellij IDEA</a:t>
            </a:r>
          </a:p>
          <a:p>
            <a:pPr algn="just" marL="669291" indent="-334646" lvl="1">
              <a:lnSpc>
                <a:spcPts val="4340"/>
              </a:lnSpc>
              <a:buFont typeface="Arial"/>
              <a:buChar char="•"/>
            </a:pPr>
            <a:r>
              <a:rPr lang="en-US" sz="3100" u="sng">
                <a:solidFill>
                  <a:srgbClr val="000000"/>
                </a:solidFill>
                <a:latin typeface="Open Sans"/>
              </a:rPr>
              <a:t>Outil de reconnaissance du langage naturel(NLU):</a:t>
            </a:r>
            <a:r>
              <a:rPr lang="en-US" sz="3100">
                <a:solidFill>
                  <a:srgbClr val="000000"/>
                </a:solidFill>
                <a:latin typeface="Open Sans"/>
              </a:rPr>
              <a:t> </a:t>
            </a:r>
            <a:r>
              <a:rPr lang="en-US" sz="3100">
                <a:solidFill>
                  <a:srgbClr val="000000"/>
                </a:solidFill>
                <a:latin typeface="Open Sans Bold"/>
              </a:rPr>
              <a:t>DialogFlow</a:t>
            </a:r>
          </a:p>
          <a:p>
            <a:pPr algn="just" marL="669291" indent="-334646" lvl="1">
              <a:lnSpc>
                <a:spcPts val="4340"/>
              </a:lnSpc>
              <a:buFont typeface="Arial"/>
              <a:buChar char="•"/>
            </a:pPr>
            <a:r>
              <a:rPr lang="en-US" sz="3100" u="sng">
                <a:solidFill>
                  <a:srgbClr val="000000"/>
                </a:solidFill>
                <a:latin typeface="Open Sans"/>
              </a:rPr>
              <a:t>Outil de reconnaissance vocal:</a:t>
            </a:r>
            <a:r>
              <a:rPr lang="en-US" sz="3100">
                <a:solidFill>
                  <a:srgbClr val="000000"/>
                </a:solidFill>
                <a:latin typeface="Open Sans"/>
              </a:rPr>
              <a:t> </a:t>
            </a:r>
            <a:r>
              <a:rPr lang="en-US" sz="3100">
                <a:solidFill>
                  <a:srgbClr val="000000"/>
                </a:solidFill>
                <a:latin typeface="Open Sans Bold"/>
              </a:rPr>
              <a:t>Speech to text</a:t>
            </a:r>
          </a:p>
        </p:txBody>
      </p:sp>
    </p:spTree>
  </p:cSld>
  <p:clrMapOvr>
    <a:masterClrMapping/>
  </p:clrMapOvr>
</p:sld>
</file>

<file path=ppt/slides/slide14.xml><?xml version="1.0" encoding="utf-8"?>
<p:sld xmlns:p="http://schemas.openxmlformats.org/presentationml/2006/main" xmlns:a="http://schemas.openxmlformats.org/drawingml/2006/main">
  <p:cSld>
    <p:bg>
      <p:bgPr>
        <a:gradFill rotWithShape="true">
          <a:gsLst>
            <a:gs pos="0">
              <a:srgbClr val="5DE0E6">
                <a:alpha val="100000"/>
              </a:srgbClr>
            </a:gs>
            <a:gs pos="100000">
              <a:srgbClr val="004AA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7368667" y="3576993"/>
            <a:ext cx="3550667" cy="1566507"/>
          </a:xfrm>
          <a:prstGeom prst="rect">
            <a:avLst/>
          </a:prstGeom>
        </p:spPr>
        <p:txBody>
          <a:bodyPr anchor="t" rtlCol="false" tIns="0" lIns="0" bIns="0" rIns="0">
            <a:spAutoFit/>
          </a:bodyPr>
          <a:lstStyle/>
          <a:p>
            <a:pPr algn="ctr">
              <a:lnSpc>
                <a:spcPts val="12880"/>
              </a:lnSpc>
            </a:pPr>
            <a:r>
              <a:rPr lang="en-US" sz="9200">
                <a:solidFill>
                  <a:srgbClr val="FFFFFF"/>
                </a:solidFill>
                <a:latin typeface="Open Sans Light Bold"/>
              </a:rPr>
              <a:t>DEMO</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674805" y="8402148"/>
            <a:ext cx="2613195" cy="5226389"/>
          </a:xfrm>
          <a:custGeom>
            <a:avLst/>
            <a:gdLst/>
            <a:ahLst/>
            <a:cxnLst/>
            <a:rect r="r" b="b" t="t" l="l"/>
            <a:pathLst>
              <a:path h="5226389" w="2613195">
                <a:moveTo>
                  <a:pt x="0" y="0"/>
                </a:moveTo>
                <a:lnTo>
                  <a:pt x="2613195" y="0"/>
                </a:lnTo>
                <a:lnTo>
                  <a:pt x="2613195" y="5226389"/>
                </a:lnTo>
                <a:lnTo>
                  <a:pt x="0" y="52263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062443" y="7598882"/>
            <a:ext cx="5376236" cy="5376236"/>
          </a:xfrm>
          <a:custGeom>
            <a:avLst/>
            <a:gdLst/>
            <a:ahLst/>
            <a:cxnLst/>
            <a:rect r="r" b="b" t="t" l="l"/>
            <a:pathLst>
              <a:path h="5376236" w="5376236">
                <a:moveTo>
                  <a:pt x="0" y="0"/>
                </a:moveTo>
                <a:lnTo>
                  <a:pt x="5376236" y="0"/>
                </a:lnTo>
                <a:lnTo>
                  <a:pt x="5376236" y="5376236"/>
                </a:lnTo>
                <a:lnTo>
                  <a:pt x="0" y="53762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61559" y="1163607"/>
            <a:ext cx="934283" cy="1815744"/>
          </a:xfrm>
          <a:custGeom>
            <a:avLst/>
            <a:gdLst/>
            <a:ahLst/>
            <a:cxnLst/>
            <a:rect r="r" b="b" t="t" l="l"/>
            <a:pathLst>
              <a:path h="1815744" w="934283">
                <a:moveTo>
                  <a:pt x="0" y="0"/>
                </a:moveTo>
                <a:lnTo>
                  <a:pt x="934282" y="0"/>
                </a:lnTo>
                <a:lnTo>
                  <a:pt x="934282" y="1815744"/>
                </a:lnTo>
                <a:lnTo>
                  <a:pt x="0" y="18157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570654" y="7410579"/>
            <a:ext cx="1264709" cy="1264709"/>
          </a:xfrm>
          <a:custGeom>
            <a:avLst/>
            <a:gdLst/>
            <a:ahLst/>
            <a:cxnLst/>
            <a:rect r="r" b="b" t="t" l="l"/>
            <a:pathLst>
              <a:path h="1264709" w="1264709">
                <a:moveTo>
                  <a:pt x="0" y="0"/>
                </a:moveTo>
                <a:lnTo>
                  <a:pt x="1264709" y="0"/>
                </a:lnTo>
                <a:lnTo>
                  <a:pt x="1264709" y="1264709"/>
                </a:lnTo>
                <a:lnTo>
                  <a:pt x="0" y="12647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3606480" y="7586669"/>
            <a:ext cx="3606480" cy="815479"/>
          </a:xfrm>
          <a:prstGeom prst="rect">
            <a:avLst/>
          </a:prstGeom>
        </p:spPr>
        <p:txBody>
          <a:bodyPr anchor="t" rtlCol="false" tIns="0" lIns="0" bIns="0" rIns="0">
            <a:spAutoFit/>
          </a:bodyPr>
          <a:lstStyle/>
          <a:p>
            <a:pPr algn="ctr">
              <a:lnSpc>
                <a:spcPts val="3352"/>
              </a:lnSpc>
            </a:pPr>
            <a:r>
              <a:rPr lang="en-US" sz="2394">
                <a:solidFill>
                  <a:srgbClr val="000000"/>
                </a:solidFill>
                <a:latin typeface="Canva Sans"/>
              </a:rPr>
              <a:t>Calle Cualquiera 123, Cualquier Lugar</a:t>
            </a:r>
          </a:p>
        </p:txBody>
      </p:sp>
      <p:sp>
        <p:nvSpPr>
          <p:cNvPr name="TextBox 7" id="7"/>
          <p:cNvSpPr txBox="true"/>
          <p:nvPr/>
        </p:nvSpPr>
        <p:spPr>
          <a:xfrm rot="0">
            <a:off x="5625859" y="519634"/>
            <a:ext cx="11633441" cy="922882"/>
          </a:xfrm>
          <a:prstGeom prst="rect">
            <a:avLst/>
          </a:prstGeom>
        </p:spPr>
        <p:txBody>
          <a:bodyPr anchor="t" rtlCol="false" tIns="0" lIns="0" bIns="0" rIns="0">
            <a:spAutoFit/>
          </a:bodyPr>
          <a:lstStyle/>
          <a:p>
            <a:pPr algn="l" marL="0" indent="0" lvl="0">
              <a:lnSpc>
                <a:spcPts val="7537"/>
              </a:lnSpc>
              <a:spcBef>
                <a:spcPct val="0"/>
              </a:spcBef>
            </a:pPr>
            <a:r>
              <a:rPr lang="en-US" sz="5462" spc="273">
                <a:solidFill>
                  <a:srgbClr val="26BAED"/>
                </a:solidFill>
                <a:latin typeface="Canva Sans Bold"/>
              </a:rPr>
              <a:t>CONCLUSION</a:t>
            </a:r>
          </a:p>
        </p:txBody>
      </p:sp>
      <p:sp>
        <p:nvSpPr>
          <p:cNvPr name="TextBox 8" id="8"/>
          <p:cNvSpPr txBox="true"/>
          <p:nvPr/>
        </p:nvSpPr>
        <p:spPr>
          <a:xfrm rot="0">
            <a:off x="3125503" y="1818072"/>
            <a:ext cx="12253869" cy="8266325"/>
          </a:xfrm>
          <a:prstGeom prst="rect">
            <a:avLst/>
          </a:prstGeom>
        </p:spPr>
        <p:txBody>
          <a:bodyPr anchor="t" rtlCol="false" tIns="0" lIns="0" bIns="0" rIns="0">
            <a:spAutoFit/>
          </a:bodyPr>
          <a:lstStyle/>
          <a:p>
            <a:pPr algn="just">
              <a:lnSpc>
                <a:spcPts val="3640"/>
              </a:lnSpc>
            </a:pPr>
            <a:r>
              <a:rPr lang="en-US" sz="2600">
                <a:solidFill>
                  <a:srgbClr val="000000"/>
                </a:solidFill>
                <a:latin typeface="Times New Roman"/>
              </a:rPr>
              <a:t>En conclusion, notre </a:t>
            </a:r>
            <a:r>
              <a:rPr lang="en-US" sz="2600">
                <a:solidFill>
                  <a:srgbClr val="000000"/>
                </a:solidFill>
                <a:latin typeface="Times New Roman"/>
              </a:rPr>
              <a:t>Assistant Virtuel pour la Gestion des Tâches Quotidiennes offre une solution innovante pour améliorer l'organisation et la productivité personnelle. Grâce à une interface conviviale, des fonctionnalités de priorisation et une accessibilité multi-plateforme, cet assistant simplifie la gestion des tâches et réduit le stress quotidien.</a:t>
            </a:r>
          </a:p>
          <a:p>
            <a:pPr algn="just">
              <a:lnSpc>
                <a:spcPts val="3640"/>
              </a:lnSpc>
            </a:pPr>
            <a:r>
              <a:rPr lang="en-US" sz="2600">
                <a:solidFill>
                  <a:srgbClr val="000000"/>
                </a:solidFill>
                <a:latin typeface="Times New Roman"/>
              </a:rPr>
              <a:t>Recommandations pour d'autres études</a:t>
            </a:r>
          </a:p>
          <a:p>
            <a:pPr algn="just" marL="561344" indent="-280672" lvl="1">
              <a:lnSpc>
                <a:spcPts val="3640"/>
              </a:lnSpc>
              <a:buAutoNum type="arabicPeriod" startAt="1"/>
            </a:pPr>
            <a:r>
              <a:rPr lang="en-US" sz="2600">
                <a:solidFill>
                  <a:srgbClr val="000000"/>
                </a:solidFill>
                <a:latin typeface="Times New Roman Bold"/>
              </a:rPr>
              <a:t>Analyse de l'impact à long terme :</a:t>
            </a:r>
            <a:r>
              <a:rPr lang="en-US" sz="2600">
                <a:solidFill>
                  <a:srgbClr val="000000"/>
                </a:solidFill>
                <a:latin typeface="Times New Roman"/>
              </a:rPr>
              <a:t> Étudier l'effet de l'utilisation prolongée de l'assistant sur la productivité et le bien-être des utilisateurs.</a:t>
            </a:r>
          </a:p>
          <a:p>
            <a:pPr algn="just" marL="561344" indent="-280672" lvl="1">
              <a:lnSpc>
                <a:spcPts val="3640"/>
              </a:lnSpc>
              <a:buAutoNum type="arabicPeriod" startAt="1"/>
            </a:pPr>
            <a:r>
              <a:rPr lang="en-US" sz="2600">
                <a:solidFill>
                  <a:srgbClr val="000000"/>
                </a:solidFill>
                <a:latin typeface="Times New Roman Bold"/>
              </a:rPr>
              <a:t>Intégration de l'IA avancée :</a:t>
            </a:r>
            <a:r>
              <a:rPr lang="en-US" sz="2600">
                <a:solidFill>
                  <a:srgbClr val="000000"/>
                </a:solidFill>
                <a:latin typeface="Times New Roman"/>
              </a:rPr>
              <a:t> Explorer l'intégration d'intelligences artificielles plus avancées pour une personnalisation accrue des recommandations de tâches.</a:t>
            </a:r>
          </a:p>
          <a:p>
            <a:pPr algn="just" marL="561344" indent="-280672" lvl="1">
              <a:lnSpc>
                <a:spcPts val="3640"/>
              </a:lnSpc>
              <a:buAutoNum type="arabicPeriod" startAt="1"/>
            </a:pPr>
            <a:r>
              <a:rPr lang="en-US" sz="2600">
                <a:solidFill>
                  <a:srgbClr val="000000"/>
                </a:solidFill>
                <a:latin typeface="Times New Roman Bold"/>
              </a:rPr>
              <a:t>Expansion des fonctionnalités collaboratives :</a:t>
            </a:r>
            <a:r>
              <a:rPr lang="en-US" sz="2600">
                <a:solidFill>
                  <a:srgbClr val="000000"/>
                </a:solidFill>
                <a:latin typeface="Times New Roman"/>
              </a:rPr>
              <a:t> Développer des fonctionnalités permettant une meilleure collaboration au sein des équipes et des familles.</a:t>
            </a:r>
          </a:p>
          <a:p>
            <a:pPr algn="just" marL="561344" indent="-280672" lvl="1">
              <a:lnSpc>
                <a:spcPts val="3640"/>
              </a:lnSpc>
              <a:buAutoNum type="arabicPeriod" startAt="1"/>
            </a:pPr>
            <a:r>
              <a:rPr lang="en-US" sz="2600">
                <a:solidFill>
                  <a:srgbClr val="000000"/>
                </a:solidFill>
                <a:latin typeface="Times New Roman Bold"/>
              </a:rPr>
              <a:t>Étude de marché internationale :</a:t>
            </a:r>
            <a:r>
              <a:rPr lang="en-US" sz="2600">
                <a:solidFill>
                  <a:srgbClr val="000000"/>
                </a:solidFill>
                <a:latin typeface="Times New Roman"/>
              </a:rPr>
              <a:t> Analyser l'adoption et les adaptations nécessaires pour différents marchés culturels et linguistiques.</a:t>
            </a:r>
          </a:p>
          <a:p>
            <a:pPr algn="just">
              <a:lnSpc>
                <a:spcPts val="3640"/>
              </a:lnSpc>
            </a:pPr>
            <a:r>
              <a:rPr lang="en-US" sz="2600">
                <a:solidFill>
                  <a:srgbClr val="000000"/>
                </a:solidFill>
                <a:latin typeface="Times New Roman"/>
              </a:rPr>
              <a:t>Merci pour votre attention et votre intérêt pour notre projet. Nous sommes convaincus que cet assistant deviendra un outil précieux pour quiconque cherche à optimiser sa gestion des tâches quotidiennes.</a:t>
            </a:r>
          </a:p>
          <a:p>
            <a:pPr algn="just">
              <a:lnSpc>
                <a:spcPts val="364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EFFFF"/>
        </a:solidFill>
      </p:bgPr>
    </p:bg>
    <p:spTree>
      <p:nvGrpSpPr>
        <p:cNvPr id="1" name=""/>
        <p:cNvGrpSpPr/>
        <p:nvPr/>
      </p:nvGrpSpPr>
      <p:grpSpPr>
        <a:xfrm>
          <a:off x="0" y="0"/>
          <a:ext cx="0" cy="0"/>
          <a:chOff x="0" y="0"/>
          <a:chExt cx="0" cy="0"/>
        </a:xfrm>
      </p:grpSpPr>
      <p:sp>
        <p:nvSpPr>
          <p:cNvPr name="Freeform 2" id="2"/>
          <p:cNvSpPr/>
          <p:nvPr/>
        </p:nvSpPr>
        <p:spPr>
          <a:xfrm flipH="false" flipV="false" rot="0">
            <a:off x="-934483" y="8520018"/>
            <a:ext cx="19670065" cy="5255628"/>
          </a:xfrm>
          <a:custGeom>
            <a:avLst/>
            <a:gdLst/>
            <a:ahLst/>
            <a:cxnLst/>
            <a:rect r="r" b="b" t="t" l="l"/>
            <a:pathLst>
              <a:path h="5255628" w="19670065">
                <a:moveTo>
                  <a:pt x="0" y="0"/>
                </a:moveTo>
                <a:lnTo>
                  <a:pt x="19670065" y="0"/>
                </a:lnTo>
                <a:lnTo>
                  <a:pt x="19670065" y="5255628"/>
                </a:lnTo>
                <a:lnTo>
                  <a:pt x="0" y="52556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91032" y="-3824459"/>
            <a:ext cx="19670065" cy="5255628"/>
          </a:xfrm>
          <a:custGeom>
            <a:avLst/>
            <a:gdLst/>
            <a:ahLst/>
            <a:cxnLst/>
            <a:rect r="r" b="b" t="t" l="l"/>
            <a:pathLst>
              <a:path h="5255628" w="19670065">
                <a:moveTo>
                  <a:pt x="0" y="0"/>
                </a:moveTo>
                <a:lnTo>
                  <a:pt x="19670064" y="0"/>
                </a:lnTo>
                <a:lnTo>
                  <a:pt x="19670064" y="5255629"/>
                </a:lnTo>
                <a:lnTo>
                  <a:pt x="0" y="52556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278312" y="1543735"/>
            <a:ext cx="8056958" cy="922882"/>
          </a:xfrm>
          <a:prstGeom prst="rect">
            <a:avLst/>
          </a:prstGeom>
        </p:spPr>
        <p:txBody>
          <a:bodyPr anchor="t" rtlCol="false" tIns="0" lIns="0" bIns="0" rIns="0">
            <a:spAutoFit/>
          </a:bodyPr>
          <a:lstStyle/>
          <a:p>
            <a:pPr algn="ctr" marL="0" indent="0" lvl="0">
              <a:lnSpc>
                <a:spcPts val="7537"/>
              </a:lnSpc>
              <a:spcBef>
                <a:spcPct val="0"/>
              </a:spcBef>
            </a:pPr>
            <a:r>
              <a:rPr lang="en-US" sz="5462" spc="273">
                <a:solidFill>
                  <a:srgbClr val="38B6FF"/>
                </a:solidFill>
                <a:latin typeface="Canva Sans Bold"/>
              </a:rPr>
              <a:t>PLAN</a:t>
            </a:r>
          </a:p>
        </p:txBody>
      </p:sp>
      <p:sp>
        <p:nvSpPr>
          <p:cNvPr name="TextBox 5" id="5"/>
          <p:cNvSpPr txBox="true"/>
          <p:nvPr/>
        </p:nvSpPr>
        <p:spPr>
          <a:xfrm rot="0">
            <a:off x="4998119" y="2552342"/>
            <a:ext cx="8944012" cy="5660807"/>
          </a:xfrm>
          <a:prstGeom prst="rect">
            <a:avLst/>
          </a:prstGeom>
        </p:spPr>
        <p:txBody>
          <a:bodyPr anchor="t" rtlCol="false" tIns="0" lIns="0" bIns="0" rIns="0">
            <a:spAutoFit/>
          </a:bodyPr>
          <a:lstStyle/>
          <a:p>
            <a:pPr algn="just">
              <a:lnSpc>
                <a:spcPts val="4480"/>
              </a:lnSpc>
            </a:pPr>
            <a:r>
              <a:rPr lang="en-US" sz="3200">
                <a:solidFill>
                  <a:srgbClr val="000000"/>
                </a:solidFill>
                <a:latin typeface="Times New Roman"/>
              </a:rPr>
              <a:t>I-INTRODUCTION</a:t>
            </a:r>
          </a:p>
          <a:p>
            <a:pPr algn="just">
              <a:lnSpc>
                <a:spcPts val="4480"/>
              </a:lnSpc>
            </a:pPr>
            <a:r>
              <a:rPr lang="en-US" sz="3200">
                <a:solidFill>
                  <a:srgbClr val="000000"/>
                </a:solidFill>
                <a:latin typeface="Times New Roman"/>
              </a:rPr>
              <a:t>II-ENONCE DU PROBLEME</a:t>
            </a:r>
          </a:p>
          <a:p>
            <a:pPr algn="just">
              <a:lnSpc>
                <a:spcPts val="4480"/>
              </a:lnSpc>
            </a:pPr>
            <a:r>
              <a:rPr lang="en-US" sz="3200">
                <a:solidFill>
                  <a:srgbClr val="000000"/>
                </a:solidFill>
                <a:latin typeface="Times New Roman"/>
              </a:rPr>
              <a:t>III-OBJECTIFS GENERAUX ET SPECIFIQUES</a:t>
            </a:r>
          </a:p>
          <a:p>
            <a:pPr algn="just">
              <a:lnSpc>
                <a:spcPts val="4480"/>
              </a:lnSpc>
            </a:pPr>
            <a:r>
              <a:rPr lang="en-US" sz="3200">
                <a:solidFill>
                  <a:srgbClr val="000000"/>
                </a:solidFill>
                <a:latin typeface="Times New Roman"/>
              </a:rPr>
              <a:t>IV-ANALYSE DOCUMENTAIRE</a:t>
            </a:r>
          </a:p>
          <a:p>
            <a:pPr algn="just">
              <a:lnSpc>
                <a:spcPts val="4480"/>
              </a:lnSpc>
            </a:pPr>
            <a:r>
              <a:rPr lang="en-US" sz="3200">
                <a:solidFill>
                  <a:srgbClr val="000000"/>
                </a:solidFill>
                <a:latin typeface="Times New Roman"/>
              </a:rPr>
              <a:t>V-METHODOLOGIE(Scrum)</a:t>
            </a:r>
          </a:p>
          <a:p>
            <a:pPr algn="just">
              <a:lnSpc>
                <a:spcPts val="4480"/>
              </a:lnSpc>
            </a:pPr>
            <a:r>
              <a:rPr lang="en-US" sz="3200">
                <a:solidFill>
                  <a:srgbClr val="000000"/>
                </a:solidFill>
                <a:latin typeface="Times New Roman"/>
              </a:rPr>
              <a:t>VI-MODELE MATHEMATIQUE</a:t>
            </a:r>
          </a:p>
          <a:p>
            <a:pPr algn="just">
              <a:lnSpc>
                <a:spcPts val="4480"/>
              </a:lnSpc>
            </a:pPr>
            <a:r>
              <a:rPr lang="en-US" sz="3200">
                <a:solidFill>
                  <a:srgbClr val="000000"/>
                </a:solidFill>
                <a:latin typeface="Times New Roman"/>
              </a:rPr>
              <a:t>VII-ARCHITECTURE DU SYSTEME</a:t>
            </a:r>
          </a:p>
          <a:p>
            <a:pPr algn="just">
              <a:lnSpc>
                <a:spcPts val="4480"/>
              </a:lnSpc>
            </a:pPr>
            <a:r>
              <a:rPr lang="en-US" sz="3200">
                <a:solidFill>
                  <a:srgbClr val="000000"/>
                </a:solidFill>
                <a:latin typeface="Times New Roman"/>
              </a:rPr>
              <a:t>VIII-OUTILS ET TECHNOLOGIE</a:t>
            </a:r>
          </a:p>
          <a:p>
            <a:pPr algn="just">
              <a:lnSpc>
                <a:spcPts val="4480"/>
              </a:lnSpc>
            </a:pPr>
            <a:r>
              <a:rPr lang="en-US" sz="3200">
                <a:solidFill>
                  <a:srgbClr val="000000"/>
                </a:solidFill>
                <a:latin typeface="Times New Roman"/>
              </a:rPr>
              <a:t>IX-DEMO</a:t>
            </a:r>
          </a:p>
          <a:p>
            <a:pPr algn="just" marL="0" indent="0" lvl="0">
              <a:lnSpc>
                <a:spcPts val="4480"/>
              </a:lnSpc>
              <a:spcBef>
                <a:spcPct val="0"/>
              </a:spcBef>
            </a:pPr>
            <a:r>
              <a:rPr lang="en-US" sz="3200">
                <a:solidFill>
                  <a:srgbClr val="000000"/>
                </a:solidFill>
                <a:latin typeface="Times New Roman"/>
              </a:rPr>
              <a:t>X-CONCLUSION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EFFFF"/>
        </a:solidFill>
      </p:bgPr>
    </p:bg>
    <p:spTree>
      <p:nvGrpSpPr>
        <p:cNvPr id="1" name=""/>
        <p:cNvGrpSpPr/>
        <p:nvPr/>
      </p:nvGrpSpPr>
      <p:grpSpPr>
        <a:xfrm>
          <a:off x="0" y="0"/>
          <a:ext cx="0" cy="0"/>
          <a:chOff x="0" y="0"/>
          <a:chExt cx="0" cy="0"/>
        </a:xfrm>
      </p:grpSpPr>
      <p:sp>
        <p:nvSpPr>
          <p:cNvPr name="Freeform 2" id="2"/>
          <p:cNvSpPr/>
          <p:nvPr/>
        </p:nvSpPr>
        <p:spPr>
          <a:xfrm flipH="false" flipV="false" rot="0">
            <a:off x="-934483" y="8520018"/>
            <a:ext cx="19670065" cy="5255628"/>
          </a:xfrm>
          <a:custGeom>
            <a:avLst/>
            <a:gdLst/>
            <a:ahLst/>
            <a:cxnLst/>
            <a:rect r="r" b="b" t="t" l="l"/>
            <a:pathLst>
              <a:path h="5255628" w="19670065">
                <a:moveTo>
                  <a:pt x="0" y="0"/>
                </a:moveTo>
                <a:lnTo>
                  <a:pt x="19670065" y="0"/>
                </a:lnTo>
                <a:lnTo>
                  <a:pt x="19670065" y="5255628"/>
                </a:lnTo>
                <a:lnTo>
                  <a:pt x="0" y="52556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91032" y="-3824459"/>
            <a:ext cx="19670065" cy="5255628"/>
          </a:xfrm>
          <a:custGeom>
            <a:avLst/>
            <a:gdLst/>
            <a:ahLst/>
            <a:cxnLst/>
            <a:rect r="r" b="b" t="t" l="l"/>
            <a:pathLst>
              <a:path h="5255628" w="19670065">
                <a:moveTo>
                  <a:pt x="0" y="0"/>
                </a:moveTo>
                <a:lnTo>
                  <a:pt x="19670064" y="0"/>
                </a:lnTo>
                <a:lnTo>
                  <a:pt x="19670064" y="5255629"/>
                </a:lnTo>
                <a:lnTo>
                  <a:pt x="0" y="52556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278312" y="1543735"/>
            <a:ext cx="8056958" cy="922882"/>
          </a:xfrm>
          <a:prstGeom prst="rect">
            <a:avLst/>
          </a:prstGeom>
        </p:spPr>
        <p:txBody>
          <a:bodyPr anchor="t" rtlCol="false" tIns="0" lIns="0" bIns="0" rIns="0">
            <a:spAutoFit/>
          </a:bodyPr>
          <a:lstStyle/>
          <a:p>
            <a:pPr algn="ctr" marL="0" indent="0" lvl="0">
              <a:lnSpc>
                <a:spcPts val="7537"/>
              </a:lnSpc>
              <a:spcBef>
                <a:spcPct val="0"/>
              </a:spcBef>
            </a:pPr>
            <a:r>
              <a:rPr lang="en-US" sz="5462" spc="273">
                <a:solidFill>
                  <a:srgbClr val="38B6FF"/>
                </a:solidFill>
                <a:latin typeface="Canva Sans Bold"/>
              </a:rPr>
              <a:t>INTRODUCTION</a:t>
            </a:r>
          </a:p>
        </p:txBody>
      </p:sp>
      <p:sp>
        <p:nvSpPr>
          <p:cNvPr name="TextBox 5" id="5"/>
          <p:cNvSpPr txBox="true"/>
          <p:nvPr/>
        </p:nvSpPr>
        <p:spPr>
          <a:xfrm rot="0">
            <a:off x="978539" y="2892079"/>
            <a:ext cx="16280761" cy="5088178"/>
          </a:xfrm>
          <a:prstGeom prst="rect">
            <a:avLst/>
          </a:prstGeom>
        </p:spPr>
        <p:txBody>
          <a:bodyPr anchor="t" rtlCol="false" tIns="0" lIns="0" bIns="0" rIns="0">
            <a:spAutoFit/>
          </a:bodyPr>
          <a:lstStyle/>
          <a:p>
            <a:pPr algn="just">
              <a:lnSpc>
                <a:spcPts val="4037"/>
              </a:lnSpc>
            </a:pPr>
            <a:r>
              <a:rPr lang="en-US" sz="2884">
                <a:solidFill>
                  <a:srgbClr val="000000"/>
                </a:solidFill>
                <a:latin typeface="Times New Roman"/>
              </a:rPr>
              <a:t>Dans le monde en général, et dans la vie de chaque humain en particulier, les exigences </a:t>
            </a:r>
            <a:r>
              <a:rPr lang="en-US" sz="2884">
                <a:solidFill>
                  <a:srgbClr val="000000"/>
                </a:solidFill>
                <a:latin typeface="Times New Roman"/>
              </a:rPr>
              <a:t>professionnelles et personnelles semblent se multiplier ; la gestion efficace des tâches quotidiennes devient une nécessité incontournable pour de nombreuses personnes. Dans cette optique, notre projet vise à développer un assistant virtuel intelligent conçu pour simplifier et optimiser la gestion des tâches quotidiennes.</a:t>
            </a:r>
          </a:p>
          <a:p>
            <a:pPr algn="just">
              <a:lnSpc>
                <a:spcPts val="4037"/>
              </a:lnSpc>
            </a:pPr>
            <a:r>
              <a:rPr lang="en-US" sz="2884">
                <a:solidFill>
                  <a:srgbClr val="000000"/>
                </a:solidFill>
                <a:latin typeface="Times New Roman"/>
              </a:rPr>
              <a:t>L'Assistant Virtuel pour la Gestion des Tâches Quotidiennes est un projet novateur qui répond à un besoin croissant de productivité et d'organisation dans notre société moderne. Conçu pour être accessible à tout moment, depuis divers appareils mobiles. L'objectif est de définir clairement les attentes, les spécifications et les exigences de ce projet ambitieux. En établissant un cadre solide dès le départ, nous visons à assurer le succès de ce projet tout en répondant aux besoins et aux attentes de nos utilisateurs finaux.</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EFFFF"/>
        </a:solidFill>
      </p:bgPr>
    </p:bg>
    <p:spTree>
      <p:nvGrpSpPr>
        <p:cNvPr id="1" name=""/>
        <p:cNvGrpSpPr/>
        <p:nvPr/>
      </p:nvGrpSpPr>
      <p:grpSpPr>
        <a:xfrm>
          <a:off x="0" y="0"/>
          <a:ext cx="0" cy="0"/>
          <a:chOff x="0" y="0"/>
          <a:chExt cx="0" cy="0"/>
        </a:xfrm>
      </p:grpSpPr>
      <p:sp>
        <p:nvSpPr>
          <p:cNvPr name="Freeform 2" id="2"/>
          <p:cNvSpPr/>
          <p:nvPr/>
        </p:nvSpPr>
        <p:spPr>
          <a:xfrm flipH="false" flipV="false" rot="0">
            <a:off x="-934483" y="8520018"/>
            <a:ext cx="19670065" cy="5255628"/>
          </a:xfrm>
          <a:custGeom>
            <a:avLst/>
            <a:gdLst/>
            <a:ahLst/>
            <a:cxnLst/>
            <a:rect r="r" b="b" t="t" l="l"/>
            <a:pathLst>
              <a:path h="5255628" w="19670065">
                <a:moveTo>
                  <a:pt x="0" y="0"/>
                </a:moveTo>
                <a:lnTo>
                  <a:pt x="19670065" y="0"/>
                </a:lnTo>
                <a:lnTo>
                  <a:pt x="19670065" y="5255628"/>
                </a:lnTo>
                <a:lnTo>
                  <a:pt x="0" y="52556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91032" y="-3824459"/>
            <a:ext cx="19670065" cy="5255628"/>
          </a:xfrm>
          <a:custGeom>
            <a:avLst/>
            <a:gdLst/>
            <a:ahLst/>
            <a:cxnLst/>
            <a:rect r="r" b="b" t="t" l="l"/>
            <a:pathLst>
              <a:path h="5255628" w="19670065">
                <a:moveTo>
                  <a:pt x="0" y="0"/>
                </a:moveTo>
                <a:lnTo>
                  <a:pt x="19670064" y="0"/>
                </a:lnTo>
                <a:lnTo>
                  <a:pt x="19670064" y="5255629"/>
                </a:lnTo>
                <a:lnTo>
                  <a:pt x="0" y="52556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4009822" y="1612241"/>
            <a:ext cx="10318517" cy="629681"/>
          </a:xfrm>
          <a:prstGeom prst="rect">
            <a:avLst/>
          </a:prstGeom>
        </p:spPr>
        <p:txBody>
          <a:bodyPr anchor="t" rtlCol="false" tIns="0" lIns="0" bIns="0" rIns="0">
            <a:spAutoFit/>
          </a:bodyPr>
          <a:lstStyle/>
          <a:p>
            <a:pPr algn="ctr" marL="0" indent="0" lvl="0">
              <a:lnSpc>
                <a:spcPts val="5105"/>
              </a:lnSpc>
              <a:spcBef>
                <a:spcPct val="0"/>
              </a:spcBef>
            </a:pPr>
            <a:r>
              <a:rPr lang="en-US" sz="3699" spc="184">
                <a:solidFill>
                  <a:srgbClr val="38B6FF"/>
                </a:solidFill>
                <a:latin typeface="Canva Sans Bold"/>
              </a:rPr>
              <a:t>II-ENONCE DU PROBLEME</a:t>
            </a:r>
          </a:p>
        </p:txBody>
      </p:sp>
      <p:sp>
        <p:nvSpPr>
          <p:cNvPr name="TextBox 5" id="5"/>
          <p:cNvSpPr txBox="true"/>
          <p:nvPr/>
        </p:nvSpPr>
        <p:spPr>
          <a:xfrm rot="0">
            <a:off x="1028700" y="2375369"/>
            <a:ext cx="16280761" cy="1555184"/>
          </a:xfrm>
          <a:prstGeom prst="rect">
            <a:avLst/>
          </a:prstGeom>
        </p:spPr>
        <p:txBody>
          <a:bodyPr anchor="t" rtlCol="false" tIns="0" lIns="0" bIns="0" rIns="0">
            <a:spAutoFit/>
          </a:bodyPr>
          <a:lstStyle/>
          <a:p>
            <a:pPr algn="just">
              <a:lnSpc>
                <a:spcPts val="4037"/>
              </a:lnSpc>
            </a:pPr>
            <a:r>
              <a:rPr lang="en-US" sz="2884">
                <a:solidFill>
                  <a:srgbClr val="000000"/>
                </a:solidFill>
                <a:latin typeface="Times New Roman"/>
              </a:rPr>
              <a:t>Dans notre société moderne, les exigences professionnelles et personnelles augmentent constamment, rendant la gestion efficace des tâches quotidiennes cruciale. De nombreuses personnes éprouvent des difficultés à organiser et prioriser leurs activités, ce qui peut mener à une baisse de productivité.</a:t>
            </a:r>
          </a:p>
        </p:txBody>
      </p:sp>
      <p:sp>
        <p:nvSpPr>
          <p:cNvPr name="TextBox 6" id="6"/>
          <p:cNvSpPr txBox="true"/>
          <p:nvPr/>
        </p:nvSpPr>
        <p:spPr>
          <a:xfrm rot="0">
            <a:off x="1307870" y="4199284"/>
            <a:ext cx="16202574" cy="628219"/>
          </a:xfrm>
          <a:prstGeom prst="rect">
            <a:avLst/>
          </a:prstGeom>
        </p:spPr>
        <p:txBody>
          <a:bodyPr anchor="t" rtlCol="false" tIns="0" lIns="0" bIns="0" rIns="0">
            <a:spAutoFit/>
          </a:bodyPr>
          <a:lstStyle/>
          <a:p>
            <a:pPr algn="ctr" marL="0" indent="0" lvl="0">
              <a:lnSpc>
                <a:spcPts val="5192"/>
              </a:lnSpc>
              <a:spcBef>
                <a:spcPct val="0"/>
              </a:spcBef>
            </a:pPr>
            <a:r>
              <a:rPr lang="en-US" sz="3762" spc="188">
                <a:solidFill>
                  <a:srgbClr val="38B6FF"/>
                </a:solidFill>
                <a:latin typeface="Canva Sans Bold"/>
              </a:rPr>
              <a:t>III-OBJECTIFS GENERAUX ET SPECIFIQUES</a:t>
            </a:r>
          </a:p>
        </p:txBody>
      </p:sp>
      <p:sp>
        <p:nvSpPr>
          <p:cNvPr name="TextBox 7" id="7"/>
          <p:cNvSpPr txBox="true"/>
          <p:nvPr/>
        </p:nvSpPr>
        <p:spPr>
          <a:xfrm rot="0">
            <a:off x="6056357" y="5020034"/>
            <a:ext cx="4146724" cy="646953"/>
          </a:xfrm>
          <a:prstGeom prst="rect">
            <a:avLst/>
          </a:prstGeom>
        </p:spPr>
        <p:txBody>
          <a:bodyPr anchor="t" rtlCol="false" tIns="0" lIns="0" bIns="0" rIns="0">
            <a:spAutoFit/>
          </a:bodyPr>
          <a:lstStyle/>
          <a:p>
            <a:pPr algn="ctr" marL="734059" indent="-367030" lvl="1">
              <a:lnSpc>
                <a:spcPts val="4759"/>
              </a:lnSpc>
              <a:buAutoNum type="arabicPeriod" startAt="1"/>
            </a:pPr>
            <a:r>
              <a:rPr lang="en-US" sz="3399" u="sng">
                <a:solidFill>
                  <a:srgbClr val="000000"/>
                </a:solidFill>
                <a:latin typeface="Times New Roman"/>
              </a:rPr>
              <a:t>Objectifs generaux</a:t>
            </a:r>
          </a:p>
        </p:txBody>
      </p:sp>
      <p:sp>
        <p:nvSpPr>
          <p:cNvPr name="TextBox 8" id="8"/>
          <p:cNvSpPr txBox="true"/>
          <p:nvPr/>
        </p:nvSpPr>
        <p:spPr>
          <a:xfrm rot="0">
            <a:off x="2107872" y="5987630"/>
            <a:ext cx="14072256" cy="2097444"/>
          </a:xfrm>
          <a:prstGeom prst="rect">
            <a:avLst/>
          </a:prstGeom>
        </p:spPr>
        <p:txBody>
          <a:bodyPr anchor="t" rtlCol="false" tIns="0" lIns="0" bIns="0" rIns="0">
            <a:spAutoFit/>
          </a:bodyPr>
          <a:lstStyle/>
          <a:p>
            <a:pPr algn="just" marL="626112" indent="-313056" lvl="1">
              <a:lnSpc>
                <a:spcPts val="4060"/>
              </a:lnSpc>
              <a:buFont typeface="Arial"/>
              <a:buChar char="•"/>
            </a:pPr>
            <a:r>
              <a:rPr lang="en-US" sz="2900">
                <a:solidFill>
                  <a:srgbClr val="000000"/>
                </a:solidFill>
                <a:latin typeface="Times New Roman"/>
              </a:rPr>
              <a:t>Développer un assistant virtuel intelligent pour faciliter et optimiser la gestion des tâches quotidiennes.</a:t>
            </a:r>
          </a:p>
          <a:p>
            <a:pPr algn="just" marL="626112" indent="-313056" lvl="1">
              <a:lnSpc>
                <a:spcPts val="4060"/>
              </a:lnSpc>
              <a:buFont typeface="Arial"/>
              <a:buChar char="•"/>
            </a:pPr>
            <a:r>
              <a:rPr lang="en-US" sz="2900">
                <a:solidFill>
                  <a:srgbClr val="000000"/>
                </a:solidFill>
                <a:latin typeface="Times New Roman"/>
              </a:rPr>
              <a:t>Améliorer la productivité et l'organisation personnelle grâce à une technologie accessible et pratique.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EFFFF"/>
        </a:solidFill>
      </p:bgPr>
    </p:bg>
    <p:spTree>
      <p:nvGrpSpPr>
        <p:cNvPr id="1" name=""/>
        <p:cNvGrpSpPr/>
        <p:nvPr/>
      </p:nvGrpSpPr>
      <p:grpSpPr>
        <a:xfrm>
          <a:off x="0" y="0"/>
          <a:ext cx="0" cy="0"/>
          <a:chOff x="0" y="0"/>
          <a:chExt cx="0" cy="0"/>
        </a:xfrm>
      </p:grpSpPr>
      <p:sp>
        <p:nvSpPr>
          <p:cNvPr name="Freeform 2" id="2"/>
          <p:cNvSpPr/>
          <p:nvPr/>
        </p:nvSpPr>
        <p:spPr>
          <a:xfrm flipH="false" flipV="false" rot="0">
            <a:off x="-934483" y="8520018"/>
            <a:ext cx="19670065" cy="5255628"/>
          </a:xfrm>
          <a:custGeom>
            <a:avLst/>
            <a:gdLst/>
            <a:ahLst/>
            <a:cxnLst/>
            <a:rect r="r" b="b" t="t" l="l"/>
            <a:pathLst>
              <a:path h="5255628" w="19670065">
                <a:moveTo>
                  <a:pt x="0" y="0"/>
                </a:moveTo>
                <a:lnTo>
                  <a:pt x="19670065" y="0"/>
                </a:lnTo>
                <a:lnTo>
                  <a:pt x="19670065" y="5255628"/>
                </a:lnTo>
                <a:lnTo>
                  <a:pt x="0" y="52556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91032" y="-3824459"/>
            <a:ext cx="19670065" cy="5255628"/>
          </a:xfrm>
          <a:custGeom>
            <a:avLst/>
            <a:gdLst/>
            <a:ahLst/>
            <a:cxnLst/>
            <a:rect r="r" b="b" t="t" l="l"/>
            <a:pathLst>
              <a:path h="5255628" w="19670065">
                <a:moveTo>
                  <a:pt x="0" y="0"/>
                </a:moveTo>
                <a:lnTo>
                  <a:pt x="19670064" y="0"/>
                </a:lnTo>
                <a:lnTo>
                  <a:pt x="19670064" y="5255629"/>
                </a:lnTo>
                <a:lnTo>
                  <a:pt x="0" y="52556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267842" y="1667664"/>
            <a:ext cx="16202574" cy="628219"/>
          </a:xfrm>
          <a:prstGeom prst="rect">
            <a:avLst/>
          </a:prstGeom>
        </p:spPr>
        <p:txBody>
          <a:bodyPr anchor="t" rtlCol="false" tIns="0" lIns="0" bIns="0" rIns="0">
            <a:spAutoFit/>
          </a:bodyPr>
          <a:lstStyle/>
          <a:p>
            <a:pPr algn="ctr" marL="0" indent="0" lvl="0">
              <a:lnSpc>
                <a:spcPts val="5192"/>
              </a:lnSpc>
              <a:spcBef>
                <a:spcPct val="0"/>
              </a:spcBef>
            </a:pPr>
            <a:r>
              <a:rPr lang="en-US" sz="3762" spc="188">
                <a:solidFill>
                  <a:srgbClr val="38B6FF"/>
                </a:solidFill>
                <a:latin typeface="Canva Sans Bold"/>
              </a:rPr>
              <a:t>III-OBJECTIFS GENERAUX ET SPECIFIQUES</a:t>
            </a:r>
          </a:p>
        </p:txBody>
      </p:sp>
      <p:sp>
        <p:nvSpPr>
          <p:cNvPr name="TextBox 5" id="5"/>
          <p:cNvSpPr txBox="true"/>
          <p:nvPr/>
        </p:nvSpPr>
        <p:spPr>
          <a:xfrm rot="0">
            <a:off x="6621503" y="2658405"/>
            <a:ext cx="4177233" cy="646953"/>
          </a:xfrm>
          <a:prstGeom prst="rect">
            <a:avLst/>
          </a:prstGeom>
        </p:spPr>
        <p:txBody>
          <a:bodyPr anchor="t" rtlCol="false" tIns="0" lIns="0" bIns="0" rIns="0">
            <a:spAutoFit/>
          </a:bodyPr>
          <a:lstStyle/>
          <a:p>
            <a:pPr algn="ctr">
              <a:lnSpc>
                <a:spcPts val="4759"/>
              </a:lnSpc>
            </a:pPr>
            <a:r>
              <a:rPr lang="en-US" sz="3399" u="sng">
                <a:solidFill>
                  <a:srgbClr val="000000"/>
                </a:solidFill>
                <a:latin typeface="Times New Roman"/>
              </a:rPr>
              <a:t>2. Objectifs spécifiques</a:t>
            </a:r>
          </a:p>
        </p:txBody>
      </p:sp>
      <p:sp>
        <p:nvSpPr>
          <p:cNvPr name="TextBox 6" id="6"/>
          <p:cNvSpPr txBox="true"/>
          <p:nvPr/>
        </p:nvSpPr>
        <p:spPr>
          <a:xfrm rot="0">
            <a:off x="2333001" y="3465845"/>
            <a:ext cx="14072256" cy="4865112"/>
          </a:xfrm>
          <a:prstGeom prst="rect">
            <a:avLst/>
          </a:prstGeom>
        </p:spPr>
        <p:txBody>
          <a:bodyPr anchor="t" rtlCol="false" tIns="0" lIns="0" bIns="0" rIns="0">
            <a:spAutoFit/>
          </a:bodyPr>
          <a:lstStyle/>
          <a:p>
            <a:pPr algn="just" marL="626112" indent="-313056" lvl="1">
              <a:lnSpc>
                <a:spcPts val="3190"/>
              </a:lnSpc>
              <a:buFont typeface="Arial"/>
              <a:buChar char="•"/>
            </a:pPr>
            <a:r>
              <a:rPr lang="en-US" sz="2900">
                <a:solidFill>
                  <a:srgbClr val="000000"/>
                </a:solidFill>
                <a:latin typeface="Times New Roman Bold"/>
              </a:rPr>
              <a:t>Interface Utilisateur Intuitive :</a:t>
            </a:r>
            <a:r>
              <a:rPr lang="en-US" sz="2900">
                <a:solidFill>
                  <a:srgbClr val="000000"/>
                </a:solidFill>
                <a:latin typeface="Times New Roman"/>
              </a:rPr>
              <a:t> Concevoir une interface conviviale qui permet aux utilisateurs de saisir, suivre et organiser leurs tâches facilement.</a:t>
            </a:r>
          </a:p>
          <a:p>
            <a:pPr algn="just">
              <a:lnSpc>
                <a:spcPts val="3190"/>
              </a:lnSpc>
            </a:pPr>
          </a:p>
          <a:p>
            <a:pPr algn="just" marL="626112" indent="-313056" lvl="1">
              <a:lnSpc>
                <a:spcPts val="3190"/>
              </a:lnSpc>
              <a:buFont typeface="Arial"/>
              <a:buChar char="•"/>
            </a:pPr>
            <a:r>
              <a:rPr lang="en-US" sz="2900">
                <a:solidFill>
                  <a:srgbClr val="000000"/>
                </a:solidFill>
                <a:latin typeface="Times New Roman Bold"/>
              </a:rPr>
              <a:t>Fonctionnalités de Priorisation :</a:t>
            </a:r>
            <a:r>
              <a:rPr lang="en-US" sz="2900">
                <a:solidFill>
                  <a:srgbClr val="000000"/>
                </a:solidFill>
                <a:latin typeface="Times New Roman"/>
              </a:rPr>
              <a:t> Intégrer des fonctionnalités avancées pour prioriser les tâches en fonction de critères comme l'urgence, l'importance et les échéances.</a:t>
            </a:r>
          </a:p>
          <a:p>
            <a:pPr algn="just">
              <a:lnSpc>
                <a:spcPts val="3190"/>
              </a:lnSpc>
            </a:pPr>
          </a:p>
          <a:p>
            <a:pPr algn="just" marL="626112" indent="-313056" lvl="1">
              <a:lnSpc>
                <a:spcPts val="3190"/>
              </a:lnSpc>
              <a:buFont typeface="Arial"/>
              <a:buChar char="•"/>
            </a:pPr>
            <a:r>
              <a:rPr lang="en-US" sz="2900">
                <a:solidFill>
                  <a:srgbClr val="000000"/>
                </a:solidFill>
                <a:latin typeface="Times New Roman Bold"/>
              </a:rPr>
              <a:t>Notifications et Rappels :</a:t>
            </a:r>
            <a:r>
              <a:rPr lang="en-US" sz="2900">
                <a:solidFill>
                  <a:srgbClr val="000000"/>
                </a:solidFill>
                <a:latin typeface="Times New Roman"/>
              </a:rPr>
              <a:t> Mettre en place un système de notifications et de rappels pour aider les utilisateurs à ne jamais manquer une tâche importante.</a:t>
            </a:r>
          </a:p>
          <a:p>
            <a:pPr algn="just">
              <a:lnSpc>
                <a:spcPts val="3190"/>
              </a:lnSpc>
            </a:pPr>
          </a:p>
          <a:p>
            <a:pPr algn="just" marL="626112" indent="-313056" lvl="1">
              <a:lnSpc>
                <a:spcPts val="3190"/>
              </a:lnSpc>
              <a:buFont typeface="Arial"/>
              <a:buChar char="•"/>
            </a:pPr>
            <a:r>
              <a:rPr lang="en-US" sz="2900">
                <a:solidFill>
                  <a:srgbClr val="000000"/>
                </a:solidFill>
                <a:latin typeface="Times New Roman Bold"/>
              </a:rPr>
              <a:t>Personnalisation :</a:t>
            </a:r>
            <a:r>
              <a:rPr lang="en-US" sz="2900">
                <a:solidFill>
                  <a:srgbClr val="000000"/>
                </a:solidFill>
                <a:latin typeface="Times New Roman"/>
              </a:rPr>
              <a:t> Offrir des options de personnalisation permettant aux utilisateurs d'adapter l'assistant à leurs besoins spécifiques et à leur style de gestion des tâches.</a:t>
            </a:r>
          </a:p>
          <a:p>
            <a:pPr algn="just">
              <a:lnSpc>
                <a:spcPts val="319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570654" y="7598882"/>
            <a:ext cx="3108979" cy="6217958"/>
          </a:xfrm>
          <a:custGeom>
            <a:avLst/>
            <a:gdLst/>
            <a:ahLst/>
            <a:cxnLst/>
            <a:rect r="r" b="b" t="t" l="l"/>
            <a:pathLst>
              <a:path h="6217958" w="3108979">
                <a:moveTo>
                  <a:pt x="0" y="0"/>
                </a:moveTo>
                <a:lnTo>
                  <a:pt x="3108979" y="0"/>
                </a:lnTo>
                <a:lnTo>
                  <a:pt x="3108979" y="6217958"/>
                </a:lnTo>
                <a:lnTo>
                  <a:pt x="0" y="62179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062443" y="7598882"/>
            <a:ext cx="5376236" cy="5376236"/>
          </a:xfrm>
          <a:custGeom>
            <a:avLst/>
            <a:gdLst/>
            <a:ahLst/>
            <a:cxnLst/>
            <a:rect r="r" b="b" t="t" l="l"/>
            <a:pathLst>
              <a:path h="5376236" w="5376236">
                <a:moveTo>
                  <a:pt x="0" y="0"/>
                </a:moveTo>
                <a:lnTo>
                  <a:pt x="5376236" y="0"/>
                </a:lnTo>
                <a:lnTo>
                  <a:pt x="5376236" y="5376236"/>
                </a:lnTo>
                <a:lnTo>
                  <a:pt x="0" y="53762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614615" y="674513"/>
            <a:ext cx="12417046" cy="489093"/>
          </a:xfrm>
          <a:prstGeom prst="rect">
            <a:avLst/>
          </a:prstGeom>
        </p:spPr>
        <p:txBody>
          <a:bodyPr anchor="t" rtlCol="false" tIns="0" lIns="0" bIns="0" rIns="0">
            <a:spAutoFit/>
          </a:bodyPr>
          <a:lstStyle/>
          <a:p>
            <a:pPr algn="l">
              <a:lnSpc>
                <a:spcPts val="3341"/>
              </a:lnSpc>
            </a:pPr>
            <a:r>
              <a:rPr lang="en-US" sz="3182" spc="66">
                <a:solidFill>
                  <a:srgbClr val="26BAED"/>
                </a:solidFill>
                <a:latin typeface="Codec Pro ExtraBold"/>
              </a:rPr>
              <a:t>IV- ANALYSE DOCUMENTAIRE</a:t>
            </a:r>
          </a:p>
        </p:txBody>
      </p:sp>
      <p:sp>
        <p:nvSpPr>
          <p:cNvPr name="Freeform 5" id="5"/>
          <p:cNvSpPr/>
          <p:nvPr/>
        </p:nvSpPr>
        <p:spPr>
          <a:xfrm flipH="false" flipV="false" rot="0">
            <a:off x="561559" y="1163607"/>
            <a:ext cx="934283" cy="1815744"/>
          </a:xfrm>
          <a:custGeom>
            <a:avLst/>
            <a:gdLst/>
            <a:ahLst/>
            <a:cxnLst/>
            <a:rect r="r" b="b" t="t" l="l"/>
            <a:pathLst>
              <a:path h="1815744" w="934283">
                <a:moveTo>
                  <a:pt x="0" y="0"/>
                </a:moveTo>
                <a:lnTo>
                  <a:pt x="934282" y="0"/>
                </a:lnTo>
                <a:lnTo>
                  <a:pt x="934282" y="1815744"/>
                </a:lnTo>
                <a:lnTo>
                  <a:pt x="0" y="18157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5570654" y="7410579"/>
            <a:ext cx="1264709" cy="1264709"/>
          </a:xfrm>
          <a:custGeom>
            <a:avLst/>
            <a:gdLst/>
            <a:ahLst/>
            <a:cxnLst/>
            <a:rect r="r" b="b" t="t" l="l"/>
            <a:pathLst>
              <a:path h="1264709" w="1264709">
                <a:moveTo>
                  <a:pt x="0" y="0"/>
                </a:moveTo>
                <a:lnTo>
                  <a:pt x="1264709" y="0"/>
                </a:lnTo>
                <a:lnTo>
                  <a:pt x="1264709" y="1264709"/>
                </a:lnTo>
                <a:lnTo>
                  <a:pt x="0" y="12647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6082019" y="8042933"/>
            <a:ext cx="482144" cy="467032"/>
          </a:xfrm>
          <a:custGeom>
            <a:avLst/>
            <a:gdLst/>
            <a:ahLst/>
            <a:cxnLst/>
            <a:rect r="r" b="b" t="t" l="l"/>
            <a:pathLst>
              <a:path h="467032" w="482144">
                <a:moveTo>
                  <a:pt x="0" y="0"/>
                </a:moveTo>
                <a:lnTo>
                  <a:pt x="482144" y="0"/>
                </a:lnTo>
                <a:lnTo>
                  <a:pt x="482144" y="467032"/>
                </a:lnTo>
                <a:lnTo>
                  <a:pt x="0" y="46703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8" id="8"/>
          <p:cNvSpPr txBox="true"/>
          <p:nvPr/>
        </p:nvSpPr>
        <p:spPr>
          <a:xfrm rot="0">
            <a:off x="-3606480" y="7586669"/>
            <a:ext cx="3606480" cy="815479"/>
          </a:xfrm>
          <a:prstGeom prst="rect">
            <a:avLst/>
          </a:prstGeom>
        </p:spPr>
        <p:txBody>
          <a:bodyPr anchor="t" rtlCol="false" tIns="0" lIns="0" bIns="0" rIns="0">
            <a:spAutoFit/>
          </a:bodyPr>
          <a:lstStyle/>
          <a:p>
            <a:pPr algn="ctr">
              <a:lnSpc>
                <a:spcPts val="3352"/>
              </a:lnSpc>
            </a:pPr>
            <a:r>
              <a:rPr lang="en-US" sz="2394">
                <a:solidFill>
                  <a:srgbClr val="000000"/>
                </a:solidFill>
                <a:latin typeface="Canva Sans"/>
              </a:rPr>
              <a:t>Calle Cualquiera 123, Cualquier Lugar</a:t>
            </a:r>
          </a:p>
        </p:txBody>
      </p:sp>
      <p:sp>
        <p:nvSpPr>
          <p:cNvPr name="TextBox 9" id="9"/>
          <p:cNvSpPr txBox="true"/>
          <p:nvPr/>
        </p:nvSpPr>
        <p:spPr>
          <a:xfrm rot="0">
            <a:off x="2057816" y="1278602"/>
            <a:ext cx="14287298" cy="9560928"/>
          </a:xfrm>
          <a:prstGeom prst="rect">
            <a:avLst/>
          </a:prstGeom>
        </p:spPr>
        <p:txBody>
          <a:bodyPr anchor="t" rtlCol="false" tIns="0" lIns="0" bIns="0" rIns="0">
            <a:spAutoFit/>
          </a:bodyPr>
          <a:lstStyle/>
          <a:p>
            <a:pPr algn="l">
              <a:lnSpc>
                <a:spcPts val="3794"/>
              </a:lnSpc>
            </a:pPr>
            <a:r>
              <a:rPr lang="en-US" sz="2710">
                <a:solidFill>
                  <a:srgbClr val="000000"/>
                </a:solidFill>
                <a:latin typeface="Times New Roman"/>
              </a:rPr>
              <a:t>Nous avons détecter deux plateformes ayant des fonctionnalités similaires aux notres notamment:</a:t>
            </a:r>
          </a:p>
          <a:p>
            <a:pPr algn="l">
              <a:lnSpc>
                <a:spcPts val="3794"/>
              </a:lnSpc>
            </a:pPr>
            <a:r>
              <a:rPr lang="en-US" sz="2710">
                <a:solidFill>
                  <a:srgbClr val="26BAED"/>
                </a:solidFill>
                <a:latin typeface="Times New Roman"/>
              </a:rPr>
              <a:t>                                           </a:t>
            </a:r>
            <a:r>
              <a:rPr lang="en-US" sz="2710">
                <a:solidFill>
                  <a:srgbClr val="26BAED"/>
                </a:solidFill>
                <a:latin typeface="Times New Roman Bold"/>
              </a:rPr>
              <a:t>1- Microsoft TO DO</a:t>
            </a:r>
          </a:p>
          <a:p>
            <a:pPr algn="l">
              <a:lnSpc>
                <a:spcPts val="3794"/>
              </a:lnSpc>
            </a:pPr>
            <a:r>
              <a:rPr lang="en-US" sz="2710">
                <a:solidFill>
                  <a:srgbClr val="000000"/>
                </a:solidFill>
                <a:latin typeface="Times New Roman Bold"/>
              </a:rPr>
              <a:t>Avantages :</a:t>
            </a:r>
          </a:p>
          <a:p>
            <a:pPr algn="l" marL="585202" indent="-292601" lvl="1">
              <a:lnSpc>
                <a:spcPts val="3794"/>
              </a:lnSpc>
              <a:buFont typeface="Arial"/>
              <a:buChar char="•"/>
            </a:pPr>
            <a:r>
              <a:rPr lang="en-US" sz="2710">
                <a:solidFill>
                  <a:srgbClr val="000000"/>
                </a:solidFill>
                <a:latin typeface="Times New Roman"/>
              </a:rPr>
              <a:t>Intégration avec Microsoft 365 : Synchronisation avec Outlook, permettant de convertir facilement des emails en tâches.</a:t>
            </a:r>
          </a:p>
          <a:p>
            <a:pPr algn="l" marL="585202" indent="-292601" lvl="1">
              <a:lnSpc>
                <a:spcPts val="3794"/>
              </a:lnSpc>
              <a:buFont typeface="Arial"/>
              <a:buChar char="•"/>
            </a:pPr>
            <a:r>
              <a:rPr lang="en-US" sz="2710">
                <a:solidFill>
                  <a:srgbClr val="000000"/>
                </a:solidFill>
                <a:latin typeface="Times New Roman"/>
              </a:rPr>
              <a:t>Partage de listes : Possibilité de partager des listes de tâches avec d'autres utilisateurs, facilitant la collaboration.</a:t>
            </a:r>
          </a:p>
          <a:p>
            <a:pPr algn="l" marL="585202" indent="-292601" lvl="1">
              <a:lnSpc>
                <a:spcPts val="3794"/>
              </a:lnSpc>
              <a:buFont typeface="Arial"/>
              <a:buChar char="•"/>
            </a:pPr>
            <a:r>
              <a:rPr lang="en-US" sz="2710">
                <a:solidFill>
                  <a:srgbClr val="000000"/>
                </a:solidFill>
                <a:latin typeface="Times New Roman"/>
              </a:rPr>
              <a:t>Interface intuitive : Une interface utilisateur claire et simple, facilitant la prise en main.</a:t>
            </a:r>
          </a:p>
          <a:p>
            <a:pPr algn="l" marL="585202" indent="-292601" lvl="1">
              <a:lnSpc>
                <a:spcPts val="3794"/>
              </a:lnSpc>
              <a:buFont typeface="Arial"/>
              <a:buChar char="•"/>
            </a:pPr>
            <a:r>
              <a:rPr lang="en-US" sz="2710">
                <a:solidFill>
                  <a:srgbClr val="000000"/>
                </a:solidFill>
                <a:latin typeface="Times New Roman"/>
              </a:rPr>
              <a:t>Fonctionnalités avancées : Inclut des fonctionnalités telles que les rappels, les dates d'échéance, les notes et les fichiers joints.</a:t>
            </a:r>
          </a:p>
          <a:p>
            <a:pPr algn="l">
              <a:lnSpc>
                <a:spcPts val="3794"/>
              </a:lnSpc>
            </a:pPr>
            <a:r>
              <a:rPr lang="en-US" sz="2710">
                <a:solidFill>
                  <a:srgbClr val="000000"/>
                </a:solidFill>
                <a:latin typeface="Times New Roman Bold"/>
              </a:rPr>
              <a:t>Inconvénients :</a:t>
            </a:r>
          </a:p>
          <a:p>
            <a:pPr algn="l" marL="585202" indent="-292601" lvl="1">
              <a:lnSpc>
                <a:spcPts val="3794"/>
              </a:lnSpc>
              <a:buFont typeface="Arial"/>
              <a:buChar char="•"/>
            </a:pPr>
            <a:r>
              <a:rPr lang="en-US" sz="2710">
                <a:solidFill>
                  <a:srgbClr val="000000"/>
                </a:solidFill>
                <a:latin typeface="Times New Roman"/>
              </a:rPr>
              <a:t>Dépendance à Microsoft : Pour tirer pleinement parti de ses fonctionnalités, il est préférable d'utiliser l'écosystème Microsoft, ce qui peut être limitatif pour les utilisateurs d'autres plateformes.</a:t>
            </a:r>
          </a:p>
          <a:p>
            <a:pPr algn="l" marL="585202" indent="-292601" lvl="1">
              <a:lnSpc>
                <a:spcPts val="3794"/>
              </a:lnSpc>
              <a:buFont typeface="Arial"/>
              <a:buChar char="•"/>
            </a:pPr>
            <a:r>
              <a:rPr lang="en-US" sz="2710">
                <a:solidFill>
                  <a:srgbClr val="000000"/>
                </a:solidFill>
                <a:latin typeface="Times New Roman"/>
              </a:rPr>
              <a:t>Fonctionnalités limitées pour les utilisateurs gratuits : Certaines fonctionnalités avancées peuvent nécessiter un abonnement Microsoft 365.</a:t>
            </a:r>
          </a:p>
          <a:p>
            <a:pPr algn="l" marL="585202" indent="-292601" lvl="1">
              <a:lnSpc>
                <a:spcPts val="3794"/>
              </a:lnSpc>
              <a:buFont typeface="Arial"/>
              <a:buChar char="•"/>
            </a:pPr>
            <a:r>
              <a:rPr lang="en-US" sz="2710">
                <a:solidFill>
                  <a:srgbClr val="000000"/>
                </a:solidFill>
                <a:latin typeface="Times New Roman"/>
              </a:rPr>
              <a:t>Complexité pour les nouveaux utilisateurs : Les utilisateurs non familiers avec les produits Microsoft peuvent trouver la courbe d'apprentissage un peu raide.</a:t>
            </a:r>
          </a:p>
          <a:p>
            <a:pPr algn="l">
              <a:lnSpc>
                <a:spcPts val="3794"/>
              </a:lnSpc>
            </a:pPr>
          </a:p>
          <a:p>
            <a:pPr algn="ctr">
              <a:lnSpc>
                <a:spcPts val="3794"/>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570654" y="7598882"/>
            <a:ext cx="3108979" cy="6217958"/>
          </a:xfrm>
          <a:custGeom>
            <a:avLst/>
            <a:gdLst/>
            <a:ahLst/>
            <a:cxnLst/>
            <a:rect r="r" b="b" t="t" l="l"/>
            <a:pathLst>
              <a:path h="6217958" w="3108979">
                <a:moveTo>
                  <a:pt x="0" y="0"/>
                </a:moveTo>
                <a:lnTo>
                  <a:pt x="3108979" y="0"/>
                </a:lnTo>
                <a:lnTo>
                  <a:pt x="3108979" y="6217958"/>
                </a:lnTo>
                <a:lnTo>
                  <a:pt x="0" y="62179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062443" y="7598882"/>
            <a:ext cx="5376236" cy="5376236"/>
          </a:xfrm>
          <a:custGeom>
            <a:avLst/>
            <a:gdLst/>
            <a:ahLst/>
            <a:cxnLst/>
            <a:rect r="r" b="b" t="t" l="l"/>
            <a:pathLst>
              <a:path h="5376236" w="5376236">
                <a:moveTo>
                  <a:pt x="0" y="0"/>
                </a:moveTo>
                <a:lnTo>
                  <a:pt x="5376236" y="0"/>
                </a:lnTo>
                <a:lnTo>
                  <a:pt x="5376236" y="5376236"/>
                </a:lnTo>
                <a:lnTo>
                  <a:pt x="0" y="53762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614615" y="674513"/>
            <a:ext cx="12417046" cy="489093"/>
          </a:xfrm>
          <a:prstGeom prst="rect">
            <a:avLst/>
          </a:prstGeom>
        </p:spPr>
        <p:txBody>
          <a:bodyPr anchor="t" rtlCol="false" tIns="0" lIns="0" bIns="0" rIns="0">
            <a:spAutoFit/>
          </a:bodyPr>
          <a:lstStyle/>
          <a:p>
            <a:pPr algn="l">
              <a:lnSpc>
                <a:spcPts val="3341"/>
              </a:lnSpc>
            </a:pPr>
            <a:r>
              <a:rPr lang="en-US" sz="3182" spc="66">
                <a:solidFill>
                  <a:srgbClr val="26BAED"/>
                </a:solidFill>
                <a:latin typeface="Codec Pro ExtraBold"/>
              </a:rPr>
              <a:t>IV- ANALYSE DOCUMENTAIRE</a:t>
            </a:r>
          </a:p>
        </p:txBody>
      </p:sp>
      <p:sp>
        <p:nvSpPr>
          <p:cNvPr name="Freeform 5" id="5"/>
          <p:cNvSpPr/>
          <p:nvPr/>
        </p:nvSpPr>
        <p:spPr>
          <a:xfrm flipH="false" flipV="false" rot="0">
            <a:off x="561559" y="1163607"/>
            <a:ext cx="934283" cy="1815744"/>
          </a:xfrm>
          <a:custGeom>
            <a:avLst/>
            <a:gdLst/>
            <a:ahLst/>
            <a:cxnLst/>
            <a:rect r="r" b="b" t="t" l="l"/>
            <a:pathLst>
              <a:path h="1815744" w="934283">
                <a:moveTo>
                  <a:pt x="0" y="0"/>
                </a:moveTo>
                <a:lnTo>
                  <a:pt x="934282" y="0"/>
                </a:lnTo>
                <a:lnTo>
                  <a:pt x="934282" y="1815744"/>
                </a:lnTo>
                <a:lnTo>
                  <a:pt x="0" y="18157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5570654" y="7410579"/>
            <a:ext cx="1264709" cy="1264709"/>
          </a:xfrm>
          <a:custGeom>
            <a:avLst/>
            <a:gdLst/>
            <a:ahLst/>
            <a:cxnLst/>
            <a:rect r="r" b="b" t="t" l="l"/>
            <a:pathLst>
              <a:path h="1264709" w="1264709">
                <a:moveTo>
                  <a:pt x="0" y="0"/>
                </a:moveTo>
                <a:lnTo>
                  <a:pt x="1264709" y="0"/>
                </a:lnTo>
                <a:lnTo>
                  <a:pt x="1264709" y="1264709"/>
                </a:lnTo>
                <a:lnTo>
                  <a:pt x="0" y="12647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6082019" y="8042933"/>
            <a:ext cx="482144" cy="467032"/>
          </a:xfrm>
          <a:custGeom>
            <a:avLst/>
            <a:gdLst/>
            <a:ahLst/>
            <a:cxnLst/>
            <a:rect r="r" b="b" t="t" l="l"/>
            <a:pathLst>
              <a:path h="467032" w="482144">
                <a:moveTo>
                  <a:pt x="0" y="0"/>
                </a:moveTo>
                <a:lnTo>
                  <a:pt x="482144" y="0"/>
                </a:lnTo>
                <a:lnTo>
                  <a:pt x="482144" y="467032"/>
                </a:lnTo>
                <a:lnTo>
                  <a:pt x="0" y="46703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8" id="8"/>
          <p:cNvSpPr txBox="true"/>
          <p:nvPr/>
        </p:nvSpPr>
        <p:spPr>
          <a:xfrm rot="0">
            <a:off x="-3606480" y="7586669"/>
            <a:ext cx="3606480" cy="815479"/>
          </a:xfrm>
          <a:prstGeom prst="rect">
            <a:avLst/>
          </a:prstGeom>
        </p:spPr>
        <p:txBody>
          <a:bodyPr anchor="t" rtlCol="false" tIns="0" lIns="0" bIns="0" rIns="0">
            <a:spAutoFit/>
          </a:bodyPr>
          <a:lstStyle/>
          <a:p>
            <a:pPr algn="ctr">
              <a:lnSpc>
                <a:spcPts val="3352"/>
              </a:lnSpc>
            </a:pPr>
            <a:r>
              <a:rPr lang="en-US" sz="2394">
                <a:solidFill>
                  <a:srgbClr val="000000"/>
                </a:solidFill>
                <a:latin typeface="Canva Sans"/>
              </a:rPr>
              <a:t>Calle Cualquiera 123, Cualquier Lugar</a:t>
            </a:r>
          </a:p>
        </p:txBody>
      </p:sp>
      <p:sp>
        <p:nvSpPr>
          <p:cNvPr name="TextBox 9" id="9"/>
          <p:cNvSpPr txBox="true"/>
          <p:nvPr/>
        </p:nvSpPr>
        <p:spPr>
          <a:xfrm rot="0">
            <a:off x="2057816" y="1278602"/>
            <a:ext cx="14287298" cy="9560928"/>
          </a:xfrm>
          <a:prstGeom prst="rect">
            <a:avLst/>
          </a:prstGeom>
        </p:spPr>
        <p:txBody>
          <a:bodyPr anchor="t" rtlCol="false" tIns="0" lIns="0" bIns="0" rIns="0">
            <a:spAutoFit/>
          </a:bodyPr>
          <a:lstStyle/>
          <a:p>
            <a:pPr algn="l">
              <a:lnSpc>
                <a:spcPts val="3794"/>
              </a:lnSpc>
            </a:pPr>
            <a:r>
              <a:rPr lang="en-US" sz="2710">
                <a:solidFill>
                  <a:srgbClr val="26BAED"/>
                </a:solidFill>
                <a:latin typeface="Times New Roman"/>
              </a:rPr>
              <a:t>                                           2</a:t>
            </a:r>
            <a:r>
              <a:rPr lang="en-US" sz="2710">
                <a:solidFill>
                  <a:srgbClr val="26BAED"/>
                </a:solidFill>
                <a:latin typeface="Times New Roman Bold"/>
              </a:rPr>
              <a:t>- Google Task</a:t>
            </a:r>
          </a:p>
          <a:p>
            <a:pPr algn="l">
              <a:lnSpc>
                <a:spcPts val="3794"/>
              </a:lnSpc>
            </a:pPr>
            <a:r>
              <a:rPr lang="en-US" sz="2710">
                <a:solidFill>
                  <a:srgbClr val="000000"/>
                </a:solidFill>
                <a:latin typeface="Times New Roman Bold"/>
              </a:rPr>
              <a:t>Avantages :</a:t>
            </a:r>
          </a:p>
          <a:p>
            <a:pPr algn="l" marL="585202" indent="-292601" lvl="1">
              <a:lnSpc>
                <a:spcPts val="3794"/>
              </a:lnSpc>
              <a:buFont typeface="Arial"/>
              <a:buChar char="•"/>
            </a:pPr>
            <a:r>
              <a:rPr lang="en-US" sz="2710">
                <a:solidFill>
                  <a:srgbClr val="000000"/>
                </a:solidFill>
                <a:latin typeface="Times New Roman"/>
              </a:rPr>
              <a:t>Intégration avec Google : Synchronisation avec Gmail et Google Calendar, facilitant la création de tâches à partir d'emails et d'événements.</a:t>
            </a:r>
          </a:p>
          <a:p>
            <a:pPr algn="l" marL="585202" indent="-292601" lvl="1">
              <a:lnSpc>
                <a:spcPts val="3794"/>
              </a:lnSpc>
              <a:buFont typeface="Arial"/>
              <a:buChar char="•"/>
            </a:pPr>
            <a:r>
              <a:rPr lang="en-US" sz="2710">
                <a:solidFill>
                  <a:srgbClr val="000000"/>
                </a:solidFill>
                <a:latin typeface="Times New Roman"/>
              </a:rPr>
              <a:t>Simplicité : Une interface minimaliste et facile à utiliser, adaptée aux utilisateurs cherchant une solution simple et rapide.</a:t>
            </a:r>
          </a:p>
          <a:p>
            <a:pPr algn="l" marL="585202" indent="-292601" lvl="1">
              <a:lnSpc>
                <a:spcPts val="3794"/>
              </a:lnSpc>
              <a:buFont typeface="Arial"/>
              <a:buChar char="•"/>
            </a:pPr>
            <a:r>
              <a:rPr lang="en-US" sz="2710">
                <a:solidFill>
                  <a:srgbClr val="000000"/>
                </a:solidFill>
                <a:latin typeface="Times New Roman"/>
              </a:rPr>
              <a:t>Accessibilité : Disponible sur le web, Android et iOS, avec une synchronisation en temps réel.</a:t>
            </a:r>
          </a:p>
          <a:p>
            <a:pPr algn="l" marL="585202" indent="-292601" lvl="1">
              <a:lnSpc>
                <a:spcPts val="3794"/>
              </a:lnSpc>
              <a:buFont typeface="Arial"/>
              <a:buChar char="•"/>
            </a:pPr>
            <a:r>
              <a:rPr lang="en-US" sz="2710">
                <a:solidFill>
                  <a:srgbClr val="000000"/>
                </a:solidFill>
                <a:latin typeface="Times New Roman"/>
              </a:rPr>
              <a:t>Gratuit : Toutes les fonctionnalités sont disponibles gratuitement pour les utilisateurs de comptes Google.</a:t>
            </a:r>
          </a:p>
          <a:p>
            <a:pPr algn="l">
              <a:lnSpc>
                <a:spcPts val="3794"/>
              </a:lnSpc>
            </a:pPr>
            <a:r>
              <a:rPr lang="en-US" sz="2710">
                <a:solidFill>
                  <a:srgbClr val="000000"/>
                </a:solidFill>
                <a:latin typeface="Times New Roman Bold"/>
              </a:rPr>
              <a:t>Inconvénients :</a:t>
            </a:r>
          </a:p>
          <a:p>
            <a:pPr algn="l" marL="585202" indent="-292601" lvl="1">
              <a:lnSpc>
                <a:spcPts val="3794"/>
              </a:lnSpc>
              <a:buFont typeface="Arial"/>
              <a:buChar char="•"/>
            </a:pPr>
            <a:r>
              <a:rPr lang="en-US" sz="2710">
                <a:solidFill>
                  <a:srgbClr val="000000"/>
                </a:solidFill>
                <a:latin typeface="Times New Roman"/>
              </a:rPr>
              <a:t>Fonctionnalités limitées : Comparé à d'autres applications de gestion des tâches, Google Tasks manque de fonctionnalités avancées comme les sous-tâches complexes, les étiquettes ou les rappels récurrents.</a:t>
            </a:r>
          </a:p>
          <a:p>
            <a:pPr algn="l" marL="585202" indent="-292601" lvl="1">
              <a:lnSpc>
                <a:spcPts val="3794"/>
              </a:lnSpc>
              <a:buFont typeface="Arial"/>
              <a:buChar char="•"/>
            </a:pPr>
            <a:r>
              <a:rPr lang="en-US" sz="2710">
                <a:solidFill>
                  <a:srgbClr val="000000"/>
                </a:solidFill>
                <a:latin typeface="Times New Roman"/>
              </a:rPr>
              <a:t>Absence de collaboration : Il n'y a pas de fonctionnalités intégrées pour partager des tâches ou collaborer avec d'autres utilisateurs.</a:t>
            </a:r>
          </a:p>
          <a:p>
            <a:pPr algn="l" marL="585202" indent="-292601" lvl="1">
              <a:lnSpc>
                <a:spcPts val="3794"/>
              </a:lnSpc>
              <a:buFont typeface="Arial"/>
              <a:buChar char="•"/>
            </a:pPr>
            <a:r>
              <a:rPr lang="en-US" sz="2710">
                <a:solidFill>
                  <a:srgbClr val="000000"/>
                </a:solidFill>
                <a:latin typeface="Times New Roman"/>
              </a:rPr>
              <a:t>Interface basique : Bien que simple, l'interface peut sembler trop basique pour les utilisateurs cherchant des fonctionnalités plus robustes.</a:t>
            </a:r>
          </a:p>
          <a:p>
            <a:pPr algn="l">
              <a:lnSpc>
                <a:spcPts val="3794"/>
              </a:lnSpc>
            </a:pPr>
          </a:p>
          <a:p>
            <a:pPr algn="l">
              <a:lnSpc>
                <a:spcPts val="3794"/>
              </a:lnSpc>
            </a:pPr>
          </a:p>
          <a:p>
            <a:pPr algn="ctr">
              <a:lnSpc>
                <a:spcPts val="3794"/>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EFFFF"/>
        </a:solidFill>
      </p:bgPr>
    </p:bg>
    <p:spTree>
      <p:nvGrpSpPr>
        <p:cNvPr id="1" name=""/>
        <p:cNvGrpSpPr/>
        <p:nvPr/>
      </p:nvGrpSpPr>
      <p:grpSpPr>
        <a:xfrm>
          <a:off x="0" y="0"/>
          <a:ext cx="0" cy="0"/>
          <a:chOff x="0" y="0"/>
          <a:chExt cx="0" cy="0"/>
        </a:xfrm>
      </p:grpSpPr>
      <p:sp>
        <p:nvSpPr>
          <p:cNvPr name="Freeform 2" id="2"/>
          <p:cNvSpPr/>
          <p:nvPr/>
        </p:nvSpPr>
        <p:spPr>
          <a:xfrm flipH="false" flipV="false" rot="0">
            <a:off x="-934483" y="8520018"/>
            <a:ext cx="19670065" cy="5255628"/>
          </a:xfrm>
          <a:custGeom>
            <a:avLst/>
            <a:gdLst/>
            <a:ahLst/>
            <a:cxnLst/>
            <a:rect r="r" b="b" t="t" l="l"/>
            <a:pathLst>
              <a:path h="5255628" w="19670065">
                <a:moveTo>
                  <a:pt x="0" y="0"/>
                </a:moveTo>
                <a:lnTo>
                  <a:pt x="19670065" y="0"/>
                </a:lnTo>
                <a:lnTo>
                  <a:pt x="19670065" y="5255628"/>
                </a:lnTo>
                <a:lnTo>
                  <a:pt x="0" y="52556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91032" y="-3824459"/>
            <a:ext cx="19670065" cy="5255628"/>
          </a:xfrm>
          <a:custGeom>
            <a:avLst/>
            <a:gdLst/>
            <a:ahLst/>
            <a:cxnLst/>
            <a:rect r="r" b="b" t="t" l="l"/>
            <a:pathLst>
              <a:path h="5255628" w="19670065">
                <a:moveTo>
                  <a:pt x="0" y="0"/>
                </a:moveTo>
                <a:lnTo>
                  <a:pt x="19670064" y="0"/>
                </a:lnTo>
                <a:lnTo>
                  <a:pt x="19670064" y="5255629"/>
                </a:lnTo>
                <a:lnTo>
                  <a:pt x="0" y="52556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4061571" y="1543735"/>
            <a:ext cx="11633441" cy="922882"/>
          </a:xfrm>
          <a:prstGeom prst="rect">
            <a:avLst/>
          </a:prstGeom>
        </p:spPr>
        <p:txBody>
          <a:bodyPr anchor="t" rtlCol="false" tIns="0" lIns="0" bIns="0" rIns="0">
            <a:spAutoFit/>
          </a:bodyPr>
          <a:lstStyle/>
          <a:p>
            <a:pPr algn="l" marL="0" indent="0" lvl="0">
              <a:lnSpc>
                <a:spcPts val="7537"/>
              </a:lnSpc>
              <a:spcBef>
                <a:spcPct val="0"/>
              </a:spcBef>
            </a:pPr>
            <a:r>
              <a:rPr lang="en-US" sz="5462" spc="273">
                <a:solidFill>
                  <a:srgbClr val="26BAED"/>
                </a:solidFill>
                <a:latin typeface="Canva Sans Bold"/>
              </a:rPr>
              <a:t>v-METHODOLOGIE SCRUM</a:t>
            </a:r>
          </a:p>
        </p:txBody>
      </p:sp>
      <p:sp>
        <p:nvSpPr>
          <p:cNvPr name="TextBox 5" id="5"/>
          <p:cNvSpPr txBox="true"/>
          <p:nvPr/>
        </p:nvSpPr>
        <p:spPr>
          <a:xfrm rot="0">
            <a:off x="5984169" y="2609492"/>
            <a:ext cx="5832760" cy="580278"/>
          </a:xfrm>
          <a:prstGeom prst="rect">
            <a:avLst/>
          </a:prstGeom>
        </p:spPr>
        <p:txBody>
          <a:bodyPr anchor="t" rtlCol="false" tIns="0" lIns="0" bIns="0" rIns="0">
            <a:spAutoFit/>
          </a:bodyPr>
          <a:lstStyle/>
          <a:p>
            <a:pPr algn="ctr">
              <a:lnSpc>
                <a:spcPts val="4759"/>
              </a:lnSpc>
            </a:pPr>
            <a:r>
              <a:rPr lang="en-US" sz="3399">
                <a:solidFill>
                  <a:srgbClr val="26BAED"/>
                </a:solidFill>
                <a:latin typeface="Open Sans Extra Bold"/>
              </a:rPr>
              <a:t>1-Organisation de l’equipe</a:t>
            </a:r>
          </a:p>
        </p:txBody>
      </p:sp>
      <p:sp>
        <p:nvSpPr>
          <p:cNvPr name="TextBox 6" id="6"/>
          <p:cNvSpPr txBox="true"/>
          <p:nvPr/>
        </p:nvSpPr>
        <p:spPr>
          <a:xfrm rot="0">
            <a:off x="1459227" y="3666445"/>
            <a:ext cx="15800073" cy="4846697"/>
          </a:xfrm>
          <a:prstGeom prst="rect">
            <a:avLst/>
          </a:prstGeom>
        </p:spPr>
        <p:txBody>
          <a:bodyPr anchor="t" rtlCol="false" tIns="0" lIns="0" bIns="0" rIns="0">
            <a:spAutoFit/>
          </a:bodyPr>
          <a:lstStyle/>
          <a:p>
            <a:pPr algn="l">
              <a:lnSpc>
                <a:spcPts val="4759"/>
              </a:lnSpc>
            </a:pPr>
            <a:r>
              <a:rPr lang="en-US" sz="3399">
                <a:solidFill>
                  <a:srgbClr val="000000"/>
                </a:solidFill>
                <a:latin typeface="Times New Roman"/>
              </a:rPr>
              <a:t>Notre pratique Scrum fait intervenir :</a:t>
            </a:r>
          </a:p>
          <a:p>
            <a:pPr algn="l" marL="734059" indent="-367030" lvl="1">
              <a:lnSpc>
                <a:spcPts val="4759"/>
              </a:lnSpc>
              <a:buFont typeface="Arial"/>
              <a:buChar char="•"/>
            </a:pPr>
            <a:r>
              <a:rPr lang="en-US" sz="3399" spc="-40">
                <a:solidFill>
                  <a:srgbClr val="000000"/>
                </a:solidFill>
                <a:latin typeface="Times New Roman"/>
              </a:rPr>
              <a:t>Le Product Owner : qui est DONGMO DJOUAKE LEONEL MAKEN</a:t>
            </a:r>
          </a:p>
          <a:p>
            <a:pPr algn="l" marL="734059" indent="-367030" lvl="1">
              <a:lnSpc>
                <a:spcPts val="4759"/>
              </a:lnSpc>
              <a:buFont typeface="Arial"/>
              <a:buChar char="•"/>
            </a:pPr>
            <a:r>
              <a:rPr lang="en-US" sz="3399" spc="-40">
                <a:solidFill>
                  <a:srgbClr val="000000"/>
                </a:solidFill>
                <a:latin typeface="Times New Roman"/>
              </a:rPr>
              <a:t>Le Scrum master : EBA NGOLONG JEANNE CHANTAL qui est un des membres de notre équipe qui veille à la bonne cohésion des membres de l’équipe et veille à l’exécution des tâches</a:t>
            </a:r>
          </a:p>
          <a:p>
            <a:pPr algn="l" marL="734059" indent="-367030" lvl="1">
              <a:lnSpc>
                <a:spcPts val="4759"/>
              </a:lnSpc>
              <a:buFont typeface="Arial"/>
              <a:buChar char="•"/>
            </a:pPr>
            <a:r>
              <a:rPr lang="en-US" sz="3399" spc="-40">
                <a:solidFill>
                  <a:srgbClr val="000000"/>
                </a:solidFill>
                <a:latin typeface="Times New Roman"/>
              </a:rPr>
              <a:t>L’équipe Scrum : qui est formé de quatre personnes notamment</a:t>
            </a:r>
          </a:p>
          <a:p>
            <a:pPr algn="l">
              <a:lnSpc>
                <a:spcPts val="4759"/>
              </a:lnSpc>
            </a:pPr>
          </a:p>
          <a:p>
            <a:pPr algn="l">
              <a:lnSpc>
                <a:spcPts val="475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EFFFF"/>
        </a:solidFill>
      </p:bgPr>
    </p:bg>
    <p:spTree>
      <p:nvGrpSpPr>
        <p:cNvPr id="1" name=""/>
        <p:cNvGrpSpPr/>
        <p:nvPr/>
      </p:nvGrpSpPr>
      <p:grpSpPr>
        <a:xfrm>
          <a:off x="0" y="0"/>
          <a:ext cx="0" cy="0"/>
          <a:chOff x="0" y="0"/>
          <a:chExt cx="0" cy="0"/>
        </a:xfrm>
      </p:grpSpPr>
      <p:sp>
        <p:nvSpPr>
          <p:cNvPr name="Freeform 2" id="2"/>
          <p:cNvSpPr/>
          <p:nvPr/>
        </p:nvSpPr>
        <p:spPr>
          <a:xfrm flipH="false" flipV="false" rot="0">
            <a:off x="4223692" y="1886443"/>
            <a:ext cx="2059846" cy="2059846"/>
          </a:xfrm>
          <a:custGeom>
            <a:avLst/>
            <a:gdLst/>
            <a:ahLst/>
            <a:cxnLst/>
            <a:rect r="r" b="b" t="t" l="l"/>
            <a:pathLst>
              <a:path h="2059846" w="2059846">
                <a:moveTo>
                  <a:pt x="0" y="0"/>
                </a:moveTo>
                <a:lnTo>
                  <a:pt x="2059846" y="0"/>
                </a:lnTo>
                <a:lnTo>
                  <a:pt x="2059846" y="2059846"/>
                </a:lnTo>
                <a:lnTo>
                  <a:pt x="0" y="20598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4234880"/>
            <a:ext cx="6132760" cy="6132760"/>
          </a:xfrm>
          <a:custGeom>
            <a:avLst/>
            <a:gdLst/>
            <a:ahLst/>
            <a:cxnLst/>
            <a:rect r="r" b="b" t="t" l="l"/>
            <a:pathLst>
              <a:path h="6132760" w="6132760">
                <a:moveTo>
                  <a:pt x="0" y="0"/>
                </a:moveTo>
                <a:lnTo>
                  <a:pt x="6132760" y="0"/>
                </a:lnTo>
                <a:lnTo>
                  <a:pt x="6132760" y="6132760"/>
                </a:lnTo>
                <a:lnTo>
                  <a:pt x="0" y="61327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733025" y="2234314"/>
            <a:ext cx="1399734" cy="1364105"/>
          </a:xfrm>
          <a:custGeom>
            <a:avLst/>
            <a:gdLst/>
            <a:ahLst/>
            <a:cxnLst/>
            <a:rect r="r" b="b" t="t" l="l"/>
            <a:pathLst>
              <a:path h="1364105" w="1399734">
                <a:moveTo>
                  <a:pt x="0" y="0"/>
                </a:moveTo>
                <a:lnTo>
                  <a:pt x="1399735" y="0"/>
                </a:lnTo>
                <a:lnTo>
                  <a:pt x="1399735" y="1364105"/>
                </a:lnTo>
                <a:lnTo>
                  <a:pt x="0" y="13641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027072" y="-871408"/>
            <a:ext cx="3471959" cy="1900108"/>
          </a:xfrm>
          <a:custGeom>
            <a:avLst/>
            <a:gdLst/>
            <a:ahLst/>
            <a:cxnLst/>
            <a:rect r="r" b="b" t="t" l="l"/>
            <a:pathLst>
              <a:path h="1900108" w="3471959">
                <a:moveTo>
                  <a:pt x="0" y="0"/>
                </a:moveTo>
                <a:lnTo>
                  <a:pt x="3471959" y="0"/>
                </a:lnTo>
                <a:lnTo>
                  <a:pt x="3471959" y="1900108"/>
                </a:lnTo>
                <a:lnTo>
                  <a:pt x="0" y="190010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698404" y="4123757"/>
            <a:ext cx="7483515" cy="803917"/>
          </a:xfrm>
          <a:prstGeom prst="rect">
            <a:avLst/>
          </a:prstGeom>
        </p:spPr>
        <p:txBody>
          <a:bodyPr anchor="t" rtlCol="false" tIns="0" lIns="0" bIns="0" rIns="0">
            <a:spAutoFit/>
          </a:bodyPr>
          <a:lstStyle/>
          <a:p>
            <a:pPr algn="ctr" marL="0" indent="0" lvl="0">
              <a:lnSpc>
                <a:spcPts val="6669"/>
              </a:lnSpc>
              <a:spcBef>
                <a:spcPct val="0"/>
              </a:spcBef>
            </a:pPr>
            <a:r>
              <a:rPr lang="en-US" sz="4833" spc="241">
                <a:solidFill>
                  <a:srgbClr val="26BAED"/>
                </a:solidFill>
                <a:latin typeface="Canva Sans Bold"/>
              </a:rPr>
              <a:t>Scrum Team</a:t>
            </a:r>
          </a:p>
        </p:txBody>
      </p:sp>
      <p:sp>
        <p:nvSpPr>
          <p:cNvPr name="Freeform 7" id="7"/>
          <p:cNvSpPr/>
          <p:nvPr/>
        </p:nvSpPr>
        <p:spPr>
          <a:xfrm flipH="false" flipV="false" rot="5400000">
            <a:off x="-158319" y="5685475"/>
            <a:ext cx="4598481" cy="4598481"/>
          </a:xfrm>
          <a:custGeom>
            <a:avLst/>
            <a:gdLst/>
            <a:ahLst/>
            <a:cxnLst/>
            <a:rect r="r" b="b" t="t" l="l"/>
            <a:pathLst>
              <a:path h="4598481" w="4598481">
                <a:moveTo>
                  <a:pt x="0" y="0"/>
                </a:moveTo>
                <a:lnTo>
                  <a:pt x="4598481" y="0"/>
                </a:lnTo>
                <a:lnTo>
                  <a:pt x="4598481" y="4598481"/>
                </a:lnTo>
                <a:lnTo>
                  <a:pt x="0" y="459848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691032" y="-3824459"/>
            <a:ext cx="19670065" cy="5255628"/>
          </a:xfrm>
          <a:custGeom>
            <a:avLst/>
            <a:gdLst/>
            <a:ahLst/>
            <a:cxnLst/>
            <a:rect r="r" b="b" t="t" l="l"/>
            <a:pathLst>
              <a:path h="5255628" w="19670065">
                <a:moveTo>
                  <a:pt x="0" y="0"/>
                </a:moveTo>
                <a:lnTo>
                  <a:pt x="19670064" y="0"/>
                </a:lnTo>
                <a:lnTo>
                  <a:pt x="19670064" y="5255629"/>
                </a:lnTo>
                <a:lnTo>
                  <a:pt x="0" y="525562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9" id="9"/>
          <p:cNvSpPr txBox="true"/>
          <p:nvPr/>
        </p:nvSpPr>
        <p:spPr>
          <a:xfrm rot="0">
            <a:off x="6487728" y="3889139"/>
            <a:ext cx="11275324" cy="2851973"/>
          </a:xfrm>
          <a:prstGeom prst="rect">
            <a:avLst/>
          </a:prstGeom>
        </p:spPr>
        <p:txBody>
          <a:bodyPr anchor="t" rtlCol="false" tIns="0" lIns="0" bIns="0" rIns="0">
            <a:spAutoFit/>
          </a:bodyPr>
          <a:lstStyle/>
          <a:p>
            <a:pPr algn="l" marL="647702" indent="-323851" lvl="1">
              <a:lnSpc>
                <a:spcPts val="4200"/>
              </a:lnSpc>
              <a:buFont typeface="Arial"/>
              <a:buChar char="•"/>
            </a:pPr>
            <a:r>
              <a:rPr lang="en-US" sz="3000">
                <a:solidFill>
                  <a:srgbClr val="000000"/>
                </a:solidFill>
                <a:latin typeface="Open Sans Extra Bold"/>
              </a:rPr>
              <a:t>MENGUE ESSOMBA AGNÈS MILEINE             18T2764</a:t>
            </a:r>
          </a:p>
          <a:p>
            <a:pPr algn="l" marL="669291" indent="-334646" lvl="1">
              <a:lnSpc>
                <a:spcPts val="4340"/>
              </a:lnSpc>
              <a:buFont typeface="Arial"/>
              <a:buChar char="•"/>
            </a:pPr>
            <a:r>
              <a:rPr lang="en-US" sz="3100">
                <a:solidFill>
                  <a:srgbClr val="000000"/>
                </a:solidFill>
                <a:latin typeface="Open Sans Extra Bold"/>
              </a:rPr>
              <a:t>DONGMO GIRESSE                                           20U2925</a:t>
            </a:r>
          </a:p>
          <a:p>
            <a:pPr algn="l" marL="734059" indent="-367030" lvl="1">
              <a:lnSpc>
                <a:spcPts val="4759"/>
              </a:lnSpc>
              <a:buFont typeface="Arial"/>
              <a:buChar char="•"/>
            </a:pPr>
            <a:r>
              <a:rPr lang="en-US" sz="3399">
                <a:solidFill>
                  <a:srgbClr val="000000"/>
                </a:solidFill>
                <a:latin typeface="Open Sans Extra Bold"/>
              </a:rPr>
              <a:t>TEGOMO DYVANE DEGAR</a:t>
            </a:r>
            <a:r>
              <a:rPr lang="en-US" sz="3399">
                <a:solidFill>
                  <a:srgbClr val="000000"/>
                </a:solidFill>
                <a:latin typeface="Open Sans Extra Bold"/>
              </a:rPr>
              <a:t>                      20V2299</a:t>
            </a:r>
          </a:p>
          <a:p>
            <a:pPr algn="l" marL="734059" indent="-367030" lvl="1">
              <a:lnSpc>
                <a:spcPts val="4759"/>
              </a:lnSpc>
              <a:buFont typeface="Arial"/>
              <a:buChar char="•"/>
            </a:pPr>
            <a:r>
              <a:rPr lang="en-US" sz="3399">
                <a:solidFill>
                  <a:srgbClr val="000000"/>
                </a:solidFill>
                <a:latin typeface="Open Sans Extra Bold"/>
              </a:rPr>
              <a:t>EBA NGOLONG JEANNE CHANTAL      20U2960                      </a:t>
            </a:r>
          </a:p>
          <a:p>
            <a:pPr algn="ctr">
              <a:lnSpc>
                <a:spcPts val="475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DAF5zzL8rDg</dc:identifier>
  <dcterms:modified xsi:type="dcterms:W3CDTF">2011-08-01T06:04:30Z</dcterms:modified>
  <cp:revision>1</cp:revision>
  <dc:title>Copie de APPLICATION DE PLATEFORME D’EVALUATION EN LIGNE</dc:title>
</cp:coreProperties>
</file>