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e855d27c0f_0_1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e855d27c0f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e855d27c0f_0_1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e855d27c0f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e855d27c0f_0_1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e855d27c0f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e855d27c0f_0_1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e855d27c0f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e855d27c0f_0_1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e855d27c0f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e855d27c0f_0_1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e855d27c0f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e855d27c0f_0_1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e855d27c0f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e855d27c0f_0_1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e855d27c0f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e855d27c0f_0_1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e855d27c0f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e855d27c0f_0_1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e855d27c0f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08875" y="1126700"/>
            <a:ext cx="53709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 </a:t>
            </a:r>
            <a:r>
              <a:rPr lang="fr" sz="3300"/>
              <a:t>INF 4178 : Software engineerin</a:t>
            </a:r>
            <a:r>
              <a:rPr lang="fr" sz="3300"/>
              <a:t>g </a:t>
            </a:r>
            <a:endParaRPr sz="3300"/>
          </a:p>
          <a:p>
            <a:pPr indent="0" lvl="0" marL="0" rtl="0" algn="l">
              <a:spcBef>
                <a:spcPts val="0"/>
              </a:spcBef>
              <a:spcAft>
                <a:spcPts val="0"/>
              </a:spcAft>
              <a:buNone/>
            </a:pPr>
            <a:r>
              <a:t/>
            </a:r>
            <a:endParaRPr sz="3300"/>
          </a:p>
          <a:p>
            <a:pPr indent="0" lvl="0" marL="0" rtl="0" algn="l">
              <a:spcBef>
                <a:spcPts val="0"/>
              </a:spcBef>
              <a:spcAft>
                <a:spcPts val="0"/>
              </a:spcAft>
              <a:buNone/>
            </a:pPr>
            <a:r>
              <a:rPr lang="fr" sz="3300"/>
              <a:t>E-learning course recommendation platform</a:t>
            </a:r>
            <a:endParaRPr sz="33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             Année académique•2023-2024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561000" y="495725"/>
            <a:ext cx="7038900" cy="80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t>4. </a:t>
            </a:r>
            <a:r>
              <a:rPr lang="fr" sz="1400" u="sng"/>
              <a:t>Méthodologie</a:t>
            </a:r>
            <a:endParaRPr sz="1400" u="sng"/>
          </a:p>
          <a:p>
            <a:pPr indent="0" lvl="0" marL="0" rtl="0" algn="l">
              <a:spcBef>
                <a:spcPts val="0"/>
              </a:spcBef>
              <a:spcAft>
                <a:spcPts val="0"/>
              </a:spcAft>
              <a:buNone/>
            </a:pPr>
            <a:r>
              <a:rPr lang="fr" sz="1400" u="sng"/>
              <a:t>        </a:t>
            </a:r>
            <a:endParaRPr sz="1400" u="sng"/>
          </a:p>
          <a:p>
            <a:pPr indent="0" lvl="0" marL="0" rtl="0" algn="l">
              <a:spcBef>
                <a:spcPts val="0"/>
              </a:spcBef>
              <a:spcAft>
                <a:spcPts val="0"/>
              </a:spcAft>
              <a:buNone/>
            </a:pPr>
            <a:r>
              <a:rPr lang="fr" sz="1400"/>
              <a:t> b. </a:t>
            </a:r>
            <a:r>
              <a:rPr lang="fr" sz="1400" u="sng"/>
              <a:t>Modélisation Mathématique</a:t>
            </a:r>
            <a:endParaRPr sz="1400"/>
          </a:p>
        </p:txBody>
      </p:sp>
      <p:sp>
        <p:nvSpPr>
          <p:cNvPr id="189" name="Google Shape;189;p22"/>
          <p:cNvSpPr txBox="1"/>
          <p:nvPr>
            <p:ph idx="1" type="body"/>
          </p:nvPr>
        </p:nvSpPr>
        <p:spPr>
          <a:xfrm>
            <a:off x="481200" y="1493550"/>
            <a:ext cx="8181600" cy="3342900"/>
          </a:xfrm>
          <a:prstGeom prst="rect">
            <a:avLst/>
          </a:prstGeom>
        </p:spPr>
        <p:txBody>
          <a:bodyPr anchorCtr="0" anchor="t" bIns="91425" lIns="91425" spcFirstLastPara="1" rIns="91425" wrap="square" tIns="91425">
            <a:noAutofit/>
          </a:bodyPr>
          <a:lstStyle/>
          <a:p>
            <a:pPr indent="-298450" lvl="1" marL="914400" rtl="0" algn="just">
              <a:spcBef>
                <a:spcPts val="0"/>
              </a:spcBef>
              <a:spcAft>
                <a:spcPts val="0"/>
              </a:spcAft>
              <a:buSzPts val="1100"/>
              <a:buFont typeface="Times New Roman"/>
              <a:buChar char="○"/>
            </a:pPr>
            <a:r>
              <a:rPr lang="fr">
                <a:latin typeface="Times New Roman"/>
                <a:ea typeface="Times New Roman"/>
                <a:cs typeface="Times New Roman"/>
                <a:sym typeface="Times New Roman"/>
              </a:rPr>
              <a:t>Formule mathématique E ⊑ AC</a:t>
            </a:r>
            <a:endParaRPr>
              <a:latin typeface="Times New Roman"/>
              <a:ea typeface="Times New Roman"/>
              <a:cs typeface="Times New Roman"/>
              <a:sym typeface="Times New Roman"/>
            </a:endParaRPr>
          </a:p>
          <a:p>
            <a:pPr indent="-298450" lvl="0" marL="1371600" rtl="0" algn="just">
              <a:spcBef>
                <a:spcPts val="0"/>
              </a:spcBef>
              <a:spcAft>
                <a:spcPts val="0"/>
              </a:spcAft>
              <a:buSzPts val="1100"/>
              <a:buFont typeface="Times New Roman"/>
              <a:buChar char="-"/>
            </a:pPr>
            <a:r>
              <a:rPr lang="fr" sz="1100">
                <a:latin typeface="Times New Roman"/>
                <a:ea typeface="Times New Roman"/>
                <a:cs typeface="Times New Roman"/>
                <a:sym typeface="Times New Roman"/>
              </a:rPr>
              <a:t>EV(a, c) = 1 si l’apprenant </a:t>
            </a:r>
            <a:r>
              <a:rPr b="1" lang="fr" sz="1100">
                <a:latin typeface="Times New Roman"/>
                <a:ea typeface="Times New Roman"/>
                <a:cs typeface="Times New Roman"/>
                <a:sym typeface="Times New Roman"/>
              </a:rPr>
              <a:t>a</a:t>
            </a:r>
            <a:r>
              <a:rPr lang="fr" sz="1100">
                <a:latin typeface="Times New Roman"/>
                <a:ea typeface="Times New Roman"/>
                <a:cs typeface="Times New Roman"/>
                <a:sym typeface="Times New Roman"/>
              </a:rPr>
              <a:t> a déjà été évalué sur le cours c</a:t>
            </a:r>
            <a:endParaRPr sz="1100">
              <a:latin typeface="Times New Roman"/>
              <a:ea typeface="Times New Roman"/>
              <a:cs typeface="Times New Roman"/>
              <a:sym typeface="Times New Roman"/>
            </a:endParaRPr>
          </a:p>
          <a:p>
            <a:pPr indent="0" lvl="0" marL="0" rtl="0" algn="just">
              <a:spcBef>
                <a:spcPts val="0"/>
              </a:spcBef>
              <a:spcAft>
                <a:spcPts val="0"/>
              </a:spcAft>
              <a:buNone/>
            </a:pPr>
            <a:r>
              <a:t/>
            </a:r>
            <a:endParaRPr sz="1100">
              <a:latin typeface="Times New Roman"/>
              <a:ea typeface="Times New Roman"/>
              <a:cs typeface="Times New Roman"/>
              <a:sym typeface="Times New Roman"/>
            </a:endParaRPr>
          </a:p>
          <a:p>
            <a:pPr indent="0" lvl="0" marL="0" rtl="0" algn="just">
              <a:spcBef>
                <a:spcPts val="0"/>
              </a:spcBef>
              <a:spcAft>
                <a:spcPts val="0"/>
              </a:spcAft>
              <a:buNone/>
            </a:pPr>
            <a:r>
              <a:rPr lang="fr" sz="1100">
                <a:latin typeface="Times New Roman"/>
                <a:ea typeface="Times New Roman"/>
                <a:cs typeface="Times New Roman"/>
                <a:sym typeface="Times New Roman"/>
              </a:rPr>
              <a:t>  -Contraintes souples</a:t>
            </a:r>
            <a:endParaRPr sz="1100">
              <a:latin typeface="Times New Roman"/>
              <a:ea typeface="Times New Roman"/>
              <a:cs typeface="Times New Roman"/>
              <a:sym typeface="Times New Roman"/>
            </a:endParaRPr>
          </a:p>
          <a:p>
            <a:pPr indent="-298450" lvl="1" marL="914400" rtl="0" algn="just">
              <a:spcBef>
                <a:spcPts val="0"/>
              </a:spcBef>
              <a:spcAft>
                <a:spcPts val="0"/>
              </a:spcAft>
              <a:buSzPts val="1100"/>
              <a:buFont typeface="Times New Roman"/>
              <a:buChar char="○"/>
            </a:pPr>
            <a:r>
              <a:rPr lang="fr">
                <a:latin typeface="Times New Roman"/>
                <a:ea typeface="Times New Roman"/>
                <a:cs typeface="Times New Roman"/>
                <a:sym typeface="Times New Roman"/>
              </a:rPr>
              <a:t>Les cours doivent être disponibles dans la langue de l’apprenant.</a:t>
            </a:r>
            <a:endParaRPr>
              <a:latin typeface="Times New Roman"/>
              <a:ea typeface="Times New Roman"/>
              <a:cs typeface="Times New Roman"/>
              <a:sym typeface="Times New Roman"/>
            </a:endParaRPr>
          </a:p>
          <a:p>
            <a:pPr indent="-298450" lvl="1" marL="914400" rtl="0" algn="just">
              <a:spcBef>
                <a:spcPts val="0"/>
              </a:spcBef>
              <a:spcAft>
                <a:spcPts val="0"/>
              </a:spcAft>
              <a:buSzPts val="1100"/>
              <a:buFont typeface="Times New Roman"/>
              <a:buChar char="○"/>
            </a:pPr>
            <a:r>
              <a:rPr lang="fr">
                <a:latin typeface="Times New Roman"/>
                <a:ea typeface="Times New Roman"/>
                <a:cs typeface="Times New Roman"/>
                <a:sym typeface="Times New Roman"/>
              </a:rPr>
              <a:t>Préférence de l’apprenant par rapport à la durée du cours </a:t>
            </a:r>
            <a:endParaRPr>
              <a:latin typeface="Times New Roman"/>
              <a:ea typeface="Times New Roman"/>
              <a:cs typeface="Times New Roman"/>
              <a:sym typeface="Times New Roman"/>
            </a:endParaRPr>
          </a:p>
          <a:p>
            <a:pPr indent="-298450" lvl="0" marL="457200" rtl="0" algn="just">
              <a:spcBef>
                <a:spcPts val="0"/>
              </a:spcBef>
              <a:spcAft>
                <a:spcPts val="0"/>
              </a:spcAft>
              <a:buSzPts val="1100"/>
              <a:buFont typeface="Times New Roman"/>
              <a:buChar char="●"/>
            </a:pPr>
            <a:r>
              <a:rPr lang="fr" sz="1100">
                <a:latin typeface="Times New Roman"/>
                <a:ea typeface="Times New Roman"/>
                <a:cs typeface="Times New Roman"/>
                <a:sym typeface="Times New Roman"/>
              </a:rPr>
              <a:t>Variable décisionnelle</a:t>
            </a:r>
            <a:endParaRPr sz="1100">
              <a:latin typeface="Times New Roman"/>
              <a:ea typeface="Times New Roman"/>
              <a:cs typeface="Times New Roman"/>
              <a:sym typeface="Times New Roman"/>
            </a:endParaRPr>
          </a:p>
          <a:p>
            <a:pPr indent="-298450" lvl="1" marL="914400" rtl="0" algn="just">
              <a:spcBef>
                <a:spcPts val="0"/>
              </a:spcBef>
              <a:spcAft>
                <a:spcPts val="0"/>
              </a:spcAft>
              <a:buSzPts val="1100"/>
              <a:buFont typeface="Times New Roman"/>
              <a:buChar char="○"/>
            </a:pPr>
            <a:r>
              <a:rPr lang="fr">
                <a:latin typeface="Times New Roman"/>
                <a:ea typeface="Times New Roman"/>
                <a:cs typeface="Times New Roman"/>
                <a:sym typeface="Times New Roman"/>
              </a:rPr>
              <a:t>S(a, c) = 1 lorsque l’apprenant </a:t>
            </a:r>
            <a:r>
              <a:rPr b="1" lang="fr">
                <a:latin typeface="Times New Roman"/>
                <a:ea typeface="Times New Roman"/>
                <a:cs typeface="Times New Roman"/>
                <a:sym typeface="Times New Roman"/>
              </a:rPr>
              <a:t>a</a:t>
            </a:r>
            <a:r>
              <a:rPr lang="fr">
                <a:latin typeface="Times New Roman"/>
                <a:ea typeface="Times New Roman"/>
                <a:cs typeface="Times New Roman"/>
                <a:sym typeface="Times New Roman"/>
              </a:rPr>
              <a:t> suit le cours c, et 0 si non.</a:t>
            </a:r>
            <a:endParaRPr>
              <a:latin typeface="Times New Roman"/>
              <a:ea typeface="Times New Roman"/>
              <a:cs typeface="Times New Roman"/>
              <a:sym typeface="Times New Roman"/>
            </a:endParaRPr>
          </a:p>
          <a:p>
            <a:pPr indent="-298450" lvl="1" marL="914400" rtl="0" algn="just">
              <a:spcBef>
                <a:spcPts val="0"/>
              </a:spcBef>
              <a:spcAft>
                <a:spcPts val="0"/>
              </a:spcAft>
              <a:buSzPts val="1100"/>
              <a:buFont typeface="Times New Roman"/>
              <a:buChar char="○"/>
            </a:pPr>
            <a:r>
              <a:rPr lang="fr">
                <a:latin typeface="Times New Roman"/>
                <a:ea typeface="Times New Roman"/>
                <a:cs typeface="Times New Roman"/>
                <a:sym typeface="Times New Roman"/>
              </a:rPr>
              <a:t>E(c) = 1 si le cours c a au moins une évaluation, 0 si non</a:t>
            </a:r>
            <a:endParaRPr>
              <a:latin typeface="Times New Roman"/>
              <a:ea typeface="Times New Roman"/>
              <a:cs typeface="Times New Roman"/>
              <a:sym typeface="Times New Roman"/>
            </a:endParaRPr>
          </a:p>
          <a:p>
            <a:pPr indent="0" lvl="0" marL="0" rtl="0" algn="just">
              <a:spcBef>
                <a:spcPts val="0"/>
              </a:spcBef>
              <a:spcAft>
                <a:spcPts val="0"/>
              </a:spcAft>
              <a:buNone/>
            </a:pPr>
            <a:r>
              <a:t/>
            </a:r>
            <a:endParaRPr sz="11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561000" y="495725"/>
            <a:ext cx="7038900" cy="80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t>4.</a:t>
            </a:r>
            <a:r>
              <a:rPr lang="fr" sz="1400"/>
              <a:t> </a:t>
            </a:r>
            <a:r>
              <a:rPr lang="fr" sz="1400" u="sng"/>
              <a:t>Méthodologie</a:t>
            </a:r>
            <a:endParaRPr sz="1400" u="sng"/>
          </a:p>
          <a:p>
            <a:pPr indent="0" lvl="0" marL="0" rtl="0" algn="l">
              <a:spcBef>
                <a:spcPts val="0"/>
              </a:spcBef>
              <a:spcAft>
                <a:spcPts val="0"/>
              </a:spcAft>
              <a:buNone/>
            </a:pPr>
            <a:r>
              <a:rPr lang="fr" sz="1400" u="sng"/>
              <a:t>        </a:t>
            </a:r>
            <a:endParaRPr sz="1400" u="sng"/>
          </a:p>
          <a:p>
            <a:pPr indent="0" lvl="0" marL="0" rtl="0" algn="l">
              <a:spcBef>
                <a:spcPts val="0"/>
              </a:spcBef>
              <a:spcAft>
                <a:spcPts val="0"/>
              </a:spcAft>
              <a:buNone/>
            </a:pPr>
            <a:r>
              <a:rPr lang="fr" sz="1400"/>
              <a:t>     c. </a:t>
            </a:r>
            <a:r>
              <a:rPr lang="fr" sz="1400" u="sng"/>
              <a:t>Architecture du système </a:t>
            </a:r>
            <a:endParaRPr sz="1400"/>
          </a:p>
        </p:txBody>
      </p:sp>
      <p:sp>
        <p:nvSpPr>
          <p:cNvPr id="195" name="Google Shape;195;p23"/>
          <p:cNvSpPr txBox="1"/>
          <p:nvPr>
            <p:ph idx="1" type="body"/>
          </p:nvPr>
        </p:nvSpPr>
        <p:spPr>
          <a:xfrm>
            <a:off x="481200" y="1493550"/>
            <a:ext cx="8181600" cy="3342900"/>
          </a:xfrm>
          <a:prstGeom prst="rect">
            <a:avLst/>
          </a:prstGeom>
        </p:spPr>
        <p:txBody>
          <a:bodyPr anchorCtr="0" anchor="t" bIns="91425" lIns="91425" spcFirstLastPara="1" rIns="91425" wrap="square" tIns="91425">
            <a:noAutofit/>
          </a:bodyPr>
          <a:lstStyle/>
          <a:p>
            <a:pPr indent="0" lvl="0" marL="457200" rtl="0" algn="just">
              <a:lnSpc>
                <a:spcPct val="150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rPr lang="fr" sz="1200" u="sng">
                <a:latin typeface="Times New Roman"/>
                <a:ea typeface="Times New Roman"/>
                <a:cs typeface="Times New Roman"/>
                <a:sym typeface="Times New Roman"/>
              </a:rPr>
              <a:t>Architecture en </a:t>
            </a:r>
            <a:endParaRPr sz="1200" u="sng">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rPr lang="fr" sz="1200" u="sng">
                <a:latin typeface="Times New Roman"/>
                <a:ea typeface="Times New Roman"/>
                <a:cs typeface="Times New Roman"/>
                <a:sym typeface="Times New Roman"/>
              </a:rPr>
              <a:t>03 niveaux (3-tiers)</a:t>
            </a:r>
            <a:endParaRPr sz="1200" u="sng">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200">
              <a:latin typeface="Times New Roman"/>
              <a:ea typeface="Times New Roman"/>
              <a:cs typeface="Times New Roman"/>
              <a:sym typeface="Times New Roman"/>
            </a:endParaRPr>
          </a:p>
        </p:txBody>
      </p:sp>
      <p:pic>
        <p:nvPicPr>
          <p:cNvPr id="196" name="Google Shape;196;p23"/>
          <p:cNvPicPr preferRelativeResize="0"/>
          <p:nvPr/>
        </p:nvPicPr>
        <p:blipFill>
          <a:blip r:embed="rId3">
            <a:alphaModFix/>
          </a:blip>
          <a:stretch>
            <a:fillRect/>
          </a:stretch>
        </p:blipFill>
        <p:spPr>
          <a:xfrm>
            <a:off x="1889038" y="1617400"/>
            <a:ext cx="5781675" cy="2400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531850" y="197000"/>
            <a:ext cx="7038900" cy="80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t>4. </a:t>
            </a:r>
            <a:r>
              <a:rPr lang="fr" sz="1400" u="sng"/>
              <a:t>Méthodologie</a:t>
            </a:r>
            <a:endParaRPr sz="1400" u="sng"/>
          </a:p>
          <a:p>
            <a:pPr indent="0" lvl="0" marL="0" rtl="0" algn="l">
              <a:spcBef>
                <a:spcPts val="0"/>
              </a:spcBef>
              <a:spcAft>
                <a:spcPts val="0"/>
              </a:spcAft>
              <a:buNone/>
            </a:pPr>
            <a:r>
              <a:rPr lang="fr" sz="1400" u="sng"/>
              <a:t>        </a:t>
            </a:r>
            <a:endParaRPr sz="1400" u="sng"/>
          </a:p>
          <a:p>
            <a:pPr indent="0" lvl="0" marL="0" rtl="0" algn="l">
              <a:spcBef>
                <a:spcPts val="0"/>
              </a:spcBef>
              <a:spcAft>
                <a:spcPts val="0"/>
              </a:spcAft>
              <a:buNone/>
            </a:pPr>
            <a:r>
              <a:rPr lang="fr" sz="1400"/>
              <a:t>     c. </a:t>
            </a:r>
            <a:r>
              <a:rPr lang="fr" sz="1400" u="sng"/>
              <a:t>Architecture du système </a:t>
            </a:r>
            <a:endParaRPr sz="1400"/>
          </a:p>
        </p:txBody>
      </p:sp>
      <p:sp>
        <p:nvSpPr>
          <p:cNvPr id="202" name="Google Shape;202;p24"/>
          <p:cNvSpPr txBox="1"/>
          <p:nvPr>
            <p:ph idx="1" type="body"/>
          </p:nvPr>
        </p:nvSpPr>
        <p:spPr>
          <a:xfrm>
            <a:off x="430200" y="1107425"/>
            <a:ext cx="8181600" cy="3861300"/>
          </a:xfrm>
          <a:prstGeom prst="rect">
            <a:avLst/>
          </a:prstGeom>
        </p:spPr>
        <p:txBody>
          <a:bodyPr anchorCtr="0" anchor="t" bIns="91425" lIns="91425" spcFirstLastPara="1" rIns="91425" wrap="square" tIns="91425">
            <a:noAutofit/>
          </a:bodyPr>
          <a:lstStyle/>
          <a:p>
            <a:pPr indent="-298450" lvl="0" marL="914400" rtl="0" algn="just">
              <a:spcBef>
                <a:spcPts val="0"/>
              </a:spcBef>
              <a:spcAft>
                <a:spcPts val="0"/>
              </a:spcAft>
              <a:buSzPts val="1100"/>
              <a:buFont typeface="Times New Roman"/>
              <a:buAutoNum type="arabicPeriod"/>
            </a:pPr>
            <a:r>
              <a:rPr lang="fr" sz="1100">
                <a:latin typeface="Times New Roman"/>
                <a:ea typeface="Times New Roman"/>
                <a:cs typeface="Times New Roman"/>
                <a:sym typeface="Times New Roman"/>
              </a:rPr>
              <a:t>Couche de Présentation (Client) : </a:t>
            </a:r>
            <a:endParaRPr sz="1100">
              <a:latin typeface="Times New Roman"/>
              <a:ea typeface="Times New Roman"/>
              <a:cs typeface="Times New Roman"/>
              <a:sym typeface="Times New Roman"/>
            </a:endParaRPr>
          </a:p>
          <a:p>
            <a:pPr indent="-298450" lvl="0" marL="1371600" rtl="0" algn="just">
              <a:spcBef>
                <a:spcPts val="1000"/>
              </a:spcBef>
              <a:spcAft>
                <a:spcPts val="0"/>
              </a:spcAft>
              <a:buSzPts val="1100"/>
              <a:buFont typeface="Times New Roman"/>
              <a:buChar char="●"/>
            </a:pPr>
            <a:r>
              <a:rPr lang="fr" sz="1100">
                <a:latin typeface="Times New Roman"/>
                <a:ea typeface="Times New Roman"/>
                <a:cs typeface="Times New Roman"/>
                <a:sym typeface="Times New Roman"/>
              </a:rPr>
              <a:t>Gère l'interface utilisateur et l'expérience utilisateur.</a:t>
            </a:r>
            <a:endParaRPr sz="1100">
              <a:latin typeface="Times New Roman"/>
              <a:ea typeface="Times New Roman"/>
              <a:cs typeface="Times New Roman"/>
              <a:sym typeface="Times New Roman"/>
            </a:endParaRPr>
          </a:p>
          <a:p>
            <a:pPr indent="-298450" lvl="0" marL="1371600" rtl="0" algn="just">
              <a:spcBef>
                <a:spcPts val="0"/>
              </a:spcBef>
              <a:spcAft>
                <a:spcPts val="0"/>
              </a:spcAft>
              <a:buSzPts val="1100"/>
              <a:buFont typeface="Times New Roman"/>
              <a:buChar char="●"/>
            </a:pPr>
            <a:r>
              <a:rPr lang="fr" sz="1100">
                <a:latin typeface="Times New Roman"/>
                <a:ea typeface="Times New Roman"/>
                <a:cs typeface="Times New Roman"/>
                <a:sym typeface="Times New Roman"/>
              </a:rPr>
              <a:t>Communique avec la couche de logique métier pour afficher les données.</a:t>
            </a:r>
            <a:endParaRPr sz="1100">
              <a:latin typeface="Times New Roman"/>
              <a:ea typeface="Times New Roman"/>
              <a:cs typeface="Times New Roman"/>
              <a:sym typeface="Times New Roman"/>
            </a:endParaRPr>
          </a:p>
          <a:p>
            <a:pPr indent="-298450" lvl="0" marL="1371600" rtl="0" algn="just">
              <a:spcBef>
                <a:spcPts val="0"/>
              </a:spcBef>
              <a:spcAft>
                <a:spcPts val="0"/>
              </a:spcAft>
              <a:buSzPts val="1100"/>
              <a:buFont typeface="Times New Roman"/>
              <a:buChar char="●"/>
            </a:pPr>
            <a:r>
              <a:rPr lang="fr" sz="1100">
                <a:latin typeface="Times New Roman"/>
                <a:ea typeface="Times New Roman"/>
                <a:cs typeface="Times New Roman"/>
                <a:sym typeface="Times New Roman"/>
              </a:rPr>
              <a:t>Technologie : frameworks front-end (Angular).</a:t>
            </a:r>
            <a:endParaRPr sz="1100">
              <a:latin typeface="Times New Roman"/>
              <a:ea typeface="Times New Roman"/>
              <a:cs typeface="Times New Roman"/>
              <a:sym typeface="Times New Roman"/>
            </a:endParaRPr>
          </a:p>
          <a:p>
            <a:pPr indent="0" lvl="0" marL="0" rtl="0" algn="just">
              <a:spcBef>
                <a:spcPts val="1000"/>
              </a:spcBef>
              <a:spcAft>
                <a:spcPts val="0"/>
              </a:spcAft>
              <a:buNone/>
            </a:pPr>
            <a:r>
              <a:t/>
            </a:r>
            <a:endParaRPr sz="1100">
              <a:latin typeface="Times New Roman"/>
              <a:ea typeface="Times New Roman"/>
              <a:cs typeface="Times New Roman"/>
              <a:sym typeface="Times New Roman"/>
            </a:endParaRPr>
          </a:p>
          <a:p>
            <a:pPr indent="-298450" lvl="0" marL="914400" rtl="0" algn="just">
              <a:spcBef>
                <a:spcPts val="1000"/>
              </a:spcBef>
              <a:spcAft>
                <a:spcPts val="0"/>
              </a:spcAft>
              <a:buSzPts val="1100"/>
              <a:buFont typeface="Times New Roman"/>
              <a:buAutoNum type="arabicPeriod"/>
            </a:pPr>
            <a:r>
              <a:rPr lang="fr" sz="1100">
                <a:latin typeface="Times New Roman"/>
                <a:ea typeface="Times New Roman"/>
                <a:cs typeface="Times New Roman"/>
                <a:sym typeface="Times New Roman"/>
              </a:rPr>
              <a:t>Couche logique métier (Serveur d’application) :</a:t>
            </a:r>
            <a:endParaRPr sz="1100">
              <a:latin typeface="Times New Roman"/>
              <a:ea typeface="Times New Roman"/>
              <a:cs typeface="Times New Roman"/>
              <a:sym typeface="Times New Roman"/>
            </a:endParaRPr>
          </a:p>
          <a:p>
            <a:pPr indent="-298450" lvl="0" marL="1371600" rtl="0" algn="just">
              <a:spcBef>
                <a:spcPts val="1000"/>
              </a:spcBef>
              <a:spcAft>
                <a:spcPts val="0"/>
              </a:spcAft>
              <a:buSzPts val="1100"/>
              <a:buFont typeface="Times New Roman"/>
              <a:buChar char="●"/>
            </a:pPr>
            <a:r>
              <a:rPr lang="fr" sz="1100">
                <a:latin typeface="Times New Roman"/>
                <a:ea typeface="Times New Roman"/>
                <a:cs typeface="Times New Roman"/>
                <a:sym typeface="Times New Roman"/>
              </a:rPr>
              <a:t>Traite la logique métier et les règles d'application.</a:t>
            </a:r>
            <a:endParaRPr sz="1100">
              <a:latin typeface="Times New Roman"/>
              <a:ea typeface="Times New Roman"/>
              <a:cs typeface="Times New Roman"/>
              <a:sym typeface="Times New Roman"/>
            </a:endParaRPr>
          </a:p>
          <a:p>
            <a:pPr indent="-298450" lvl="0" marL="1371600" rtl="0" algn="just">
              <a:spcBef>
                <a:spcPts val="0"/>
              </a:spcBef>
              <a:spcAft>
                <a:spcPts val="0"/>
              </a:spcAft>
              <a:buSzPts val="1100"/>
              <a:buFont typeface="Times New Roman"/>
              <a:buChar char="●"/>
            </a:pPr>
            <a:r>
              <a:rPr lang="fr" sz="1100">
                <a:latin typeface="Times New Roman"/>
                <a:ea typeface="Times New Roman"/>
                <a:cs typeface="Times New Roman"/>
                <a:sym typeface="Times New Roman"/>
              </a:rPr>
              <a:t>Sert de médiateur entre la couche de présentation et la couche de données.</a:t>
            </a:r>
            <a:endParaRPr sz="1100">
              <a:latin typeface="Times New Roman"/>
              <a:ea typeface="Times New Roman"/>
              <a:cs typeface="Times New Roman"/>
              <a:sym typeface="Times New Roman"/>
            </a:endParaRPr>
          </a:p>
          <a:p>
            <a:pPr indent="-298450" lvl="0" marL="1371600" rtl="0" algn="just">
              <a:spcBef>
                <a:spcPts val="0"/>
              </a:spcBef>
              <a:spcAft>
                <a:spcPts val="0"/>
              </a:spcAft>
              <a:buSzPts val="1100"/>
              <a:buFont typeface="Times New Roman"/>
              <a:buChar char="●"/>
            </a:pPr>
            <a:r>
              <a:rPr lang="fr" sz="1100">
                <a:latin typeface="Times New Roman"/>
                <a:ea typeface="Times New Roman"/>
                <a:cs typeface="Times New Roman"/>
                <a:sym typeface="Times New Roman"/>
              </a:rPr>
              <a:t>Technologie : serveurs d'applications (Spring, Django, Express.js).</a:t>
            </a:r>
            <a:endParaRPr sz="1100">
              <a:latin typeface="Times New Roman"/>
              <a:ea typeface="Times New Roman"/>
              <a:cs typeface="Times New Roman"/>
              <a:sym typeface="Times New Roman"/>
            </a:endParaRPr>
          </a:p>
          <a:p>
            <a:pPr indent="0" lvl="0" marL="0" rtl="0" algn="just">
              <a:spcBef>
                <a:spcPts val="1000"/>
              </a:spcBef>
              <a:spcAft>
                <a:spcPts val="0"/>
              </a:spcAft>
              <a:buNone/>
            </a:pPr>
            <a:r>
              <a:t/>
            </a:r>
            <a:endParaRPr sz="1100">
              <a:latin typeface="Times New Roman"/>
              <a:ea typeface="Times New Roman"/>
              <a:cs typeface="Times New Roman"/>
              <a:sym typeface="Times New Roman"/>
            </a:endParaRPr>
          </a:p>
          <a:p>
            <a:pPr indent="-298450" lvl="0" marL="914400" rtl="0" algn="just">
              <a:spcBef>
                <a:spcPts val="1000"/>
              </a:spcBef>
              <a:spcAft>
                <a:spcPts val="0"/>
              </a:spcAft>
              <a:buSzPts val="1100"/>
              <a:buFont typeface="Times New Roman"/>
              <a:buAutoNum type="arabicPeriod"/>
            </a:pPr>
            <a:r>
              <a:rPr lang="fr" sz="1100">
                <a:latin typeface="Times New Roman"/>
                <a:ea typeface="Times New Roman"/>
                <a:cs typeface="Times New Roman"/>
                <a:sym typeface="Times New Roman"/>
              </a:rPr>
              <a:t>Couche de données (Serveur de base de données) :</a:t>
            </a:r>
            <a:endParaRPr sz="1100">
              <a:latin typeface="Times New Roman"/>
              <a:ea typeface="Times New Roman"/>
              <a:cs typeface="Times New Roman"/>
              <a:sym typeface="Times New Roman"/>
            </a:endParaRPr>
          </a:p>
          <a:p>
            <a:pPr indent="-298450" lvl="0" marL="1371600" rtl="0" algn="just">
              <a:spcBef>
                <a:spcPts val="1000"/>
              </a:spcBef>
              <a:spcAft>
                <a:spcPts val="0"/>
              </a:spcAft>
              <a:buSzPts val="1100"/>
              <a:buFont typeface="Times New Roman"/>
              <a:buChar char="●"/>
            </a:pPr>
            <a:r>
              <a:rPr lang="fr" sz="1100">
                <a:latin typeface="Times New Roman"/>
                <a:ea typeface="Times New Roman"/>
                <a:cs typeface="Times New Roman"/>
                <a:sym typeface="Times New Roman"/>
              </a:rPr>
              <a:t>Gère le stockage, la récupération et la gestion des données.</a:t>
            </a:r>
            <a:endParaRPr sz="1100">
              <a:latin typeface="Times New Roman"/>
              <a:ea typeface="Times New Roman"/>
              <a:cs typeface="Times New Roman"/>
              <a:sym typeface="Times New Roman"/>
            </a:endParaRPr>
          </a:p>
          <a:p>
            <a:pPr indent="-298450" lvl="0" marL="1371600" rtl="0" algn="just">
              <a:spcBef>
                <a:spcPts val="0"/>
              </a:spcBef>
              <a:spcAft>
                <a:spcPts val="0"/>
              </a:spcAft>
              <a:buSzPts val="1100"/>
              <a:buFont typeface="Times New Roman"/>
              <a:buChar char="●"/>
            </a:pPr>
            <a:r>
              <a:rPr lang="fr" sz="1100">
                <a:latin typeface="Times New Roman"/>
                <a:ea typeface="Times New Roman"/>
                <a:cs typeface="Times New Roman"/>
                <a:sym typeface="Times New Roman"/>
              </a:rPr>
              <a:t>Fournit une interface pour les opérations CRUD (Create, Read, Update, Delete).</a:t>
            </a:r>
            <a:endParaRPr sz="1100">
              <a:latin typeface="Times New Roman"/>
              <a:ea typeface="Times New Roman"/>
              <a:cs typeface="Times New Roman"/>
              <a:sym typeface="Times New Roman"/>
            </a:endParaRPr>
          </a:p>
          <a:p>
            <a:pPr indent="-298450" lvl="0" marL="1371600" rtl="0" algn="just">
              <a:spcBef>
                <a:spcPts val="0"/>
              </a:spcBef>
              <a:spcAft>
                <a:spcPts val="0"/>
              </a:spcAft>
              <a:buSzPts val="1100"/>
              <a:buFont typeface="Times New Roman"/>
              <a:buChar char="●"/>
            </a:pPr>
            <a:r>
              <a:rPr lang="fr" sz="1100">
                <a:latin typeface="Times New Roman"/>
                <a:ea typeface="Times New Roman"/>
                <a:cs typeface="Times New Roman"/>
                <a:sym typeface="Times New Roman"/>
              </a:rPr>
              <a:t>Technologie : MySQL.</a:t>
            </a:r>
            <a:endParaRPr sz="1100">
              <a:latin typeface="Times New Roman"/>
              <a:ea typeface="Times New Roman"/>
              <a:cs typeface="Times New Roman"/>
              <a:sym typeface="Times New Roman"/>
            </a:endParaRPr>
          </a:p>
          <a:p>
            <a:pPr indent="0" lvl="0" marL="0" rtl="0" algn="just">
              <a:lnSpc>
                <a:spcPct val="150000"/>
              </a:lnSpc>
              <a:spcBef>
                <a:spcPts val="1000"/>
              </a:spcBef>
              <a:spcAft>
                <a:spcPts val="0"/>
              </a:spcAft>
              <a:buNone/>
            </a:pPr>
            <a:r>
              <a:t/>
            </a:r>
            <a:endParaRPr sz="11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1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1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1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1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1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1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1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1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100" u="sng">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1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1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1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1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531850" y="197000"/>
            <a:ext cx="7038900" cy="80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rPr lang="fr" sz="1400"/>
              <a:t>       5</a:t>
            </a:r>
            <a:r>
              <a:rPr lang="fr" sz="1400"/>
              <a:t>. </a:t>
            </a:r>
            <a:r>
              <a:rPr lang="fr" sz="1400" u="sng"/>
              <a:t>Outils et technologies </a:t>
            </a:r>
            <a:r>
              <a:rPr lang="fr" sz="1400" u="sng"/>
              <a:t>utilisées</a:t>
            </a:r>
            <a:r>
              <a:rPr lang="fr" sz="1400" u="sng"/>
              <a:t> </a:t>
            </a:r>
            <a:endParaRPr sz="1400" u="sng"/>
          </a:p>
          <a:p>
            <a:pPr indent="0" lvl="0" marL="0" rtl="0" algn="l">
              <a:spcBef>
                <a:spcPts val="0"/>
              </a:spcBef>
              <a:spcAft>
                <a:spcPts val="0"/>
              </a:spcAft>
              <a:buNone/>
            </a:pPr>
            <a:r>
              <a:rPr lang="fr" sz="1400" u="sng"/>
              <a:t>        </a:t>
            </a:r>
            <a:endParaRPr sz="1400" u="sng"/>
          </a:p>
          <a:p>
            <a:pPr indent="0" lvl="0" marL="0" rtl="0" algn="l">
              <a:spcBef>
                <a:spcPts val="0"/>
              </a:spcBef>
              <a:spcAft>
                <a:spcPts val="0"/>
              </a:spcAft>
              <a:buNone/>
            </a:pPr>
            <a:r>
              <a:rPr lang="fr" sz="1400"/>
              <a:t>    </a:t>
            </a:r>
            <a:endParaRPr sz="1400"/>
          </a:p>
        </p:txBody>
      </p:sp>
      <p:sp>
        <p:nvSpPr>
          <p:cNvPr id="208" name="Google Shape;208;p25"/>
          <p:cNvSpPr txBox="1"/>
          <p:nvPr>
            <p:ph idx="1" type="body"/>
          </p:nvPr>
        </p:nvSpPr>
        <p:spPr>
          <a:xfrm>
            <a:off x="430200" y="1107425"/>
            <a:ext cx="8181600" cy="3650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New Roman"/>
              <a:buChar char="●"/>
            </a:pPr>
            <a:r>
              <a:rPr lang="fr" sz="1400">
                <a:latin typeface="Times New Roman"/>
                <a:ea typeface="Times New Roman"/>
                <a:cs typeface="Times New Roman"/>
                <a:sym typeface="Times New Roman"/>
              </a:rPr>
              <a:t>Figma pour le design des maquettes des pages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fr" sz="1400">
                <a:latin typeface="Times New Roman"/>
                <a:ea typeface="Times New Roman"/>
                <a:cs typeface="Times New Roman"/>
                <a:sym typeface="Times New Roman"/>
              </a:rPr>
              <a:t>Draw io pour le design des différents diagrammes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fr" sz="1400">
                <a:latin typeface="Times New Roman"/>
                <a:ea typeface="Times New Roman"/>
                <a:cs typeface="Times New Roman"/>
                <a:sym typeface="Times New Roman"/>
              </a:rPr>
              <a:t>express js pour réaliser le backend de l’application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fr" sz="1400">
                <a:latin typeface="Times New Roman"/>
                <a:ea typeface="Times New Roman"/>
                <a:cs typeface="Times New Roman"/>
                <a:sym typeface="Times New Roman"/>
              </a:rPr>
              <a:t>Angular js pour réaliser le frontend de l’application</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fr" sz="1400">
                <a:latin typeface="Times New Roman"/>
                <a:ea typeface="Times New Roman"/>
                <a:cs typeface="Times New Roman"/>
                <a:sym typeface="Times New Roman"/>
              </a:rPr>
              <a:t>sequilise comme Orm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fr" sz="1400">
                <a:latin typeface="Times New Roman"/>
                <a:ea typeface="Times New Roman"/>
                <a:cs typeface="Times New Roman"/>
                <a:sym typeface="Times New Roman"/>
              </a:rPr>
              <a:t>railway pour héberger le backend et la base de données</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fr" sz="1400">
                <a:latin typeface="Times New Roman"/>
                <a:ea typeface="Times New Roman"/>
                <a:cs typeface="Times New Roman"/>
                <a:sym typeface="Times New Roman"/>
              </a:rPr>
              <a:t>versel pour héberger le frontend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fr" sz="1400">
                <a:latin typeface="Times New Roman"/>
                <a:ea typeface="Times New Roman"/>
                <a:cs typeface="Times New Roman"/>
                <a:sym typeface="Times New Roman"/>
              </a:rPr>
              <a:t>MySQL pour la base de données</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750400" y="269850"/>
            <a:ext cx="7038900" cy="80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rPr lang="fr" sz="1400"/>
              <a:t>                                         6. </a:t>
            </a:r>
            <a:r>
              <a:rPr lang="fr" sz="1400" u="sng"/>
              <a:t>PRESENTATION DES RESULTATS</a:t>
            </a:r>
            <a:endParaRPr sz="1400" u="sng"/>
          </a:p>
          <a:p>
            <a:pPr indent="0" lvl="0" marL="0" rtl="0" algn="l">
              <a:spcBef>
                <a:spcPts val="0"/>
              </a:spcBef>
              <a:spcAft>
                <a:spcPts val="0"/>
              </a:spcAft>
              <a:buNone/>
            </a:pPr>
            <a:r>
              <a:rPr lang="fr" sz="1400" u="sng"/>
              <a:t>        </a:t>
            </a:r>
            <a:endParaRPr sz="1400" u="sng"/>
          </a:p>
          <a:p>
            <a:pPr indent="0" lvl="0" marL="0" rtl="0" algn="l">
              <a:spcBef>
                <a:spcPts val="0"/>
              </a:spcBef>
              <a:spcAft>
                <a:spcPts val="0"/>
              </a:spcAft>
              <a:buNone/>
            </a:pPr>
            <a:r>
              <a:rPr lang="fr" sz="1400"/>
              <a:t>    </a:t>
            </a:r>
            <a:endParaRPr sz="1400"/>
          </a:p>
        </p:txBody>
      </p:sp>
      <p:sp>
        <p:nvSpPr>
          <p:cNvPr id="214" name="Google Shape;214;p26"/>
          <p:cNvSpPr txBox="1"/>
          <p:nvPr>
            <p:ph idx="1" type="body"/>
          </p:nvPr>
        </p:nvSpPr>
        <p:spPr>
          <a:xfrm>
            <a:off x="2528800" y="2058100"/>
            <a:ext cx="3715200" cy="907200"/>
          </a:xfrm>
          <a:prstGeom prst="rect">
            <a:avLst/>
          </a:prstGeom>
        </p:spPr>
        <p:txBody>
          <a:bodyPr anchorCtr="0" anchor="t" bIns="91425" lIns="91425" spcFirstLastPara="1" rIns="91425" wrap="square" tIns="91425">
            <a:noAutofit/>
          </a:bodyPr>
          <a:lstStyle/>
          <a:p>
            <a:pPr indent="0" lvl="0" marL="457200" rtl="0" algn="just">
              <a:lnSpc>
                <a:spcPct val="150000"/>
              </a:lnSpc>
              <a:spcBef>
                <a:spcPts val="0"/>
              </a:spcBef>
              <a:spcAft>
                <a:spcPts val="0"/>
              </a:spcAft>
              <a:buNone/>
            </a:pPr>
            <a:r>
              <a:rPr lang="fr" sz="3000">
                <a:latin typeface="Times New Roman"/>
                <a:ea typeface="Times New Roman"/>
                <a:cs typeface="Times New Roman"/>
                <a:sym typeface="Times New Roman"/>
              </a:rPr>
              <a:t>APPLICATION</a:t>
            </a:r>
            <a:endParaRPr sz="30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531850" y="197000"/>
            <a:ext cx="7038900" cy="80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rPr lang="fr" sz="1400"/>
              <a:t>       </a:t>
            </a:r>
            <a:r>
              <a:rPr lang="fr" sz="1400" u="sng"/>
              <a:t>CONCLUSION</a:t>
            </a:r>
            <a:endParaRPr sz="1400" u="sng"/>
          </a:p>
          <a:p>
            <a:pPr indent="0" lvl="0" marL="0" rtl="0" algn="l">
              <a:spcBef>
                <a:spcPts val="0"/>
              </a:spcBef>
              <a:spcAft>
                <a:spcPts val="0"/>
              </a:spcAft>
              <a:buNone/>
            </a:pPr>
            <a:r>
              <a:rPr lang="fr" sz="1400" u="sng"/>
              <a:t>        </a:t>
            </a:r>
            <a:endParaRPr sz="1400" u="sng"/>
          </a:p>
          <a:p>
            <a:pPr indent="0" lvl="0" marL="0" rtl="0" algn="l">
              <a:spcBef>
                <a:spcPts val="0"/>
              </a:spcBef>
              <a:spcAft>
                <a:spcPts val="0"/>
              </a:spcAft>
              <a:buNone/>
            </a:pPr>
            <a:r>
              <a:rPr lang="fr" sz="1400"/>
              <a:t>    </a:t>
            </a:r>
            <a:endParaRPr sz="1400"/>
          </a:p>
        </p:txBody>
      </p:sp>
      <p:sp>
        <p:nvSpPr>
          <p:cNvPr id="220" name="Google Shape;220;p27"/>
          <p:cNvSpPr txBox="1"/>
          <p:nvPr>
            <p:ph idx="1" type="body"/>
          </p:nvPr>
        </p:nvSpPr>
        <p:spPr>
          <a:xfrm>
            <a:off x="430200" y="1107425"/>
            <a:ext cx="8181600" cy="36501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lang="fr" sz="1200">
                <a:latin typeface="Times New Roman"/>
                <a:ea typeface="Times New Roman"/>
                <a:cs typeface="Times New Roman"/>
                <a:sym typeface="Times New Roman"/>
              </a:rPr>
              <a:t>Le projet de développement de notre application de e-learning a été réalisé en réponse aux défis du chômage et de la qualification de la main-d'œuvre en Afrique subsaharienne. En utilisant la méthodologie Scrum, nous avons structuré le développement de manière agile, permettant des adaptations rapides et continues basées sur les retours des utilisateurs. Le processus de hiérarchie analytique (AHP) a été intégré pour personnaliser les recommandations de cours, assurant que chaque étudiant reçoit des suggestions adaptées à ses besoins et objectifs spécifiques. De plus, l'utilisation de modèles mathématiques pour définir les contraintes relatives au projet (plus précisément de la base de données ) et faciliter l'implémentation de l’algorithme de recherche.</a:t>
            </a:r>
            <a:endParaRPr sz="1200">
              <a:latin typeface="Times New Roman"/>
              <a:ea typeface="Times New Roman"/>
              <a:cs typeface="Times New Roman"/>
              <a:sym typeface="Times New Roman"/>
            </a:endParaRPr>
          </a:p>
          <a:p>
            <a:pPr indent="457200" lvl="0" marL="0" rtl="0" algn="just">
              <a:spcBef>
                <a:spcPts val="0"/>
              </a:spcBef>
              <a:spcAft>
                <a:spcPts val="0"/>
              </a:spcAft>
              <a:buNone/>
            </a:pPr>
            <a:r>
              <a:rPr lang="fr" sz="1200">
                <a:latin typeface="Times New Roman"/>
                <a:ea typeface="Times New Roman"/>
                <a:cs typeface="Times New Roman"/>
                <a:sym typeface="Times New Roman"/>
              </a:rPr>
              <a:t>Nous comptons par la suite réaliser ces perspectives : </a:t>
            </a:r>
            <a:endParaRPr sz="1200">
              <a:latin typeface="Times New Roman"/>
              <a:ea typeface="Times New Roman"/>
              <a:cs typeface="Times New Roman"/>
              <a:sym typeface="Times New Roman"/>
            </a:endParaRPr>
          </a:p>
          <a:p>
            <a:pPr indent="-304800" lvl="0" marL="457200" rtl="0" algn="just">
              <a:spcBef>
                <a:spcPts val="0"/>
              </a:spcBef>
              <a:spcAft>
                <a:spcPts val="0"/>
              </a:spcAft>
              <a:buSzPts val="1200"/>
              <a:buFont typeface="Times New Roman"/>
              <a:buChar char="-"/>
            </a:pPr>
            <a:r>
              <a:rPr lang="fr" sz="1200">
                <a:latin typeface="Times New Roman"/>
                <a:ea typeface="Times New Roman"/>
                <a:cs typeface="Times New Roman"/>
                <a:sym typeface="Times New Roman"/>
              </a:rPr>
              <a:t>Terminer complètement les processus d’obtention d’un certificat par un étudiant </a:t>
            </a:r>
            <a:endParaRPr sz="1200">
              <a:latin typeface="Times New Roman"/>
              <a:ea typeface="Times New Roman"/>
              <a:cs typeface="Times New Roman"/>
              <a:sym typeface="Times New Roman"/>
            </a:endParaRPr>
          </a:p>
          <a:p>
            <a:pPr indent="-304800" lvl="0" marL="457200" rtl="0" algn="just">
              <a:spcBef>
                <a:spcPts val="0"/>
              </a:spcBef>
              <a:spcAft>
                <a:spcPts val="0"/>
              </a:spcAft>
              <a:buSzPts val="1200"/>
              <a:buFont typeface="Times New Roman"/>
              <a:buChar char="-"/>
            </a:pPr>
            <a:r>
              <a:rPr lang="fr" sz="1200">
                <a:latin typeface="Times New Roman"/>
                <a:ea typeface="Times New Roman"/>
                <a:cs typeface="Times New Roman"/>
                <a:sym typeface="Times New Roman"/>
              </a:rPr>
              <a:t>Intégrer les signatures des formateurs sur les certificats </a:t>
            </a:r>
            <a:endParaRPr sz="1200">
              <a:latin typeface="Times New Roman"/>
              <a:ea typeface="Times New Roman"/>
              <a:cs typeface="Times New Roman"/>
              <a:sym typeface="Times New Roman"/>
            </a:endParaRPr>
          </a:p>
          <a:p>
            <a:pPr indent="-304800" lvl="0" marL="457200" rtl="0" algn="just">
              <a:spcBef>
                <a:spcPts val="0"/>
              </a:spcBef>
              <a:spcAft>
                <a:spcPts val="0"/>
              </a:spcAft>
              <a:buSzPts val="1200"/>
              <a:buFont typeface="Times New Roman"/>
              <a:buChar char="-"/>
            </a:pPr>
            <a:r>
              <a:rPr lang="fr" sz="1200">
                <a:latin typeface="Times New Roman"/>
                <a:ea typeface="Times New Roman"/>
                <a:cs typeface="Times New Roman"/>
                <a:sym typeface="Times New Roman"/>
              </a:rPr>
              <a:t>Évaluer les stratégies pour rendre les cours plus accessibles financièrement, comme des modèles de tarification différenciée ou des bourses.</a:t>
            </a:r>
            <a:endParaRPr sz="1200">
              <a:latin typeface="Times New Roman"/>
              <a:ea typeface="Times New Roman"/>
              <a:cs typeface="Times New Roman"/>
              <a:sym typeface="Times New Roman"/>
            </a:endParaRPr>
          </a:p>
          <a:p>
            <a:pPr indent="-304800" lvl="0" marL="457200" rtl="0" algn="just">
              <a:spcBef>
                <a:spcPts val="0"/>
              </a:spcBef>
              <a:spcAft>
                <a:spcPts val="0"/>
              </a:spcAft>
              <a:buSzPts val="1200"/>
              <a:buFont typeface="Times New Roman"/>
              <a:buChar char="-"/>
            </a:pPr>
            <a:r>
              <a:rPr lang="fr" sz="1200">
                <a:latin typeface="Times New Roman"/>
                <a:ea typeface="Times New Roman"/>
                <a:cs typeface="Times New Roman"/>
                <a:sym typeface="Times New Roman"/>
              </a:rPr>
              <a:t>Développer des fonctionnalités permettant une meilleure interaction entre les étudiants et les instructeurs, ainsi que la création de communautés d'apprentissage en ligne.</a:t>
            </a:r>
            <a:endParaRPr sz="12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316475" y="1664975"/>
            <a:ext cx="4045200" cy="1318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sz="3000" u="sng"/>
              <a:t>PLAN:</a:t>
            </a:r>
            <a:endParaRPr sz="3000" u="sng"/>
          </a:p>
        </p:txBody>
      </p:sp>
      <p:sp>
        <p:nvSpPr>
          <p:cNvPr id="141" name="Google Shape;141;p14"/>
          <p:cNvSpPr txBox="1"/>
          <p:nvPr>
            <p:ph idx="2" type="body"/>
          </p:nvPr>
        </p:nvSpPr>
        <p:spPr>
          <a:xfrm>
            <a:off x="3059875" y="65500"/>
            <a:ext cx="4349400" cy="482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400"/>
              <a:t>                          .Introduction generale                                                                                                                                              </a:t>
            </a:r>
            <a:endParaRPr b="1" sz="1400"/>
          </a:p>
          <a:p>
            <a:pPr indent="0" lvl="0" marL="0" rtl="0" algn="l">
              <a:spcBef>
                <a:spcPts val="1200"/>
              </a:spcBef>
              <a:spcAft>
                <a:spcPts val="0"/>
              </a:spcAft>
              <a:buNone/>
            </a:pPr>
            <a:r>
              <a:rPr b="1" lang="fr" sz="1400"/>
              <a:t>1.</a:t>
            </a:r>
            <a:r>
              <a:rPr b="1" lang="fr" sz="1400"/>
              <a:t>Problème</a:t>
            </a:r>
            <a:r>
              <a:rPr b="1" lang="fr" sz="1400"/>
              <a:t> de recherche            </a:t>
            </a:r>
            <a:endParaRPr b="1" sz="1400"/>
          </a:p>
          <a:p>
            <a:pPr indent="0" lvl="0" marL="0" rtl="0" algn="l">
              <a:spcBef>
                <a:spcPts val="1200"/>
              </a:spcBef>
              <a:spcAft>
                <a:spcPts val="0"/>
              </a:spcAft>
              <a:buNone/>
            </a:pPr>
            <a:r>
              <a:rPr b="1" lang="fr" sz="1400"/>
              <a:t>2. Objectifs generaux et specifiques</a:t>
            </a:r>
            <a:endParaRPr b="1" sz="1400"/>
          </a:p>
          <a:p>
            <a:pPr indent="0" lvl="0" marL="0" rtl="0" algn="l">
              <a:spcBef>
                <a:spcPts val="1200"/>
              </a:spcBef>
              <a:spcAft>
                <a:spcPts val="0"/>
              </a:spcAft>
              <a:buNone/>
            </a:pPr>
            <a:r>
              <a:rPr b="1" lang="fr" sz="1400"/>
              <a:t>3. Analyse documentaire</a:t>
            </a:r>
            <a:endParaRPr b="1" sz="1400"/>
          </a:p>
          <a:p>
            <a:pPr indent="0" lvl="0" marL="0" rtl="0" algn="l">
              <a:spcBef>
                <a:spcPts val="1200"/>
              </a:spcBef>
              <a:spcAft>
                <a:spcPts val="0"/>
              </a:spcAft>
              <a:buNone/>
            </a:pPr>
            <a:r>
              <a:rPr b="1" lang="fr" sz="1400"/>
              <a:t>4</a:t>
            </a:r>
            <a:r>
              <a:rPr b="1" lang="fr" sz="1400"/>
              <a:t>. Méthodologie</a:t>
            </a:r>
            <a:endParaRPr b="1" sz="1400"/>
          </a:p>
          <a:p>
            <a:pPr indent="0" lvl="0" marL="0" rtl="0" algn="l">
              <a:spcBef>
                <a:spcPts val="1200"/>
              </a:spcBef>
              <a:spcAft>
                <a:spcPts val="0"/>
              </a:spcAft>
              <a:buNone/>
            </a:pPr>
            <a:r>
              <a:rPr b="1" lang="fr" sz="1400"/>
              <a:t>                  a.  Méthodologie scrum</a:t>
            </a:r>
            <a:endParaRPr b="1" sz="1400"/>
          </a:p>
          <a:p>
            <a:pPr indent="0" lvl="0" marL="0" rtl="0" algn="l">
              <a:spcBef>
                <a:spcPts val="1200"/>
              </a:spcBef>
              <a:spcAft>
                <a:spcPts val="0"/>
              </a:spcAft>
              <a:buNone/>
            </a:pPr>
            <a:r>
              <a:rPr b="1" lang="fr" sz="1400"/>
              <a:t>                   b. Modélisation mathématique du système </a:t>
            </a:r>
            <a:endParaRPr b="1" sz="1400"/>
          </a:p>
          <a:p>
            <a:pPr indent="0" lvl="0" marL="0" rtl="0" algn="l">
              <a:spcBef>
                <a:spcPts val="1200"/>
              </a:spcBef>
              <a:spcAft>
                <a:spcPts val="0"/>
              </a:spcAft>
              <a:buNone/>
            </a:pPr>
            <a:r>
              <a:rPr b="1" lang="fr" sz="1400"/>
              <a:t>                   c. Architecture du système </a:t>
            </a:r>
            <a:endParaRPr b="1" sz="1400"/>
          </a:p>
          <a:p>
            <a:pPr indent="0" lvl="0" marL="0" rtl="0" algn="l">
              <a:spcBef>
                <a:spcPts val="1200"/>
              </a:spcBef>
              <a:spcAft>
                <a:spcPts val="0"/>
              </a:spcAft>
              <a:buNone/>
            </a:pPr>
            <a:r>
              <a:rPr b="1" lang="fr" sz="1400"/>
              <a:t> 5. outils et technologies utilisés</a:t>
            </a:r>
            <a:endParaRPr b="1" sz="1400"/>
          </a:p>
          <a:p>
            <a:pPr indent="0" lvl="0" marL="0" rtl="0" algn="l">
              <a:spcBef>
                <a:spcPts val="1200"/>
              </a:spcBef>
              <a:spcAft>
                <a:spcPts val="0"/>
              </a:spcAft>
              <a:buNone/>
            </a:pPr>
            <a:r>
              <a:rPr b="1" lang="fr" sz="1400"/>
              <a:t>6.Presentation des resultats      </a:t>
            </a:r>
            <a:endParaRPr b="1" sz="1400"/>
          </a:p>
          <a:p>
            <a:pPr indent="0" lvl="0" marL="0" rtl="0" algn="l">
              <a:spcBef>
                <a:spcPts val="1200"/>
              </a:spcBef>
              <a:spcAft>
                <a:spcPts val="0"/>
              </a:spcAft>
              <a:buNone/>
            </a:pPr>
            <a:r>
              <a:rPr b="1" lang="fr" sz="1400"/>
              <a:t>                                   . Conclusion           </a:t>
            </a:r>
            <a:endParaRPr b="1" sz="1400"/>
          </a:p>
          <a:p>
            <a:pPr indent="0" lvl="0" marL="0" rtl="0" algn="l">
              <a:spcBef>
                <a:spcPts val="1200"/>
              </a:spcBef>
              <a:spcAft>
                <a:spcPts val="1200"/>
              </a:spcAft>
              <a:buNone/>
            </a:pPr>
            <a:r>
              <a:t/>
            </a:r>
            <a:endParaRPr b="1"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u="sng"/>
              <a:t>INTRODUCTION</a:t>
            </a:r>
            <a:endParaRPr u="sng"/>
          </a:p>
        </p:txBody>
      </p:sp>
      <p:sp>
        <p:nvSpPr>
          <p:cNvPr id="147" name="Google Shape;147;p15"/>
          <p:cNvSpPr txBox="1"/>
          <p:nvPr>
            <p:ph idx="1" type="body"/>
          </p:nvPr>
        </p:nvSpPr>
        <p:spPr>
          <a:xfrm>
            <a:off x="1297500" y="1045600"/>
            <a:ext cx="7386600" cy="36171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b="1" lang="fr" sz="2100">
                <a:solidFill>
                  <a:schemeClr val="dk1"/>
                </a:solidFill>
              </a:rPr>
              <a:t>1</a:t>
            </a:r>
            <a:endParaRPr b="1" sz="2100">
              <a:solidFill>
                <a:schemeClr val="dk1"/>
              </a:solidFill>
            </a:endParaRPr>
          </a:p>
          <a:p>
            <a:pPr indent="457200" lvl="0" marL="0" rtl="0" algn="just">
              <a:lnSpc>
                <a:spcPct val="130000"/>
              </a:lnSpc>
              <a:spcBef>
                <a:spcPts val="1200"/>
              </a:spcBef>
              <a:spcAft>
                <a:spcPts val="0"/>
              </a:spcAft>
              <a:buNone/>
            </a:pPr>
            <a:r>
              <a:rPr lang="fr" sz="2500">
                <a:latin typeface="Times New Roman"/>
                <a:ea typeface="Times New Roman"/>
                <a:cs typeface="Times New Roman"/>
                <a:sym typeface="Times New Roman"/>
              </a:rPr>
              <a:t>L'Afrique subsaharienne fait face à un taux de chômage d'environ 6%, selon l'Organisation internationale du Travail (OIT). Toutefois, ce chiffre cache une réalité complexe où la majorité des emplois disponibles sont non qualifiés ou peu qualifiés. Cette situation découle de deux principaux facteurs : l'accès limité à l'enseignement supérieur et une exposition réduite aux opportunités d'emploi de qualité. Pour répondre à ces défis, le développement d'une plateforme de e-learning apparaît comme une solution prometteuse pour améliorer les compétences de la main-d'œuvre de la région. Pour développer cette plateforme de manière efficace, nous utiliserons Scrum, une méthodologie Agile largement adoptée pour sa flexibilité et sa capacité à gérer les projets complexes. Pour optimiser les fonctionnalités de la plateforme et garantir une recommandation précise des cours, nous intégrerons des modèles mathématiques et le processus de hiérarchie analytique (AHP).</a:t>
            </a:r>
            <a:endParaRPr sz="2500">
              <a:latin typeface="Times New Roman"/>
              <a:ea typeface="Times New Roman"/>
              <a:cs typeface="Times New Roman"/>
              <a:sym typeface="Times New Roman"/>
            </a:endParaRPr>
          </a:p>
          <a:p>
            <a:pPr indent="0" lvl="0" marL="0" rtl="0" algn="l">
              <a:lnSpc>
                <a:spcPct val="130000"/>
              </a:lnSpc>
              <a:spcBef>
                <a:spcPts val="1000"/>
              </a:spcBef>
              <a:spcAft>
                <a:spcPts val="0"/>
              </a:spcAft>
              <a:buNone/>
            </a:pPr>
            <a:r>
              <a:t/>
            </a:r>
            <a:endParaRPr sz="1400">
              <a:latin typeface="Times New Roman"/>
              <a:ea typeface="Times New Roman"/>
              <a:cs typeface="Times New Roman"/>
              <a:sym typeface="Times New Roman"/>
            </a:endParaRPr>
          </a:p>
          <a:p>
            <a:pPr indent="0" lvl="0" marL="0" rtl="0" algn="l">
              <a:spcBef>
                <a:spcPts val="1000"/>
              </a:spcBef>
              <a:spcAft>
                <a:spcPts val="1200"/>
              </a:spcAft>
              <a:buNone/>
            </a:pPr>
            <a:r>
              <a:rPr lang="fr" sz="1600"/>
              <a:t>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a:pPr>
            <a:r>
              <a:rPr lang="fr" u="sng"/>
              <a:t>Problème</a:t>
            </a:r>
            <a:r>
              <a:rPr lang="fr" u="sng"/>
              <a:t> de recherche</a:t>
            </a:r>
            <a:endParaRPr u="sng"/>
          </a:p>
        </p:txBody>
      </p:sp>
      <p:sp>
        <p:nvSpPr>
          <p:cNvPr id="153" name="Google Shape;153;p16"/>
          <p:cNvSpPr txBox="1"/>
          <p:nvPr>
            <p:ph idx="1" type="body"/>
          </p:nvPr>
        </p:nvSpPr>
        <p:spPr>
          <a:xfrm>
            <a:off x="1756500" y="1307850"/>
            <a:ext cx="68841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sz="1800">
                <a:solidFill>
                  <a:schemeClr val="dk1"/>
                </a:solidFill>
              </a:rPr>
              <a:t>1</a:t>
            </a:r>
            <a:r>
              <a:rPr lang="fr" sz="1800">
                <a:latin typeface="Times New Roman"/>
                <a:ea typeface="Times New Roman"/>
                <a:cs typeface="Times New Roman"/>
                <a:sym typeface="Times New Roman"/>
              </a:rPr>
              <a:t>Le problème posé par le contexte est le fort taux de chômage à cause du manque d’éducation et ou de compétences des populations. Le défi principal est de réduire le taux de chômage en augmentant la qualification de la main-d'œuvre</a:t>
            </a:r>
            <a:endParaRPr sz="1800">
              <a:latin typeface="Times New Roman"/>
              <a:ea typeface="Times New Roman"/>
              <a:cs typeface="Times New Roman"/>
              <a:sym typeface="Times New Roman"/>
            </a:endParaRPr>
          </a:p>
          <a:p>
            <a:pPr indent="0" lvl="0" marL="0" rtl="0" algn="l">
              <a:spcBef>
                <a:spcPts val="1200"/>
              </a:spcBef>
              <a:spcAft>
                <a:spcPts val="12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2. </a:t>
            </a:r>
            <a:r>
              <a:rPr lang="fr" u="sng"/>
              <a:t>Objectifs </a:t>
            </a:r>
            <a:r>
              <a:rPr lang="fr" u="sng"/>
              <a:t>généraux</a:t>
            </a:r>
            <a:r>
              <a:rPr lang="fr" u="sng"/>
              <a:t> et sp</a:t>
            </a:r>
            <a:r>
              <a:rPr lang="fr" u="sng">
                <a:latin typeface="Lato"/>
                <a:ea typeface="Lato"/>
                <a:cs typeface="Lato"/>
                <a:sym typeface="Lato"/>
              </a:rPr>
              <a:t>é</a:t>
            </a:r>
            <a:r>
              <a:rPr lang="fr" u="sng"/>
              <a:t>cifiques</a:t>
            </a:r>
            <a:endParaRPr u="sng"/>
          </a:p>
        </p:txBody>
      </p:sp>
      <p:sp>
        <p:nvSpPr>
          <p:cNvPr id="159" name="Google Shape;159;p17"/>
          <p:cNvSpPr txBox="1"/>
          <p:nvPr>
            <p:ph idx="1" type="body"/>
          </p:nvPr>
        </p:nvSpPr>
        <p:spPr>
          <a:xfrm>
            <a:off x="1778350" y="926450"/>
            <a:ext cx="53103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sz="2100">
                <a:solidFill>
                  <a:schemeClr val="dk1"/>
                </a:solidFill>
              </a:rPr>
              <a:t>Risque </a:t>
            </a:r>
            <a:r>
              <a:rPr b="1" lang="fr" sz="2100">
                <a:solidFill>
                  <a:schemeClr val="dk1"/>
                </a:solidFill>
              </a:rPr>
              <a:t>1</a:t>
            </a:r>
            <a:endParaRPr b="1" sz="2100">
              <a:solidFill>
                <a:schemeClr val="dk1"/>
              </a:solidFill>
            </a:endParaRPr>
          </a:p>
          <a:p>
            <a:pPr indent="0" lvl="0" marL="0" rtl="0" algn="l">
              <a:lnSpc>
                <a:spcPct val="150000"/>
              </a:lnSpc>
              <a:spcBef>
                <a:spcPts val="1200"/>
              </a:spcBef>
              <a:spcAft>
                <a:spcPts val="0"/>
              </a:spcAft>
              <a:buNone/>
            </a:pPr>
            <a:r>
              <a:rPr lang="fr" sz="1400">
                <a:latin typeface="Times New Roman"/>
                <a:ea typeface="Times New Roman"/>
                <a:cs typeface="Times New Roman"/>
                <a:sym typeface="Times New Roman"/>
              </a:rPr>
              <a:t>L’objectif général est de réduire le taux de chômage et pour ce faire, plusieurs objectifs spécifiques sont à considérer:</a:t>
            </a:r>
            <a:endParaRPr sz="1400">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fr" sz="1400">
                <a:latin typeface="Times New Roman"/>
                <a:ea typeface="Times New Roman"/>
                <a:cs typeface="Times New Roman"/>
                <a:sym typeface="Times New Roman"/>
              </a:rPr>
              <a:t>Proposer des cours</a:t>
            </a:r>
            <a:endParaRPr sz="1400">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fr" sz="1400">
                <a:latin typeface="Times New Roman"/>
                <a:ea typeface="Times New Roman"/>
                <a:cs typeface="Times New Roman"/>
                <a:sym typeface="Times New Roman"/>
              </a:rPr>
              <a:t>Recommander des cours en fonctions de certains critères</a:t>
            </a:r>
            <a:endParaRPr sz="1400">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fr" sz="1400">
                <a:latin typeface="Times New Roman"/>
                <a:ea typeface="Times New Roman"/>
                <a:cs typeface="Times New Roman"/>
                <a:sym typeface="Times New Roman"/>
              </a:rPr>
              <a:t>Permettre aux utilisateurs de suivre un cours</a:t>
            </a:r>
            <a:endParaRPr sz="1400">
              <a:latin typeface="Times New Roman"/>
              <a:ea typeface="Times New Roman"/>
              <a:cs typeface="Times New Roman"/>
              <a:sym typeface="Times New Roman"/>
            </a:endParaRPr>
          </a:p>
          <a:p>
            <a:pPr indent="0" lvl="0" marL="457200" rtl="0" algn="l">
              <a:spcBef>
                <a:spcPts val="0"/>
              </a:spcBef>
              <a:spcAft>
                <a:spcPts val="1200"/>
              </a:spcAft>
              <a:buNone/>
            </a:pPr>
            <a:r>
              <a:rPr lang="fr" sz="1400">
                <a:latin typeface="Times New Roman"/>
                <a:ea typeface="Times New Roman"/>
                <a:cs typeface="Times New Roman"/>
                <a:sym typeface="Times New Roman"/>
              </a:rPr>
              <a:t>Evaluer un utilisateur après un cours</a:t>
            </a:r>
            <a:r>
              <a:rPr lang="fr" sz="1600"/>
              <a:t>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052550" y="160625"/>
            <a:ext cx="7038900" cy="58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800"/>
              <a:t>3. </a:t>
            </a:r>
            <a:r>
              <a:rPr lang="fr" sz="1800" u="sng"/>
              <a:t>Analyse documentaire</a:t>
            </a:r>
            <a:endParaRPr sz="1800" u="sng"/>
          </a:p>
        </p:txBody>
      </p:sp>
      <p:sp>
        <p:nvSpPr>
          <p:cNvPr id="165" name="Google Shape;165;p18"/>
          <p:cNvSpPr txBox="1"/>
          <p:nvPr>
            <p:ph idx="1" type="body"/>
          </p:nvPr>
        </p:nvSpPr>
        <p:spPr>
          <a:xfrm>
            <a:off x="109300" y="642325"/>
            <a:ext cx="8676900" cy="4399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fr" sz="1100">
                <a:latin typeface="Times New Roman"/>
                <a:ea typeface="Times New Roman"/>
                <a:cs typeface="Times New Roman"/>
                <a:sym typeface="Times New Roman"/>
              </a:rPr>
              <a:t>L'enseignement en ligne (e-learning) a connu une croissance rapide ces dernières années, offrant de nouvelles opportunités d'apprentissage à travers le monde. Nous pouvons ainsi identifier diverses plateforme allant dans ce sens ainsi que les </a:t>
            </a:r>
            <a:r>
              <a:rPr lang="fr" sz="1100">
                <a:latin typeface="Times New Roman"/>
                <a:ea typeface="Times New Roman"/>
                <a:cs typeface="Times New Roman"/>
                <a:sym typeface="Times New Roman"/>
              </a:rPr>
              <a:t>difficultés</a:t>
            </a:r>
            <a:r>
              <a:rPr lang="fr" sz="1100">
                <a:latin typeface="Times New Roman"/>
                <a:ea typeface="Times New Roman"/>
                <a:cs typeface="Times New Roman"/>
                <a:sym typeface="Times New Roman"/>
              </a:rPr>
              <a:t> qu’elles rencontrent</a:t>
            </a:r>
            <a:endParaRPr sz="1100">
              <a:latin typeface="Times New Roman"/>
              <a:ea typeface="Times New Roman"/>
              <a:cs typeface="Times New Roman"/>
              <a:sym typeface="Times New Roman"/>
            </a:endParaRPr>
          </a:p>
          <a:p>
            <a:pPr indent="0" lvl="0" marL="0" rtl="0" algn="just">
              <a:spcBef>
                <a:spcPts val="1200"/>
              </a:spcBef>
              <a:spcAft>
                <a:spcPts val="0"/>
              </a:spcAft>
              <a:buNone/>
            </a:pPr>
            <a:r>
              <a:rPr b="1" lang="fr" sz="1100">
                <a:latin typeface="Times New Roman"/>
                <a:ea typeface="Times New Roman"/>
                <a:cs typeface="Times New Roman"/>
                <a:sym typeface="Times New Roman"/>
              </a:rPr>
              <a:t>Méthodologie</a:t>
            </a:r>
            <a:endParaRPr b="1" sz="1100">
              <a:latin typeface="Times New Roman"/>
              <a:ea typeface="Times New Roman"/>
              <a:cs typeface="Times New Roman"/>
              <a:sym typeface="Times New Roman"/>
            </a:endParaRPr>
          </a:p>
          <a:p>
            <a:pPr indent="-298450" lvl="0" marL="457200" rtl="0" algn="l">
              <a:spcBef>
                <a:spcPts val="1200"/>
              </a:spcBef>
              <a:spcAft>
                <a:spcPts val="0"/>
              </a:spcAft>
              <a:buSzPts val="1100"/>
              <a:buFont typeface="Times New Roman"/>
              <a:buChar char="-"/>
            </a:pPr>
            <a:r>
              <a:rPr b="1" lang="fr" sz="1100">
                <a:latin typeface="Times New Roman"/>
                <a:ea typeface="Times New Roman"/>
                <a:cs typeface="Times New Roman"/>
                <a:sym typeface="Times New Roman"/>
              </a:rPr>
              <a:t>Revue de la littérature</a:t>
            </a:r>
            <a:r>
              <a:rPr lang="fr" sz="1100">
                <a:latin typeface="Times New Roman"/>
                <a:ea typeface="Times New Roman"/>
                <a:cs typeface="Times New Roman"/>
                <a:sym typeface="Times New Roman"/>
              </a:rPr>
              <a:t> : Recherche d'articles académiques, de rapports et d'études de cas sur les plateformes de e-learning existantes.</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b="1" lang="fr" sz="1100">
                <a:latin typeface="Times New Roman"/>
                <a:ea typeface="Times New Roman"/>
                <a:cs typeface="Times New Roman"/>
                <a:sym typeface="Times New Roman"/>
              </a:rPr>
              <a:t>Critères d'analyse</a:t>
            </a:r>
            <a:r>
              <a:rPr lang="fr" sz="1100">
                <a:latin typeface="Times New Roman"/>
                <a:ea typeface="Times New Roman"/>
                <a:cs typeface="Times New Roman"/>
                <a:sym typeface="Times New Roman"/>
              </a:rPr>
              <a:t> : Identification des fonctionnalités, des avantages, des limitations et des défis de chaque application.</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b="1" lang="fr" sz="1100">
                <a:latin typeface="Times New Roman"/>
                <a:ea typeface="Times New Roman"/>
                <a:cs typeface="Times New Roman"/>
                <a:sym typeface="Times New Roman"/>
              </a:rPr>
              <a:t>Synthèse des résultats</a:t>
            </a:r>
            <a:r>
              <a:rPr lang="fr" sz="1100">
                <a:latin typeface="Times New Roman"/>
                <a:ea typeface="Times New Roman"/>
                <a:cs typeface="Times New Roman"/>
                <a:sym typeface="Times New Roman"/>
              </a:rPr>
              <a:t> : Agrégation des problèmes communs et des meilleures pratiques identifiées dans la littérature.</a:t>
            </a:r>
            <a:endParaRPr sz="1100">
              <a:latin typeface="Times New Roman"/>
              <a:ea typeface="Times New Roman"/>
              <a:cs typeface="Times New Roman"/>
              <a:sym typeface="Times New Roman"/>
            </a:endParaRPr>
          </a:p>
          <a:p>
            <a:pPr indent="0" lvl="0" marL="0" rtl="0" algn="l">
              <a:spcBef>
                <a:spcPts val="1200"/>
              </a:spcBef>
              <a:spcAft>
                <a:spcPts val="0"/>
              </a:spcAft>
              <a:buNone/>
            </a:pPr>
            <a:r>
              <a:rPr b="1" lang="fr" sz="1100">
                <a:latin typeface="Times New Roman"/>
                <a:ea typeface="Times New Roman"/>
                <a:cs typeface="Times New Roman"/>
                <a:sym typeface="Times New Roman"/>
              </a:rPr>
              <a:t>Application de E-Learning: Exemples et </a:t>
            </a:r>
            <a:r>
              <a:rPr b="1" lang="fr" sz="1100">
                <a:latin typeface="Times New Roman"/>
                <a:ea typeface="Times New Roman"/>
                <a:cs typeface="Times New Roman"/>
                <a:sym typeface="Times New Roman"/>
              </a:rPr>
              <a:t>problèmes : </a:t>
            </a:r>
            <a:endParaRPr b="1" sz="1100">
              <a:latin typeface="Times New Roman"/>
              <a:ea typeface="Times New Roman"/>
              <a:cs typeface="Times New Roman"/>
              <a:sym typeface="Times New Roman"/>
            </a:endParaRPr>
          </a:p>
          <a:p>
            <a:pPr indent="0" lvl="0" marL="0" rtl="0" algn="l">
              <a:spcBef>
                <a:spcPts val="1200"/>
              </a:spcBef>
              <a:spcAft>
                <a:spcPts val="0"/>
              </a:spcAft>
              <a:buNone/>
            </a:pPr>
            <a:r>
              <a:rPr b="1" lang="fr" sz="1100">
                <a:latin typeface="Times New Roman"/>
                <a:ea typeface="Times New Roman"/>
                <a:cs typeface="Times New Roman"/>
                <a:sym typeface="Times New Roman"/>
              </a:rPr>
              <a:t>                                          Coursera</a:t>
            </a:r>
            <a:endParaRPr b="1" sz="1100">
              <a:latin typeface="Times New Roman"/>
              <a:ea typeface="Times New Roman"/>
              <a:cs typeface="Times New Roman"/>
              <a:sym typeface="Times New Roman"/>
            </a:endParaRPr>
          </a:p>
          <a:p>
            <a:pPr indent="-298450" lvl="0" marL="457200" rtl="0" algn="l">
              <a:spcBef>
                <a:spcPts val="1200"/>
              </a:spcBef>
              <a:spcAft>
                <a:spcPts val="0"/>
              </a:spcAft>
              <a:buSzPts val="1100"/>
              <a:buFont typeface="Times New Roman"/>
              <a:buChar char="●"/>
            </a:pPr>
            <a:r>
              <a:rPr b="1" lang="fr" sz="1100">
                <a:latin typeface="Times New Roman"/>
                <a:ea typeface="Times New Roman"/>
                <a:cs typeface="Times New Roman"/>
                <a:sym typeface="Times New Roman"/>
              </a:rPr>
              <a:t>Fonctionnalités</a:t>
            </a:r>
            <a:r>
              <a:rPr lang="fr" sz="1100">
                <a:latin typeface="Times New Roman"/>
                <a:ea typeface="Times New Roman"/>
                <a:cs typeface="Times New Roman"/>
                <a:sym typeface="Times New Roman"/>
              </a:rPr>
              <a:t> : Large gamme de cours, partenariats avec des universités, certifications.</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b="1" lang="fr" sz="1100">
                <a:latin typeface="Times New Roman"/>
                <a:ea typeface="Times New Roman"/>
                <a:cs typeface="Times New Roman"/>
                <a:sym typeface="Times New Roman"/>
              </a:rPr>
              <a:t>Problèmes</a:t>
            </a:r>
            <a:r>
              <a:rPr lang="fr"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p>
            <a:pPr indent="-298450" lvl="1" marL="914400" rtl="0" algn="l">
              <a:spcBef>
                <a:spcPts val="0"/>
              </a:spcBef>
              <a:spcAft>
                <a:spcPts val="0"/>
              </a:spcAft>
              <a:buSzPts val="1100"/>
              <a:buFont typeface="Times New Roman"/>
              <a:buChar char="○"/>
            </a:pPr>
            <a:r>
              <a:rPr b="1" lang="fr">
                <a:latin typeface="Times New Roman"/>
                <a:ea typeface="Times New Roman"/>
                <a:cs typeface="Times New Roman"/>
                <a:sym typeface="Times New Roman"/>
              </a:rPr>
              <a:t>Accessibilité</a:t>
            </a:r>
            <a:r>
              <a:rPr lang="fr">
                <a:latin typeface="Times New Roman"/>
                <a:ea typeface="Times New Roman"/>
                <a:cs typeface="Times New Roman"/>
                <a:sym typeface="Times New Roman"/>
              </a:rPr>
              <a:t> : Coût des cours et des certifications peut être prohibitif pour certains utilisateurs.</a:t>
            </a:r>
            <a:endParaRPr>
              <a:latin typeface="Times New Roman"/>
              <a:ea typeface="Times New Roman"/>
              <a:cs typeface="Times New Roman"/>
              <a:sym typeface="Times New Roman"/>
            </a:endParaRPr>
          </a:p>
          <a:p>
            <a:pPr indent="-298450" lvl="1" marL="914400" rtl="0" algn="l">
              <a:spcBef>
                <a:spcPts val="0"/>
              </a:spcBef>
              <a:spcAft>
                <a:spcPts val="0"/>
              </a:spcAft>
              <a:buSzPts val="1100"/>
              <a:buFont typeface="Times New Roman"/>
              <a:buChar char="○"/>
            </a:pPr>
            <a:r>
              <a:rPr b="1" lang="fr">
                <a:latin typeface="Times New Roman"/>
                <a:ea typeface="Times New Roman"/>
                <a:cs typeface="Times New Roman"/>
                <a:sym typeface="Times New Roman"/>
              </a:rPr>
              <a:t>Engagement des apprenants</a:t>
            </a:r>
            <a:r>
              <a:rPr lang="fr">
                <a:latin typeface="Times New Roman"/>
                <a:ea typeface="Times New Roman"/>
                <a:cs typeface="Times New Roman"/>
                <a:sym typeface="Times New Roman"/>
              </a:rPr>
              <a:t> : Taux d'abandon élevé, difficulté à maintenir l'engagement des étudiants sur le long terme.</a:t>
            </a:r>
            <a:endParaRPr>
              <a:latin typeface="Times New Roman"/>
              <a:ea typeface="Times New Roman"/>
              <a:cs typeface="Times New Roman"/>
              <a:sym typeface="Times New Roman"/>
            </a:endParaRPr>
          </a:p>
          <a:p>
            <a:pPr indent="457200" lvl="0" marL="914400" rtl="0" algn="l">
              <a:spcBef>
                <a:spcPts val="1200"/>
              </a:spcBef>
              <a:spcAft>
                <a:spcPts val="0"/>
              </a:spcAft>
              <a:buNone/>
            </a:pPr>
            <a:r>
              <a:rPr b="1" lang="fr" sz="1100">
                <a:latin typeface="Times New Roman"/>
                <a:ea typeface="Times New Roman"/>
                <a:cs typeface="Times New Roman"/>
                <a:sym typeface="Times New Roman"/>
              </a:rPr>
              <a:t>edX</a:t>
            </a:r>
            <a:endParaRPr b="1" sz="1100">
              <a:latin typeface="Times New Roman"/>
              <a:ea typeface="Times New Roman"/>
              <a:cs typeface="Times New Roman"/>
              <a:sym typeface="Times New Roman"/>
            </a:endParaRPr>
          </a:p>
          <a:p>
            <a:pPr indent="-298450" lvl="0" marL="457200" rtl="0" algn="l">
              <a:spcBef>
                <a:spcPts val="1200"/>
              </a:spcBef>
              <a:spcAft>
                <a:spcPts val="0"/>
              </a:spcAft>
              <a:buSzPts val="1100"/>
              <a:buFont typeface="Times New Roman"/>
              <a:buChar char="●"/>
            </a:pPr>
            <a:r>
              <a:rPr b="1" lang="fr" sz="1100">
                <a:latin typeface="Times New Roman"/>
                <a:ea typeface="Times New Roman"/>
                <a:cs typeface="Times New Roman"/>
                <a:sym typeface="Times New Roman"/>
              </a:rPr>
              <a:t>Fonctionnalités</a:t>
            </a:r>
            <a:r>
              <a:rPr lang="fr" sz="1100">
                <a:latin typeface="Times New Roman"/>
                <a:ea typeface="Times New Roman"/>
                <a:cs typeface="Times New Roman"/>
                <a:sym typeface="Times New Roman"/>
              </a:rPr>
              <a:t> : Cours de haute qualité, collaboration avec des institutions académiques prestigieuses, accès gratuit à de nombreux cours.</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b="1" lang="fr" sz="1100">
                <a:latin typeface="Times New Roman"/>
                <a:ea typeface="Times New Roman"/>
                <a:cs typeface="Times New Roman"/>
                <a:sym typeface="Times New Roman"/>
              </a:rPr>
              <a:t>Problèmes</a:t>
            </a:r>
            <a:r>
              <a:rPr lang="fr"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p>
            <a:pPr indent="-298450" lvl="1" marL="914400" rtl="0" algn="l">
              <a:spcBef>
                <a:spcPts val="0"/>
              </a:spcBef>
              <a:spcAft>
                <a:spcPts val="0"/>
              </a:spcAft>
              <a:buSzPts val="1100"/>
              <a:buFont typeface="Times New Roman"/>
              <a:buChar char="○"/>
            </a:pPr>
            <a:r>
              <a:rPr b="1" lang="fr">
                <a:latin typeface="Times New Roman"/>
                <a:ea typeface="Times New Roman"/>
                <a:cs typeface="Times New Roman"/>
                <a:sym typeface="Times New Roman"/>
              </a:rPr>
              <a:t>Personnalisation</a:t>
            </a:r>
            <a:r>
              <a:rPr lang="fr">
                <a:latin typeface="Times New Roman"/>
                <a:ea typeface="Times New Roman"/>
                <a:cs typeface="Times New Roman"/>
                <a:sym typeface="Times New Roman"/>
              </a:rPr>
              <a:t> : Manque de personnalisation des parcours d'apprentissage en fonction des besoins individuels.</a:t>
            </a:r>
            <a:endParaRPr>
              <a:latin typeface="Times New Roman"/>
              <a:ea typeface="Times New Roman"/>
              <a:cs typeface="Times New Roman"/>
              <a:sym typeface="Times New Roman"/>
            </a:endParaRPr>
          </a:p>
          <a:p>
            <a:pPr indent="-298450" lvl="1" marL="914400" rtl="0" algn="l">
              <a:spcBef>
                <a:spcPts val="0"/>
              </a:spcBef>
              <a:spcAft>
                <a:spcPts val="0"/>
              </a:spcAft>
              <a:buSzPts val="1100"/>
              <a:buFont typeface="Times New Roman"/>
              <a:buChar char="○"/>
            </a:pPr>
            <a:r>
              <a:rPr b="1" lang="fr">
                <a:latin typeface="Times New Roman"/>
                <a:ea typeface="Times New Roman"/>
                <a:cs typeface="Times New Roman"/>
                <a:sym typeface="Times New Roman"/>
              </a:rPr>
              <a:t>Interactivité</a:t>
            </a:r>
            <a:r>
              <a:rPr lang="fr">
                <a:latin typeface="Times New Roman"/>
                <a:ea typeface="Times New Roman"/>
                <a:cs typeface="Times New Roman"/>
                <a:sym typeface="Times New Roman"/>
              </a:rPr>
              <a:t> : Limitées interactivités et interactions entre étudiants et instructeurs.</a:t>
            </a:r>
            <a:endParaRPr>
              <a:latin typeface="Times New Roman"/>
              <a:ea typeface="Times New Roman"/>
              <a:cs typeface="Times New Roman"/>
              <a:sym typeface="Times New Roman"/>
            </a:endParaRPr>
          </a:p>
          <a:p>
            <a:pPr indent="0" lvl="0" marL="91440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b="1" sz="1100">
              <a:latin typeface="Times New Roman"/>
              <a:ea typeface="Times New Roman"/>
              <a:cs typeface="Times New Roman"/>
              <a:sym typeface="Times New Roman"/>
            </a:endParaRPr>
          </a:p>
          <a:p>
            <a:pPr indent="0" lvl="0" marL="0" rtl="0" algn="l">
              <a:spcBef>
                <a:spcPts val="1200"/>
              </a:spcBef>
              <a:spcAft>
                <a:spcPts val="0"/>
              </a:spcAft>
              <a:buNone/>
            </a:pPr>
            <a:r>
              <a:rPr b="1" lang="fr" sz="1100">
                <a:solidFill>
                  <a:srgbClr val="000000"/>
                </a:solidFill>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p>
            <a:pPr indent="0" lvl="0" marL="0" rtl="0" algn="l">
              <a:spcBef>
                <a:spcPts val="1200"/>
              </a:spcBef>
              <a:spcAft>
                <a:spcPts val="0"/>
              </a:spcAft>
              <a:buNone/>
            </a:pPr>
            <a:r>
              <a:t/>
            </a:r>
            <a:endParaRPr b="1" sz="1100">
              <a:solidFill>
                <a:schemeClr val="dk1"/>
              </a:solidFill>
            </a:endParaRPr>
          </a:p>
          <a:p>
            <a:pPr indent="0" lvl="0" marL="0" rtl="0" algn="l">
              <a:lnSpc>
                <a:spcPct val="150000"/>
              </a:lnSpc>
              <a:spcBef>
                <a:spcPts val="1200"/>
              </a:spcBef>
              <a:spcAft>
                <a:spcPts val="0"/>
              </a:spcAft>
              <a:buNone/>
            </a:pPr>
            <a:r>
              <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1121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4. </a:t>
            </a:r>
            <a:r>
              <a:rPr lang="fr" u="sng"/>
              <a:t>Méthodologie</a:t>
            </a:r>
            <a:endParaRPr u="sng"/>
          </a:p>
          <a:p>
            <a:pPr indent="0" lvl="0" marL="0" rtl="0" algn="l">
              <a:spcBef>
                <a:spcPts val="0"/>
              </a:spcBef>
              <a:spcAft>
                <a:spcPts val="0"/>
              </a:spcAft>
              <a:buNone/>
            </a:pPr>
            <a:r>
              <a:rPr lang="fr" u="sng"/>
              <a:t>        </a:t>
            </a:r>
            <a:endParaRPr u="sng"/>
          </a:p>
          <a:p>
            <a:pPr indent="-342900" lvl="0" marL="457200" rtl="0" algn="l">
              <a:spcBef>
                <a:spcPts val="0"/>
              </a:spcBef>
              <a:spcAft>
                <a:spcPts val="0"/>
              </a:spcAft>
              <a:buSzPct val="100000"/>
              <a:buAutoNum type="alphaLcPeriod"/>
            </a:pPr>
            <a:r>
              <a:rPr lang="fr" sz="2000" u="sng"/>
              <a:t>Méthodologie</a:t>
            </a:r>
            <a:r>
              <a:rPr lang="fr" sz="2000" u="sng"/>
              <a:t> scrum</a:t>
            </a:r>
            <a:endParaRPr sz="2000" u="sng"/>
          </a:p>
          <a:p>
            <a:pPr indent="0" lvl="0" marL="0" rtl="0" algn="l">
              <a:spcBef>
                <a:spcPts val="0"/>
              </a:spcBef>
              <a:spcAft>
                <a:spcPts val="0"/>
              </a:spcAft>
              <a:buNone/>
            </a:pPr>
            <a:r>
              <a:t/>
            </a:r>
            <a:endParaRPr u="sng"/>
          </a:p>
        </p:txBody>
      </p:sp>
      <p:sp>
        <p:nvSpPr>
          <p:cNvPr id="171" name="Google Shape;171;p19"/>
          <p:cNvSpPr txBox="1"/>
          <p:nvPr>
            <p:ph idx="1" type="body"/>
          </p:nvPr>
        </p:nvSpPr>
        <p:spPr>
          <a:xfrm>
            <a:off x="408000" y="1515450"/>
            <a:ext cx="8181600" cy="33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200">
                <a:solidFill>
                  <a:schemeClr val="dk1"/>
                </a:solidFill>
              </a:rPr>
              <a:t>1&amp;</a:t>
            </a:r>
            <a:endParaRPr b="1" sz="1200">
              <a:solidFill>
                <a:schemeClr val="dk1"/>
              </a:solidFill>
            </a:endParaRPr>
          </a:p>
          <a:p>
            <a:pPr indent="0" lvl="0" marL="0" rtl="0" algn="l">
              <a:lnSpc>
                <a:spcPct val="150000"/>
              </a:lnSpc>
              <a:spcBef>
                <a:spcPts val="1200"/>
              </a:spcBef>
              <a:spcAft>
                <a:spcPts val="0"/>
              </a:spcAft>
              <a:buNone/>
            </a:pPr>
            <a:r>
              <a:rPr lang="fr" sz="1200"/>
              <a:t>-l'équipe scrum se présente tel qui suit : </a:t>
            </a:r>
            <a:endParaRPr sz="1200"/>
          </a:p>
          <a:p>
            <a:pPr indent="0" lvl="0" marL="0" rtl="0" algn="l">
              <a:lnSpc>
                <a:spcPct val="150000"/>
              </a:lnSpc>
              <a:spcBef>
                <a:spcPts val="0"/>
              </a:spcBef>
              <a:spcAft>
                <a:spcPts val="0"/>
              </a:spcAft>
              <a:buNone/>
            </a:pPr>
            <a:r>
              <a:rPr lang="fr" sz="1200"/>
              <a:t>                       </a:t>
            </a:r>
            <a:r>
              <a:rPr lang="fr" sz="1200">
                <a:latin typeface="Times New Roman"/>
                <a:ea typeface="Times New Roman"/>
                <a:cs typeface="Times New Roman"/>
                <a:sym typeface="Times New Roman"/>
              </a:rPr>
              <a:t>Scrum master : LEUNA FIENKAK NKEHEUP</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fr" sz="1200">
                <a:latin typeface="Times New Roman"/>
                <a:ea typeface="Times New Roman"/>
                <a:cs typeface="Times New Roman"/>
                <a:sym typeface="Times New Roman"/>
              </a:rPr>
              <a:t>                  Product owner: NJIOSSEU TCHOUTCHUI CHARLES LOIC</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fr" sz="1200">
                <a:latin typeface="Times New Roman"/>
                <a:ea typeface="Times New Roman"/>
                <a:cs typeface="Times New Roman"/>
                <a:sym typeface="Times New Roman"/>
              </a:rPr>
              <a:t>                  Development team: NEGOUE PATRICIA &amp; MAFOKAM SARAH</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200">
              <a:latin typeface="Times New Roman"/>
              <a:ea typeface="Times New Roman"/>
              <a:cs typeface="Times New Roman"/>
              <a:sym typeface="Times New Roman"/>
            </a:endParaRPr>
          </a:p>
          <a:p>
            <a:pPr indent="0" lvl="0" marL="0" rtl="0" algn="just">
              <a:lnSpc>
                <a:spcPct val="150000"/>
              </a:lnSpc>
              <a:spcBef>
                <a:spcPts val="1000"/>
              </a:spcBef>
              <a:spcAft>
                <a:spcPts val="0"/>
              </a:spcAft>
              <a:buNone/>
            </a:pPr>
            <a:r>
              <a:rPr lang="fr" sz="1200">
                <a:latin typeface="Times New Roman"/>
                <a:ea typeface="Times New Roman"/>
                <a:cs typeface="Times New Roman"/>
                <a:sym typeface="Times New Roman"/>
              </a:rPr>
              <a:t>-Nous avons défini  la durée d’un sprint sur 1 semaine et à la fin de chaque sprint, nous avons un sprint review pour valider les fonctionnalités réalisées.</a:t>
            </a:r>
            <a:endParaRPr sz="1200">
              <a:latin typeface="Times New Roman"/>
              <a:ea typeface="Times New Roman"/>
              <a:cs typeface="Times New Roman"/>
              <a:sym typeface="Times New Roman"/>
            </a:endParaRPr>
          </a:p>
          <a:p>
            <a:pPr indent="0" lvl="0" marL="0" rtl="0" algn="just">
              <a:lnSpc>
                <a:spcPct val="150000"/>
              </a:lnSpc>
              <a:spcBef>
                <a:spcPts val="1000"/>
              </a:spcBef>
              <a:spcAft>
                <a:spcPts val="0"/>
              </a:spcAft>
              <a:buNone/>
            </a:pPr>
            <a:r>
              <a:rPr lang="fr" sz="1200">
                <a:latin typeface="Times New Roman"/>
                <a:ea typeface="Times New Roman"/>
                <a:cs typeface="Times New Roman"/>
                <a:sym typeface="Times New Roman"/>
              </a:rPr>
              <a:t>-Nos daily scrum sont des réunions de 10 min en ligne (avant 9H) ou chaque membre envoie un message pour dire ce qu’il devait faire, ce qu'il a fait, les problèmes qu’il a rencontrés et ce qu’il va faire.</a:t>
            </a:r>
            <a:endParaRPr sz="1200">
              <a:latin typeface="Times New Roman"/>
              <a:ea typeface="Times New Roman"/>
              <a:cs typeface="Times New Roman"/>
              <a:sym typeface="Times New Roman"/>
            </a:endParaRPr>
          </a:p>
          <a:p>
            <a:pPr indent="0" lvl="0" marL="0" rtl="0" algn="just">
              <a:lnSpc>
                <a:spcPct val="150000"/>
              </a:lnSpc>
              <a:spcBef>
                <a:spcPts val="1000"/>
              </a:spcBef>
              <a:spcAft>
                <a:spcPts val="0"/>
              </a:spcAft>
              <a:buNone/>
            </a:pPr>
            <a:r>
              <a:t/>
            </a:r>
            <a:endParaRPr sz="1200">
              <a:latin typeface="Times New Roman"/>
              <a:ea typeface="Times New Roman"/>
              <a:cs typeface="Times New Roman"/>
              <a:sym typeface="Times New Roman"/>
            </a:endParaRPr>
          </a:p>
          <a:p>
            <a:pPr indent="0" lvl="0" marL="0" rtl="0" algn="l">
              <a:lnSpc>
                <a:spcPct val="150000"/>
              </a:lnSpc>
              <a:spcBef>
                <a:spcPts val="1000"/>
              </a:spcBef>
              <a:spcAft>
                <a:spcPts val="0"/>
              </a:spcAft>
              <a:buNone/>
            </a:pPr>
            <a:r>
              <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fr" sz="1200">
                <a:latin typeface="Times New Roman"/>
                <a:ea typeface="Times New Roman"/>
                <a:cs typeface="Times New Roman"/>
                <a:sym typeface="Times New Roman"/>
              </a:rPr>
              <a:t>                  </a:t>
            </a:r>
            <a:endParaRPr sz="1200"/>
          </a:p>
          <a:p>
            <a:pPr indent="0" lvl="0" marL="0" rtl="0" algn="l">
              <a:lnSpc>
                <a:spcPct val="150000"/>
              </a:lnSpc>
              <a:spcBef>
                <a:spcPts val="0"/>
              </a:spcBef>
              <a:spcAft>
                <a:spcPts val="0"/>
              </a:spcAft>
              <a:buNone/>
            </a:pPr>
            <a:r>
              <a:rPr lang="fr" sz="1200"/>
              <a:t>                     </a:t>
            </a:r>
            <a:endParaRPr sz="1200"/>
          </a:p>
          <a:p>
            <a:pPr indent="0" lvl="0" marL="0" rtl="0" algn="l">
              <a:lnSpc>
                <a:spcPct val="150000"/>
              </a:lnSpc>
              <a:spcBef>
                <a:spcPts val="0"/>
              </a:spcBef>
              <a:spcAft>
                <a:spcPts val="0"/>
              </a:spcAft>
              <a:buNone/>
            </a:pPr>
            <a:r>
              <a:rPr lang="fr" sz="1200"/>
              <a:t>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561000" y="495725"/>
            <a:ext cx="7038900" cy="11217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fr" sz="1200"/>
              <a:t>Gestion des conflits : </a:t>
            </a:r>
            <a:r>
              <a:rPr lang="fr" sz="1200">
                <a:latin typeface="Times New Roman"/>
                <a:ea typeface="Times New Roman"/>
                <a:cs typeface="Times New Roman"/>
                <a:sym typeface="Times New Roman"/>
              </a:rPr>
              <a:t>Chaque partie concernée essaye d’expliquer l’idée de l’autre partie, et si après explication, le conflit n’est pas résolu, nous procédons à un vote</a:t>
            </a:r>
            <a:endParaRPr sz="1200">
              <a:latin typeface="Times New Roman"/>
              <a:ea typeface="Times New Roman"/>
              <a:cs typeface="Times New Roman"/>
              <a:sym typeface="Times New Roman"/>
            </a:endParaRPr>
          </a:p>
          <a:p>
            <a:pPr indent="0" lvl="0" marL="457200" rtl="0" algn="l">
              <a:spcBef>
                <a:spcPts val="0"/>
              </a:spcBef>
              <a:spcAft>
                <a:spcPts val="0"/>
              </a:spcAft>
              <a:buNone/>
            </a:pPr>
            <a:r>
              <a:t/>
            </a:r>
            <a:endParaRPr sz="1200"/>
          </a:p>
        </p:txBody>
      </p:sp>
      <p:sp>
        <p:nvSpPr>
          <p:cNvPr id="177" name="Google Shape;177;p20"/>
          <p:cNvSpPr txBox="1"/>
          <p:nvPr>
            <p:ph idx="1" type="body"/>
          </p:nvPr>
        </p:nvSpPr>
        <p:spPr>
          <a:xfrm>
            <a:off x="481200" y="1275000"/>
            <a:ext cx="8181600" cy="33429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fr" sz="1200"/>
              <a:t>Gestion  du flux de travail : </a:t>
            </a:r>
            <a:r>
              <a:rPr lang="fr" sz="1200">
                <a:latin typeface="Times New Roman"/>
                <a:ea typeface="Times New Roman"/>
                <a:cs typeface="Times New Roman"/>
                <a:sym typeface="Times New Roman"/>
              </a:rPr>
              <a:t>Dans le processus de réalisation, nous allons communiquer à travers Google meet (pour des réunions en appel vocal) et Whatsapp pour daily scrum, sans oublier Google Doc pour l'édition partagée du rapport.</a:t>
            </a:r>
            <a:endParaRPr sz="1200">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200">
              <a:latin typeface="Times New Roman"/>
              <a:ea typeface="Times New Roman"/>
              <a:cs typeface="Times New Roman"/>
              <a:sym typeface="Times New Roman"/>
            </a:endParaRPr>
          </a:p>
          <a:p>
            <a:pPr indent="-304800" lvl="0" marL="457200" rtl="0" algn="just">
              <a:lnSpc>
                <a:spcPct val="150000"/>
              </a:lnSpc>
              <a:spcBef>
                <a:spcPts val="0"/>
              </a:spcBef>
              <a:spcAft>
                <a:spcPts val="0"/>
              </a:spcAft>
              <a:buSzPts val="1200"/>
              <a:buChar char="-"/>
            </a:pPr>
            <a:r>
              <a:rPr lang="fr" sz="1200">
                <a:latin typeface="Times New Roman"/>
                <a:ea typeface="Times New Roman"/>
                <a:cs typeface="Times New Roman"/>
                <a:sym typeface="Times New Roman"/>
              </a:rPr>
              <a:t>Product backlog : ici on definit nos user stories et on leurs accorde une </a:t>
            </a:r>
            <a:r>
              <a:rPr lang="fr" sz="1200">
                <a:latin typeface="Times New Roman"/>
                <a:ea typeface="Times New Roman"/>
                <a:cs typeface="Times New Roman"/>
                <a:sym typeface="Times New Roman"/>
              </a:rPr>
              <a:t>priorité</a:t>
            </a:r>
            <a:r>
              <a:rPr lang="fr" sz="1200">
                <a:latin typeface="Times New Roman"/>
                <a:ea typeface="Times New Roman"/>
                <a:cs typeface="Times New Roman"/>
                <a:sym typeface="Times New Roman"/>
              </a:rPr>
              <a:t> pour une meilleure organisation </a:t>
            </a:r>
            <a:endParaRPr sz="12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rPr lang="fr" sz="1200">
                <a:latin typeface="Times New Roman"/>
                <a:ea typeface="Times New Roman"/>
                <a:cs typeface="Times New Roman"/>
                <a:sym typeface="Times New Roman"/>
              </a:rPr>
              <a:t>         Exemple de user stories de notre </a:t>
            </a:r>
            <a:r>
              <a:rPr lang="fr" sz="1200">
                <a:latin typeface="Times New Roman"/>
                <a:ea typeface="Times New Roman"/>
                <a:cs typeface="Times New Roman"/>
                <a:sym typeface="Times New Roman"/>
              </a:rPr>
              <a:t>système</a:t>
            </a:r>
            <a:r>
              <a:rPr lang="fr" sz="1200">
                <a:latin typeface="Times New Roman"/>
                <a:ea typeface="Times New Roman"/>
                <a:cs typeface="Times New Roman"/>
                <a:sym typeface="Times New Roman"/>
              </a:rPr>
              <a:t> :  En tant que formateur, je dois pouvoir m’inscrire,  et gérer des cours pour permettre aux utilisateurs de les suivre. (1</a:t>
            </a:r>
            <a:endParaRPr sz="12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200">
              <a:latin typeface="Times New Roman"/>
              <a:ea typeface="Times New Roman"/>
              <a:cs typeface="Times New Roman"/>
              <a:sym typeface="Times New Roman"/>
            </a:endParaRPr>
          </a:p>
          <a:p>
            <a:pPr indent="-304800" lvl="0" marL="457200" rtl="0" algn="just">
              <a:lnSpc>
                <a:spcPct val="130000"/>
              </a:lnSpc>
              <a:spcBef>
                <a:spcPts val="0"/>
              </a:spcBef>
              <a:spcAft>
                <a:spcPts val="0"/>
              </a:spcAft>
              <a:buSzPts val="1200"/>
              <a:buFont typeface="Times New Roman"/>
              <a:buChar char="-"/>
            </a:pPr>
            <a:r>
              <a:rPr lang="fr" sz="1200">
                <a:latin typeface="Times New Roman"/>
                <a:ea typeface="Times New Roman"/>
                <a:cs typeface="Times New Roman"/>
                <a:sym typeface="Times New Roman"/>
              </a:rPr>
              <a:t>Sprint backlog :  ici on </a:t>
            </a:r>
            <a:r>
              <a:rPr lang="fr" sz="1200">
                <a:latin typeface="Times New Roman"/>
                <a:ea typeface="Times New Roman"/>
                <a:cs typeface="Times New Roman"/>
                <a:sym typeface="Times New Roman"/>
              </a:rPr>
              <a:t>définit</a:t>
            </a:r>
            <a:r>
              <a:rPr lang="fr" sz="1200">
                <a:latin typeface="Times New Roman"/>
                <a:ea typeface="Times New Roman"/>
                <a:cs typeface="Times New Roman"/>
                <a:sym typeface="Times New Roman"/>
              </a:rPr>
              <a:t> le nombre de sprint pour notre </a:t>
            </a:r>
            <a:r>
              <a:rPr lang="fr" sz="1200">
                <a:latin typeface="Times New Roman"/>
                <a:ea typeface="Times New Roman"/>
                <a:cs typeface="Times New Roman"/>
                <a:sym typeface="Times New Roman"/>
              </a:rPr>
              <a:t>système</a:t>
            </a:r>
            <a:r>
              <a:rPr lang="fr" sz="1200">
                <a:latin typeface="Times New Roman"/>
                <a:ea typeface="Times New Roman"/>
                <a:cs typeface="Times New Roman"/>
                <a:sym typeface="Times New Roman"/>
              </a:rPr>
              <a:t> en fonction des users stories ainsi que les </a:t>
            </a:r>
            <a:r>
              <a:rPr lang="fr" sz="1200">
                <a:latin typeface="Times New Roman"/>
                <a:ea typeface="Times New Roman"/>
                <a:cs typeface="Times New Roman"/>
                <a:sym typeface="Times New Roman"/>
              </a:rPr>
              <a:t>durées</a:t>
            </a:r>
            <a:r>
              <a:rPr lang="fr"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457200" rtl="0" algn="just">
              <a:lnSpc>
                <a:spcPct val="150000"/>
              </a:lnSpc>
              <a:spcBef>
                <a:spcPts val="1000"/>
              </a:spcBef>
              <a:spcAft>
                <a:spcPts val="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459025" y="73175"/>
            <a:ext cx="7038900" cy="80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t>4. </a:t>
            </a:r>
            <a:r>
              <a:rPr lang="fr" sz="1400" u="sng"/>
              <a:t>Méthodologie</a:t>
            </a:r>
            <a:endParaRPr sz="1400" u="sng"/>
          </a:p>
          <a:p>
            <a:pPr indent="0" lvl="0" marL="0" rtl="0" algn="l">
              <a:spcBef>
                <a:spcPts val="0"/>
              </a:spcBef>
              <a:spcAft>
                <a:spcPts val="0"/>
              </a:spcAft>
              <a:buNone/>
            </a:pPr>
            <a:r>
              <a:rPr lang="fr" sz="1400" u="sng"/>
              <a:t>        </a:t>
            </a:r>
            <a:endParaRPr sz="1400" u="sng"/>
          </a:p>
          <a:p>
            <a:pPr indent="0" lvl="0" marL="0" rtl="0" algn="l">
              <a:spcBef>
                <a:spcPts val="0"/>
              </a:spcBef>
              <a:spcAft>
                <a:spcPts val="0"/>
              </a:spcAft>
              <a:buNone/>
            </a:pPr>
            <a:r>
              <a:rPr lang="fr" sz="1400"/>
              <a:t> b. </a:t>
            </a:r>
            <a:r>
              <a:rPr lang="fr" sz="1400" u="sng"/>
              <a:t>Modélisation Mathématique</a:t>
            </a:r>
            <a:endParaRPr sz="1400"/>
          </a:p>
        </p:txBody>
      </p:sp>
      <p:sp>
        <p:nvSpPr>
          <p:cNvPr id="183" name="Google Shape;183;p21"/>
          <p:cNvSpPr txBox="1"/>
          <p:nvPr>
            <p:ph idx="1" type="body"/>
          </p:nvPr>
        </p:nvSpPr>
        <p:spPr>
          <a:xfrm>
            <a:off x="153000" y="925400"/>
            <a:ext cx="8546100" cy="4094100"/>
          </a:xfrm>
          <a:prstGeom prst="rect">
            <a:avLst/>
          </a:prstGeom>
        </p:spPr>
        <p:txBody>
          <a:bodyPr anchorCtr="0" anchor="t" bIns="91425" lIns="91425" spcFirstLastPara="1" rIns="91425" wrap="square" tIns="91425">
            <a:noAutofit/>
          </a:bodyPr>
          <a:lstStyle/>
          <a:p>
            <a:pPr indent="0" lvl="0" marL="457200" rtl="0" algn="just">
              <a:lnSpc>
                <a:spcPct val="150000"/>
              </a:lnSpc>
              <a:spcBef>
                <a:spcPts val="0"/>
              </a:spcBef>
              <a:spcAft>
                <a:spcPts val="0"/>
              </a:spcAft>
              <a:buNone/>
            </a:pPr>
            <a:r>
              <a:rPr lang="fr" sz="1100">
                <a:latin typeface="Times New Roman"/>
                <a:ea typeface="Times New Roman"/>
                <a:cs typeface="Times New Roman"/>
                <a:sym typeface="Times New Roman"/>
              </a:rPr>
              <a:t>La notion </a:t>
            </a:r>
            <a:r>
              <a:rPr lang="fr" sz="1100">
                <a:latin typeface="Times New Roman"/>
                <a:ea typeface="Times New Roman"/>
                <a:cs typeface="Times New Roman"/>
                <a:sym typeface="Times New Roman"/>
              </a:rPr>
              <a:t>mathématique</a:t>
            </a:r>
            <a:r>
              <a:rPr lang="fr" sz="1100">
                <a:latin typeface="Times New Roman"/>
                <a:ea typeface="Times New Roman"/>
                <a:cs typeface="Times New Roman"/>
                <a:sym typeface="Times New Roman"/>
              </a:rPr>
              <a:t> </a:t>
            </a:r>
            <a:r>
              <a:rPr lang="fr" sz="1100">
                <a:latin typeface="Times New Roman"/>
                <a:ea typeface="Times New Roman"/>
                <a:cs typeface="Times New Roman"/>
                <a:sym typeface="Times New Roman"/>
              </a:rPr>
              <a:t>utilisée</a:t>
            </a:r>
            <a:r>
              <a:rPr lang="fr" sz="1100">
                <a:latin typeface="Times New Roman"/>
                <a:ea typeface="Times New Roman"/>
                <a:cs typeface="Times New Roman"/>
                <a:sym typeface="Times New Roman"/>
              </a:rPr>
              <a:t> est </a:t>
            </a:r>
            <a:r>
              <a:rPr lang="fr" sz="1100">
                <a:latin typeface="Times New Roman"/>
                <a:ea typeface="Times New Roman"/>
                <a:cs typeface="Times New Roman"/>
                <a:sym typeface="Times New Roman"/>
              </a:rPr>
              <a:t>l'algèbre</a:t>
            </a:r>
            <a:r>
              <a:rPr lang="fr" sz="1100">
                <a:latin typeface="Times New Roman"/>
                <a:ea typeface="Times New Roman"/>
                <a:cs typeface="Times New Roman"/>
                <a:sym typeface="Times New Roman"/>
              </a:rPr>
              <a:t> :</a:t>
            </a:r>
            <a:r>
              <a:rPr lang="fr"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p>
            <a:pPr indent="-298450" lvl="0" marL="457200" rtl="0" algn="just">
              <a:lnSpc>
                <a:spcPct val="150000"/>
              </a:lnSpc>
              <a:spcBef>
                <a:spcPts val="0"/>
              </a:spcBef>
              <a:spcAft>
                <a:spcPts val="0"/>
              </a:spcAft>
              <a:buSzPts val="1100"/>
              <a:buFont typeface="Times New Roman"/>
              <a:buChar char="-"/>
            </a:pPr>
            <a:r>
              <a:rPr lang="fr" sz="1100">
                <a:latin typeface="Times New Roman"/>
                <a:ea typeface="Times New Roman"/>
                <a:cs typeface="Times New Roman"/>
                <a:sym typeface="Times New Roman"/>
              </a:rPr>
              <a:t>Formulation du problème : L’un des objectifs des populations est de pouvoir s'épanouir en exerçant un métier. Exercer un métier demande un certain nombre de connaissances et de compétences, donc la non accessibilité à ceux-ci peut entraîner un fort taux de chômage. </a:t>
            </a:r>
            <a:endParaRPr sz="1100">
              <a:latin typeface="Times New Roman"/>
              <a:ea typeface="Times New Roman"/>
              <a:cs typeface="Times New Roman"/>
              <a:sym typeface="Times New Roman"/>
            </a:endParaRPr>
          </a:p>
          <a:p>
            <a:pPr indent="-298450" lvl="0" marL="457200" rtl="0" algn="just">
              <a:spcBef>
                <a:spcPts val="0"/>
              </a:spcBef>
              <a:spcAft>
                <a:spcPts val="0"/>
              </a:spcAft>
              <a:buSzPts val="1100"/>
              <a:buFont typeface="Times New Roman"/>
              <a:buChar char="-"/>
            </a:pPr>
            <a:r>
              <a:rPr lang="fr" sz="1100">
                <a:latin typeface="Times New Roman"/>
                <a:ea typeface="Times New Roman"/>
                <a:cs typeface="Times New Roman"/>
                <a:sym typeface="Times New Roman"/>
              </a:rPr>
              <a:t>Variables</a:t>
            </a:r>
            <a:endParaRPr sz="1100">
              <a:latin typeface="Times New Roman"/>
              <a:ea typeface="Times New Roman"/>
              <a:cs typeface="Times New Roman"/>
              <a:sym typeface="Times New Roman"/>
            </a:endParaRPr>
          </a:p>
          <a:p>
            <a:pPr indent="-298450" lvl="1" marL="914400" rtl="0" algn="just">
              <a:spcBef>
                <a:spcPts val="0"/>
              </a:spcBef>
              <a:spcAft>
                <a:spcPts val="0"/>
              </a:spcAft>
              <a:buSzPts val="1100"/>
              <a:buFont typeface="Times New Roman"/>
              <a:buChar char="-"/>
            </a:pPr>
            <a:r>
              <a:rPr lang="fr">
                <a:latin typeface="Times New Roman"/>
                <a:ea typeface="Times New Roman"/>
                <a:cs typeface="Times New Roman"/>
                <a:sym typeface="Times New Roman"/>
              </a:rPr>
              <a:t>A = {a</a:t>
            </a:r>
            <a:r>
              <a:rPr baseline="-25000" lang="fr">
                <a:latin typeface="Times New Roman"/>
                <a:ea typeface="Times New Roman"/>
                <a:cs typeface="Times New Roman"/>
                <a:sym typeface="Times New Roman"/>
              </a:rPr>
              <a:t>1, </a:t>
            </a:r>
            <a:r>
              <a:rPr lang="fr">
                <a:latin typeface="Times New Roman"/>
                <a:ea typeface="Times New Roman"/>
                <a:cs typeface="Times New Roman"/>
                <a:sym typeface="Times New Roman"/>
              </a:rPr>
              <a:t>a2,...am}: Ensemble des apprenants, avec a = {id, username, name, password}</a:t>
            </a:r>
            <a:endParaRPr>
              <a:latin typeface="Times New Roman"/>
              <a:ea typeface="Times New Roman"/>
              <a:cs typeface="Times New Roman"/>
              <a:sym typeface="Times New Roman"/>
            </a:endParaRPr>
          </a:p>
          <a:p>
            <a:pPr indent="-298450" lvl="1" marL="914400" rtl="0" algn="just">
              <a:spcBef>
                <a:spcPts val="0"/>
              </a:spcBef>
              <a:spcAft>
                <a:spcPts val="0"/>
              </a:spcAft>
              <a:buSzPts val="1100"/>
              <a:buFont typeface="Times New Roman"/>
              <a:buChar char="-"/>
            </a:pPr>
            <a:r>
              <a:rPr lang="fr">
                <a:latin typeface="Times New Roman"/>
                <a:ea typeface="Times New Roman"/>
                <a:cs typeface="Times New Roman"/>
                <a:sym typeface="Times New Roman"/>
              </a:rPr>
              <a:t>C = {c</a:t>
            </a:r>
            <a:r>
              <a:rPr baseline="-25000" lang="fr">
                <a:latin typeface="Times New Roman"/>
                <a:ea typeface="Times New Roman"/>
                <a:cs typeface="Times New Roman"/>
                <a:sym typeface="Times New Roman"/>
              </a:rPr>
              <a:t>1, </a:t>
            </a:r>
            <a:r>
              <a:rPr lang="fr">
                <a:latin typeface="Times New Roman"/>
                <a:ea typeface="Times New Roman"/>
                <a:cs typeface="Times New Roman"/>
                <a:sym typeface="Times New Roman"/>
              </a:rPr>
              <a:t>c2,...cn}: Ensemble des cours, avec c={id,titre, durée,connaissance}</a:t>
            </a:r>
            <a:endParaRPr>
              <a:latin typeface="Times New Roman"/>
              <a:ea typeface="Times New Roman"/>
              <a:cs typeface="Times New Roman"/>
              <a:sym typeface="Times New Roman"/>
            </a:endParaRPr>
          </a:p>
          <a:p>
            <a:pPr indent="-298450" lvl="1" marL="914400" rtl="0" algn="just">
              <a:spcBef>
                <a:spcPts val="0"/>
              </a:spcBef>
              <a:spcAft>
                <a:spcPts val="0"/>
              </a:spcAft>
              <a:buSzPts val="1100"/>
              <a:buFont typeface="Times New Roman"/>
              <a:buChar char="-"/>
            </a:pPr>
            <a:r>
              <a:rPr lang="fr">
                <a:latin typeface="Times New Roman"/>
                <a:ea typeface="Times New Roman"/>
                <a:cs typeface="Times New Roman"/>
                <a:sym typeface="Times New Roman"/>
              </a:rPr>
              <a:t>R = {R</a:t>
            </a:r>
            <a:r>
              <a:rPr baseline="-25000" lang="fr">
                <a:latin typeface="Times New Roman"/>
                <a:ea typeface="Times New Roman"/>
                <a:cs typeface="Times New Roman"/>
                <a:sym typeface="Times New Roman"/>
              </a:rPr>
              <a:t>1</a:t>
            </a:r>
            <a:r>
              <a:rPr lang="fr">
                <a:latin typeface="Times New Roman"/>
                <a:ea typeface="Times New Roman"/>
                <a:cs typeface="Times New Roman"/>
                <a:sym typeface="Times New Roman"/>
              </a:rPr>
              <a:t>, R</a:t>
            </a:r>
            <a:r>
              <a:rPr baseline="-25000" lang="fr">
                <a:latin typeface="Times New Roman"/>
                <a:ea typeface="Times New Roman"/>
                <a:cs typeface="Times New Roman"/>
                <a:sym typeface="Times New Roman"/>
              </a:rPr>
              <a:t>2,</a:t>
            </a:r>
            <a:r>
              <a:rPr lang="fr">
                <a:latin typeface="Times New Roman"/>
                <a:ea typeface="Times New Roman"/>
                <a:cs typeface="Times New Roman"/>
                <a:sym typeface="Times New Roman"/>
              </a:rPr>
              <a:t> …, R</a:t>
            </a:r>
            <a:r>
              <a:rPr baseline="-25000" lang="fr">
                <a:latin typeface="Times New Roman"/>
                <a:ea typeface="Times New Roman"/>
                <a:cs typeface="Times New Roman"/>
                <a:sym typeface="Times New Roman"/>
              </a:rPr>
              <a:t>T</a:t>
            </a:r>
            <a:r>
              <a:rPr lang="fr">
                <a:latin typeface="Times New Roman"/>
                <a:ea typeface="Times New Roman"/>
                <a:cs typeface="Times New Roman"/>
                <a:sym typeface="Times New Roman"/>
              </a:rPr>
              <a:t>} : Ensemble des cours recommandés </a:t>
            </a:r>
            <a:endParaRPr>
              <a:latin typeface="Times New Roman"/>
              <a:ea typeface="Times New Roman"/>
              <a:cs typeface="Times New Roman"/>
              <a:sym typeface="Times New Roman"/>
            </a:endParaRPr>
          </a:p>
          <a:p>
            <a:pPr indent="-298450" lvl="1" marL="914400" rtl="0" algn="just">
              <a:spcBef>
                <a:spcPts val="0"/>
              </a:spcBef>
              <a:spcAft>
                <a:spcPts val="0"/>
              </a:spcAft>
              <a:buSzPts val="1100"/>
              <a:buFont typeface="Times New Roman"/>
              <a:buChar char="-"/>
            </a:pPr>
            <a:r>
              <a:rPr lang="fr">
                <a:latin typeface="Times New Roman"/>
                <a:ea typeface="Times New Roman"/>
                <a:cs typeface="Times New Roman"/>
                <a:sym typeface="Times New Roman"/>
              </a:rPr>
              <a:t>AC = {a1c</a:t>
            </a:r>
            <a:r>
              <a:rPr baseline="-25000" lang="fr">
                <a:latin typeface="Times New Roman"/>
                <a:ea typeface="Times New Roman"/>
                <a:cs typeface="Times New Roman"/>
                <a:sym typeface="Times New Roman"/>
              </a:rPr>
              <a:t>1, </a:t>
            </a:r>
            <a:r>
              <a:rPr lang="fr">
                <a:latin typeface="Times New Roman"/>
                <a:ea typeface="Times New Roman"/>
                <a:cs typeface="Times New Roman"/>
                <a:sym typeface="Times New Roman"/>
              </a:rPr>
              <a:t>a1c2,...amcn}: Ensemble des apprenants et les cours qu’ils suivent.</a:t>
            </a:r>
            <a:endParaRPr>
              <a:latin typeface="Times New Roman"/>
              <a:ea typeface="Times New Roman"/>
              <a:cs typeface="Times New Roman"/>
              <a:sym typeface="Times New Roman"/>
            </a:endParaRPr>
          </a:p>
          <a:p>
            <a:pPr indent="-298450" lvl="1" marL="914400" rtl="0" algn="just">
              <a:spcBef>
                <a:spcPts val="0"/>
              </a:spcBef>
              <a:spcAft>
                <a:spcPts val="0"/>
              </a:spcAft>
              <a:buSzPts val="1100"/>
              <a:buFont typeface="Times New Roman"/>
              <a:buChar char="-"/>
            </a:pPr>
            <a:r>
              <a:rPr lang="fr">
                <a:latin typeface="Times New Roman"/>
                <a:ea typeface="Times New Roman"/>
                <a:cs typeface="Times New Roman"/>
                <a:sym typeface="Times New Roman"/>
              </a:rPr>
              <a:t>F = {f</a:t>
            </a:r>
            <a:r>
              <a:rPr baseline="-25000" lang="fr">
                <a:latin typeface="Times New Roman"/>
                <a:ea typeface="Times New Roman"/>
                <a:cs typeface="Times New Roman"/>
                <a:sym typeface="Times New Roman"/>
              </a:rPr>
              <a:t>1, </a:t>
            </a:r>
            <a:r>
              <a:rPr lang="fr">
                <a:latin typeface="Times New Roman"/>
                <a:ea typeface="Times New Roman"/>
                <a:cs typeface="Times New Roman"/>
                <a:sym typeface="Times New Roman"/>
              </a:rPr>
              <a:t>f2,...fs}: Ensemble des formateurs, avec f={id,username,password, name, pays, ville}</a:t>
            </a:r>
            <a:endParaRPr>
              <a:latin typeface="Times New Roman"/>
              <a:ea typeface="Times New Roman"/>
              <a:cs typeface="Times New Roman"/>
              <a:sym typeface="Times New Roman"/>
            </a:endParaRPr>
          </a:p>
          <a:p>
            <a:pPr indent="-298450" lvl="1" marL="914400" rtl="0" algn="just">
              <a:spcBef>
                <a:spcPts val="0"/>
              </a:spcBef>
              <a:spcAft>
                <a:spcPts val="0"/>
              </a:spcAft>
              <a:buSzPts val="1100"/>
              <a:buFont typeface="Times New Roman"/>
              <a:buChar char="-"/>
            </a:pPr>
            <a:r>
              <a:rPr lang="fr">
                <a:latin typeface="Times New Roman"/>
                <a:ea typeface="Times New Roman"/>
                <a:cs typeface="Times New Roman"/>
                <a:sym typeface="Times New Roman"/>
              </a:rPr>
              <a:t>FC = {f1c</a:t>
            </a:r>
            <a:r>
              <a:rPr baseline="-25000" lang="fr">
                <a:latin typeface="Times New Roman"/>
                <a:ea typeface="Times New Roman"/>
                <a:cs typeface="Times New Roman"/>
                <a:sym typeface="Times New Roman"/>
              </a:rPr>
              <a:t>1, </a:t>
            </a:r>
            <a:r>
              <a:rPr lang="fr">
                <a:latin typeface="Times New Roman"/>
                <a:ea typeface="Times New Roman"/>
                <a:cs typeface="Times New Roman"/>
                <a:sym typeface="Times New Roman"/>
              </a:rPr>
              <a:t>f1c2,...fscn}: Ensemble des formateurs et des cours qu’ils ont postés.</a:t>
            </a:r>
            <a:endParaRPr>
              <a:latin typeface="Times New Roman"/>
              <a:ea typeface="Times New Roman"/>
              <a:cs typeface="Times New Roman"/>
              <a:sym typeface="Times New Roman"/>
            </a:endParaRPr>
          </a:p>
          <a:p>
            <a:pPr indent="-298450" lvl="1" marL="914400" rtl="0" algn="just">
              <a:spcBef>
                <a:spcPts val="0"/>
              </a:spcBef>
              <a:spcAft>
                <a:spcPts val="0"/>
              </a:spcAft>
              <a:buSzPts val="1100"/>
              <a:buFont typeface="Times New Roman"/>
              <a:buChar char="-"/>
            </a:pPr>
            <a:r>
              <a:rPr lang="fr">
                <a:latin typeface="Times New Roman"/>
                <a:ea typeface="Times New Roman"/>
                <a:cs typeface="Times New Roman"/>
                <a:sym typeface="Times New Roman"/>
              </a:rPr>
              <a:t>D = {d</a:t>
            </a:r>
            <a:r>
              <a:rPr baseline="-25000" lang="fr">
                <a:latin typeface="Times New Roman"/>
                <a:ea typeface="Times New Roman"/>
                <a:cs typeface="Times New Roman"/>
                <a:sym typeface="Times New Roman"/>
              </a:rPr>
              <a:t>1, </a:t>
            </a:r>
            <a:r>
              <a:rPr lang="fr">
                <a:latin typeface="Times New Roman"/>
                <a:ea typeface="Times New Roman"/>
                <a:cs typeface="Times New Roman"/>
                <a:sym typeface="Times New Roman"/>
              </a:rPr>
              <a:t>d2,...dj}: Ensemble des domaines, avec d={id, nom}</a:t>
            </a:r>
            <a:endParaRPr>
              <a:latin typeface="Times New Roman"/>
              <a:ea typeface="Times New Roman"/>
              <a:cs typeface="Times New Roman"/>
              <a:sym typeface="Times New Roman"/>
            </a:endParaRPr>
          </a:p>
          <a:p>
            <a:pPr indent="-298450" lvl="1" marL="914400" rtl="0" algn="just">
              <a:spcBef>
                <a:spcPts val="0"/>
              </a:spcBef>
              <a:spcAft>
                <a:spcPts val="0"/>
              </a:spcAft>
              <a:buSzPts val="1100"/>
              <a:buFont typeface="Times New Roman"/>
              <a:buChar char="-"/>
            </a:pPr>
            <a:r>
              <a:rPr lang="fr">
                <a:latin typeface="Times New Roman"/>
                <a:ea typeface="Times New Roman"/>
                <a:cs typeface="Times New Roman"/>
                <a:sym typeface="Times New Roman"/>
              </a:rPr>
              <a:t>R</a:t>
            </a:r>
            <a:r>
              <a:rPr baseline="-25000" lang="fr">
                <a:latin typeface="Times New Roman"/>
                <a:ea typeface="Times New Roman"/>
                <a:cs typeface="Times New Roman"/>
                <a:sym typeface="Times New Roman"/>
              </a:rPr>
              <a:t>d </a:t>
            </a:r>
            <a:r>
              <a:rPr lang="fr">
                <a:latin typeface="Times New Roman"/>
                <a:ea typeface="Times New Roman"/>
                <a:cs typeface="Times New Roman"/>
                <a:sym typeface="Times New Roman"/>
              </a:rPr>
              <a:t>= {R</a:t>
            </a:r>
            <a:r>
              <a:rPr baseline="-25000" lang="fr">
                <a:latin typeface="Times New Roman"/>
                <a:ea typeface="Times New Roman"/>
                <a:cs typeface="Times New Roman"/>
                <a:sym typeface="Times New Roman"/>
              </a:rPr>
              <a:t>d1</a:t>
            </a:r>
            <a:r>
              <a:rPr lang="fr">
                <a:latin typeface="Times New Roman"/>
                <a:ea typeface="Times New Roman"/>
                <a:cs typeface="Times New Roman"/>
                <a:sym typeface="Times New Roman"/>
              </a:rPr>
              <a:t>, R</a:t>
            </a:r>
            <a:r>
              <a:rPr baseline="-25000" lang="fr">
                <a:latin typeface="Times New Roman"/>
                <a:ea typeface="Times New Roman"/>
                <a:cs typeface="Times New Roman"/>
                <a:sym typeface="Times New Roman"/>
              </a:rPr>
              <a:t>d2</a:t>
            </a:r>
            <a:r>
              <a:rPr lang="fr">
                <a:latin typeface="Times New Roman"/>
                <a:ea typeface="Times New Roman"/>
                <a:cs typeface="Times New Roman"/>
                <a:sym typeface="Times New Roman"/>
              </a:rPr>
              <a:t>, …, R</a:t>
            </a:r>
            <a:r>
              <a:rPr baseline="-25000" lang="fr">
                <a:latin typeface="Times New Roman"/>
                <a:ea typeface="Times New Roman"/>
                <a:cs typeface="Times New Roman"/>
                <a:sym typeface="Times New Roman"/>
              </a:rPr>
              <a:t>dp</a:t>
            </a:r>
            <a:r>
              <a:rPr lang="fr">
                <a:latin typeface="Times New Roman"/>
                <a:ea typeface="Times New Roman"/>
                <a:cs typeface="Times New Roman"/>
                <a:sym typeface="Times New Roman"/>
              </a:rPr>
              <a:t>}: Ensemble des domaines de cours recommandé à un utilisateur</a:t>
            </a:r>
            <a:endParaRPr>
              <a:latin typeface="Times New Roman"/>
              <a:ea typeface="Times New Roman"/>
              <a:cs typeface="Times New Roman"/>
              <a:sym typeface="Times New Roman"/>
            </a:endParaRPr>
          </a:p>
          <a:p>
            <a:pPr indent="-298450" lvl="1" marL="914400" rtl="0" algn="just">
              <a:spcBef>
                <a:spcPts val="0"/>
              </a:spcBef>
              <a:spcAft>
                <a:spcPts val="0"/>
              </a:spcAft>
              <a:buSzPts val="1100"/>
              <a:buFont typeface="Times New Roman"/>
              <a:buChar char="-"/>
            </a:pPr>
            <a:r>
              <a:rPr lang="fr">
                <a:latin typeface="Times New Roman"/>
                <a:ea typeface="Times New Roman"/>
                <a:cs typeface="Times New Roman"/>
                <a:sym typeface="Times New Roman"/>
              </a:rPr>
              <a:t>P = {p</a:t>
            </a:r>
            <a:r>
              <a:rPr baseline="-25000" lang="fr">
                <a:latin typeface="Times New Roman"/>
                <a:ea typeface="Times New Roman"/>
                <a:cs typeface="Times New Roman"/>
                <a:sym typeface="Times New Roman"/>
              </a:rPr>
              <a:t>1</a:t>
            </a:r>
            <a:r>
              <a:rPr lang="fr">
                <a:latin typeface="Times New Roman"/>
                <a:ea typeface="Times New Roman"/>
                <a:cs typeface="Times New Roman"/>
                <a:sym typeface="Times New Roman"/>
              </a:rPr>
              <a:t>, p</a:t>
            </a:r>
            <a:r>
              <a:rPr baseline="-25000" lang="fr">
                <a:latin typeface="Times New Roman"/>
                <a:ea typeface="Times New Roman"/>
                <a:cs typeface="Times New Roman"/>
                <a:sym typeface="Times New Roman"/>
              </a:rPr>
              <a:t>2</a:t>
            </a:r>
            <a:r>
              <a:rPr lang="fr">
                <a:latin typeface="Times New Roman"/>
                <a:ea typeface="Times New Roman"/>
                <a:cs typeface="Times New Roman"/>
                <a:sym typeface="Times New Roman"/>
              </a:rPr>
              <a:t>, …, p</a:t>
            </a:r>
            <a:r>
              <a:rPr baseline="-25000" lang="fr">
                <a:latin typeface="Times New Roman"/>
                <a:ea typeface="Times New Roman"/>
                <a:cs typeface="Times New Roman"/>
                <a:sym typeface="Times New Roman"/>
              </a:rPr>
              <a:t>q</a:t>
            </a:r>
            <a:r>
              <a:rPr lang="fr">
                <a:latin typeface="Times New Roman"/>
                <a:ea typeface="Times New Roman"/>
                <a:cs typeface="Times New Roman"/>
                <a:sym typeface="Times New Roman"/>
              </a:rPr>
              <a:t>}: Ensemble des préférences d’un utilisateur</a:t>
            </a:r>
            <a:endParaRPr>
              <a:latin typeface="Times New Roman"/>
              <a:ea typeface="Times New Roman"/>
              <a:cs typeface="Times New Roman"/>
              <a:sym typeface="Times New Roman"/>
            </a:endParaRPr>
          </a:p>
          <a:p>
            <a:pPr indent="-298450" lvl="1" marL="914400" rtl="0" algn="just">
              <a:spcBef>
                <a:spcPts val="0"/>
              </a:spcBef>
              <a:spcAft>
                <a:spcPts val="0"/>
              </a:spcAft>
              <a:buSzPts val="1100"/>
              <a:buFont typeface="Times New Roman"/>
              <a:buChar char="-"/>
            </a:pPr>
            <a:r>
              <a:rPr lang="fr">
                <a:latin typeface="Times New Roman"/>
                <a:ea typeface="Times New Roman"/>
                <a:cs typeface="Times New Roman"/>
                <a:sym typeface="Times New Roman"/>
              </a:rPr>
              <a:t>E = {E</a:t>
            </a:r>
            <a:r>
              <a:rPr baseline="-25000" lang="fr">
                <a:latin typeface="Times New Roman"/>
                <a:ea typeface="Times New Roman"/>
                <a:cs typeface="Times New Roman"/>
                <a:sym typeface="Times New Roman"/>
              </a:rPr>
              <a:t>1</a:t>
            </a:r>
            <a:r>
              <a:rPr lang="fr">
                <a:latin typeface="Times New Roman"/>
                <a:ea typeface="Times New Roman"/>
                <a:cs typeface="Times New Roman"/>
                <a:sym typeface="Times New Roman"/>
              </a:rPr>
              <a:t>, E</a:t>
            </a:r>
            <a:r>
              <a:rPr baseline="-25000" lang="fr">
                <a:latin typeface="Times New Roman"/>
                <a:ea typeface="Times New Roman"/>
                <a:cs typeface="Times New Roman"/>
                <a:sym typeface="Times New Roman"/>
              </a:rPr>
              <a:t>2</a:t>
            </a:r>
            <a:r>
              <a:rPr lang="fr">
                <a:latin typeface="Times New Roman"/>
                <a:ea typeface="Times New Roman"/>
                <a:cs typeface="Times New Roman"/>
                <a:sym typeface="Times New Roman"/>
              </a:rPr>
              <a:t>, …, E</a:t>
            </a:r>
            <a:r>
              <a:rPr baseline="-25000" lang="fr">
                <a:latin typeface="Times New Roman"/>
                <a:ea typeface="Times New Roman"/>
                <a:cs typeface="Times New Roman"/>
                <a:sym typeface="Times New Roman"/>
              </a:rPr>
              <a:t>x</a:t>
            </a:r>
            <a:r>
              <a:rPr lang="fr">
                <a:latin typeface="Times New Roman"/>
                <a:ea typeface="Times New Roman"/>
                <a:cs typeface="Times New Roman"/>
                <a:sym typeface="Times New Roman"/>
              </a:rPr>
              <a:t>}: Ensemble des évaluations effectuées par un apprenant</a:t>
            </a:r>
            <a:endParaRPr>
              <a:latin typeface="Times New Roman"/>
              <a:ea typeface="Times New Roman"/>
              <a:cs typeface="Times New Roman"/>
              <a:sym typeface="Times New Roman"/>
            </a:endParaRPr>
          </a:p>
          <a:p>
            <a:pPr indent="0" lvl="0" marL="0" rtl="0" algn="just">
              <a:spcBef>
                <a:spcPts val="0"/>
              </a:spcBef>
              <a:spcAft>
                <a:spcPts val="0"/>
              </a:spcAft>
              <a:buNone/>
            </a:pPr>
            <a:r>
              <a:rPr lang="fr">
                <a:latin typeface="Times New Roman"/>
                <a:ea typeface="Times New Roman"/>
                <a:cs typeface="Times New Roman"/>
                <a:sym typeface="Times New Roman"/>
              </a:rPr>
              <a:t>     -</a:t>
            </a:r>
            <a:r>
              <a:rPr lang="fr" sz="1100">
                <a:latin typeface="Times New Roman"/>
                <a:ea typeface="Times New Roman"/>
                <a:cs typeface="Times New Roman"/>
                <a:sym typeface="Times New Roman"/>
              </a:rPr>
              <a:t>Contraintes dures</a:t>
            </a:r>
            <a:endParaRPr sz="1100">
              <a:latin typeface="Times New Roman"/>
              <a:ea typeface="Times New Roman"/>
              <a:cs typeface="Times New Roman"/>
              <a:sym typeface="Times New Roman"/>
            </a:endParaRPr>
          </a:p>
          <a:p>
            <a:pPr indent="-298450" lvl="1" marL="914400" rtl="0" algn="just">
              <a:spcBef>
                <a:spcPts val="0"/>
              </a:spcBef>
              <a:spcAft>
                <a:spcPts val="0"/>
              </a:spcAft>
              <a:buSzPts val="1100"/>
              <a:buFont typeface="Times New Roman"/>
              <a:buChar char="○"/>
            </a:pPr>
            <a:r>
              <a:rPr lang="fr">
                <a:latin typeface="Times New Roman"/>
                <a:ea typeface="Times New Roman"/>
                <a:cs typeface="Times New Roman"/>
                <a:sym typeface="Times New Roman"/>
              </a:rPr>
              <a:t>Les cours proposés et recommandés doivent être disponibles sur la plateforme.  Formule mathématique R ⊑ C</a:t>
            </a:r>
            <a:endParaRPr>
              <a:latin typeface="Times New Roman"/>
              <a:ea typeface="Times New Roman"/>
              <a:cs typeface="Times New Roman"/>
              <a:sym typeface="Times New Roman"/>
            </a:endParaRPr>
          </a:p>
          <a:p>
            <a:pPr indent="-298450" lvl="1" marL="914400" rtl="0" algn="just">
              <a:spcBef>
                <a:spcPts val="0"/>
              </a:spcBef>
              <a:spcAft>
                <a:spcPts val="0"/>
              </a:spcAft>
              <a:buSzPts val="1100"/>
              <a:buFont typeface="Times New Roman"/>
              <a:buChar char="○"/>
            </a:pPr>
            <a:r>
              <a:rPr lang="fr">
                <a:latin typeface="Times New Roman"/>
                <a:ea typeface="Times New Roman"/>
                <a:cs typeface="Times New Roman"/>
                <a:sym typeface="Times New Roman"/>
              </a:rPr>
              <a:t>Un apprenant doit avoir un compte s’il veut suivre un cours. Formule mathématique A ⊑ AC</a:t>
            </a:r>
            <a:endParaRPr>
              <a:latin typeface="Times New Roman"/>
              <a:ea typeface="Times New Roman"/>
              <a:cs typeface="Times New Roman"/>
              <a:sym typeface="Times New Roman"/>
            </a:endParaRPr>
          </a:p>
          <a:p>
            <a:pPr indent="-298450" lvl="1" marL="914400" rtl="0" algn="just">
              <a:spcBef>
                <a:spcPts val="0"/>
              </a:spcBef>
              <a:spcAft>
                <a:spcPts val="0"/>
              </a:spcAft>
              <a:buSzPts val="1100"/>
              <a:buFont typeface="Times New Roman"/>
              <a:buChar char="○"/>
            </a:pPr>
            <a:r>
              <a:rPr lang="fr">
                <a:latin typeface="Times New Roman"/>
                <a:ea typeface="Times New Roman"/>
                <a:cs typeface="Times New Roman"/>
                <a:sym typeface="Times New Roman"/>
              </a:rPr>
              <a:t>Préférence de l'utilisateur au niveau du domaine. Formule mathématique Rp ⊑  P </a:t>
            </a:r>
            <a:endParaRPr>
              <a:latin typeface="Times New Roman"/>
              <a:ea typeface="Times New Roman"/>
              <a:cs typeface="Times New Roman"/>
              <a:sym typeface="Times New Roman"/>
            </a:endParaRPr>
          </a:p>
          <a:p>
            <a:pPr indent="-298450" lvl="1" marL="914400" rtl="0" algn="just">
              <a:spcBef>
                <a:spcPts val="0"/>
              </a:spcBef>
              <a:spcAft>
                <a:spcPts val="0"/>
              </a:spcAft>
              <a:buClr>
                <a:srgbClr val="000000"/>
              </a:buClr>
              <a:buSzPts val="1100"/>
              <a:buFont typeface="Times New Roman"/>
              <a:buChar char="○"/>
            </a:pPr>
            <a:r>
              <a:rPr lang="fr">
                <a:latin typeface="Times New Roman"/>
                <a:ea typeface="Times New Roman"/>
                <a:cs typeface="Times New Roman"/>
                <a:sym typeface="Times New Roman"/>
              </a:rPr>
              <a:t>L’apprenant doit completement suivre un cours avant d’être évaluer dessus (si le cours concerné à une ou plusieurs évaluations).</a:t>
            </a:r>
            <a:r>
              <a:rPr lang="fr">
                <a:solidFill>
                  <a:srgbClr val="000000"/>
                </a:solidFill>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1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