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86" r:id="rId2"/>
    <p:sldId id="291" r:id="rId3"/>
    <p:sldId id="295" r:id="rId4"/>
    <p:sldId id="292" r:id="rId5"/>
    <p:sldId id="29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62F5DA-71AD-B345-B77C-870203E97076}">
          <p14:sldIdLst>
            <p14:sldId id="286"/>
            <p14:sldId id="291"/>
            <p14:sldId id="295"/>
            <p14:sldId id="292"/>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D6D6"/>
    <a:srgbClr val="A1A1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23" autoAdjust="0"/>
    <p:restoredTop sz="93979" autoAdjust="0"/>
  </p:normalViewPr>
  <p:slideViewPr>
    <p:cSldViewPr snapToGrid="0" snapToObjects="1">
      <p:cViewPr varScale="1">
        <p:scale>
          <a:sx n="69" d="100"/>
          <a:sy n="69" d="100"/>
        </p:scale>
        <p:origin x="8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EE5DE4-6D00-8B49-A0D0-19A821ED3914}" type="datetimeFigureOut">
              <a:rPr lang="en-US" smtClean="0"/>
              <a:t>5/31/2021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0B2D0B-DDEC-EE45-B9BC-7386BFED9CF3}" type="slidenum">
              <a:rPr lang="en-US" smtClean="0"/>
              <a:t>‹#›</a:t>
            </a:fld>
            <a:endParaRPr lang="en-US"/>
          </a:p>
        </p:txBody>
      </p:sp>
    </p:spTree>
    <p:extLst>
      <p:ext uri="{BB962C8B-B14F-4D97-AF65-F5344CB8AC3E}">
        <p14:creationId xmlns:p14="http://schemas.microsoft.com/office/powerpoint/2010/main" val="1021586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Good morning, I’m Laura Gonzalez</a:t>
            </a:r>
            <a:r>
              <a:rPr lang="en-GB" baseline="0" dirty="0" smtClean="0"/>
              <a:t> and I’m going to present the progress of my mini-project, called “The effect of texture on the stress and strain localisation during aluminium sheets bending”, which is being supervised by Joseph Robson and Joao Fonseca</a:t>
            </a:r>
            <a:endParaRPr lang="en-GB" dirty="0"/>
          </a:p>
        </p:txBody>
      </p:sp>
      <p:sp>
        <p:nvSpPr>
          <p:cNvPr id="4" name="Slide Number Placeholder 3"/>
          <p:cNvSpPr>
            <a:spLocks noGrp="1"/>
          </p:cNvSpPr>
          <p:nvPr>
            <p:ph type="sldNum" sz="quarter" idx="10"/>
          </p:nvPr>
        </p:nvSpPr>
        <p:spPr/>
        <p:txBody>
          <a:bodyPr/>
          <a:lstStyle/>
          <a:p>
            <a:fld id="{900B2D0B-DDEC-EE45-B9BC-7386BFED9CF3}" type="slidenum">
              <a:rPr lang="en-US" smtClean="0"/>
              <a:t>1</a:t>
            </a:fld>
            <a:endParaRPr lang="en-US"/>
          </a:p>
        </p:txBody>
      </p:sp>
    </p:spTree>
    <p:extLst>
      <p:ext uri="{BB962C8B-B14F-4D97-AF65-F5344CB8AC3E}">
        <p14:creationId xmlns:p14="http://schemas.microsoft.com/office/powerpoint/2010/main" val="472564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dirty="0" smtClean="0">
                <a:latin typeface="CMR9"/>
              </a:rPr>
              <a:t>Aluminium alloys are among the most worldwide demanded alloys and their demand grows every year</a:t>
            </a:r>
            <a:r>
              <a:rPr lang="en-GB" sz="1600" baseline="0" dirty="0" smtClean="0">
                <a:latin typeface="CMR9"/>
              </a:rPr>
              <a:t> because they count on many advantageous characteristics, being the principal their low density and low price, especially of interest in the vehicle sector. </a:t>
            </a:r>
            <a:r>
              <a:rPr lang="en-GB" sz="1600" dirty="0" smtClean="0">
                <a:latin typeface="CMR9"/>
              </a:rPr>
              <a:t>The European Aluminium association estimated a 40% growth in demand for aluminium between 2019 and 2050. Aluminium sheets are the most popular way of use of this material and they are widely employed in many relevant sectors because they can be cut and formed into different desired shapes. Therefore, there is a strong incentive to optimise the performance of this product and competition in the market is very strong. </a:t>
            </a:r>
            <a:endParaRPr lang="en-GB" sz="1600" dirty="0"/>
          </a:p>
        </p:txBody>
      </p:sp>
      <p:sp>
        <p:nvSpPr>
          <p:cNvPr id="4" name="Slide Number Placeholder 3"/>
          <p:cNvSpPr>
            <a:spLocks noGrp="1"/>
          </p:cNvSpPr>
          <p:nvPr>
            <p:ph type="sldNum" sz="quarter" idx="10"/>
          </p:nvPr>
        </p:nvSpPr>
        <p:spPr/>
        <p:txBody>
          <a:bodyPr/>
          <a:lstStyle/>
          <a:p>
            <a:fld id="{900B2D0B-DDEC-EE45-B9BC-7386BFED9CF3}" type="slidenum">
              <a:rPr lang="en-US" smtClean="0"/>
              <a:t>2</a:t>
            </a:fld>
            <a:endParaRPr lang="en-US"/>
          </a:p>
        </p:txBody>
      </p:sp>
    </p:spTree>
    <p:extLst>
      <p:ext uri="{BB962C8B-B14F-4D97-AF65-F5344CB8AC3E}">
        <p14:creationId xmlns:p14="http://schemas.microsoft.com/office/powerpoint/2010/main" val="1794799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dirty="0" smtClean="0">
                <a:latin typeface="CMR9"/>
              </a:rPr>
              <a:t>Aluminium alloys are among the most worldwide demanded alloys and their demand grows every year</a:t>
            </a:r>
            <a:r>
              <a:rPr lang="en-GB" sz="1600" baseline="0" dirty="0" smtClean="0">
                <a:latin typeface="CMR9"/>
              </a:rPr>
              <a:t> because they count on many advantageous characteristics, being the principal their low density and low price, especially of interest in the vehicle sector. </a:t>
            </a:r>
            <a:r>
              <a:rPr lang="en-GB" sz="1600" dirty="0" smtClean="0">
                <a:latin typeface="CMR9"/>
              </a:rPr>
              <a:t>The European Aluminium association estimated a 40% growth in demand for aluminium between 2019 and 2050. Aluminium sheets are the most popular way of use of this material and they are widely employed in many relevant sectors because they can be cut and formed into different desired shapes. Therefore, there is a strong incentive to optimise the performance of this product and competition in the market is very strong. </a:t>
            </a:r>
            <a:endParaRPr lang="en-GB" sz="1600" dirty="0"/>
          </a:p>
        </p:txBody>
      </p:sp>
      <p:sp>
        <p:nvSpPr>
          <p:cNvPr id="4" name="Slide Number Placeholder 3"/>
          <p:cNvSpPr>
            <a:spLocks noGrp="1"/>
          </p:cNvSpPr>
          <p:nvPr>
            <p:ph type="sldNum" sz="quarter" idx="10"/>
          </p:nvPr>
        </p:nvSpPr>
        <p:spPr/>
        <p:txBody>
          <a:bodyPr/>
          <a:lstStyle/>
          <a:p>
            <a:fld id="{900B2D0B-DDEC-EE45-B9BC-7386BFED9CF3}" type="slidenum">
              <a:rPr lang="en-US" smtClean="0"/>
              <a:t>3</a:t>
            </a:fld>
            <a:endParaRPr lang="en-US"/>
          </a:p>
        </p:txBody>
      </p:sp>
    </p:spTree>
    <p:extLst>
      <p:ext uri="{BB962C8B-B14F-4D97-AF65-F5344CB8AC3E}">
        <p14:creationId xmlns:p14="http://schemas.microsoft.com/office/powerpoint/2010/main" val="2750226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dirty="0" smtClean="0">
                <a:latin typeface="CMR9"/>
              </a:rPr>
              <a:t>Aluminium alloys are among the most worldwide demanded alloys and their demand grows every year</a:t>
            </a:r>
            <a:r>
              <a:rPr lang="en-GB" sz="1600" baseline="0" dirty="0" smtClean="0">
                <a:latin typeface="CMR9"/>
              </a:rPr>
              <a:t> because they count on many advantageous characteristics, being the principal their low density and low price, especially of interest in the vehicle sector. </a:t>
            </a:r>
            <a:r>
              <a:rPr lang="en-GB" sz="1600" dirty="0" smtClean="0">
                <a:latin typeface="CMR9"/>
              </a:rPr>
              <a:t>The European Aluminium association estimated a 40% growth in demand for aluminium between 2019 and 2050. Aluminium sheets are the most popular way of use of this material and they are widely employed in many relevant sectors because they can be cut and formed into different desired shapes. Therefore, there is a strong incentive to optimise the performance of this product and competition in the market is very strong. </a:t>
            </a:r>
            <a:endParaRPr lang="en-GB" sz="1600" dirty="0"/>
          </a:p>
        </p:txBody>
      </p:sp>
      <p:sp>
        <p:nvSpPr>
          <p:cNvPr id="4" name="Slide Number Placeholder 3"/>
          <p:cNvSpPr>
            <a:spLocks noGrp="1"/>
          </p:cNvSpPr>
          <p:nvPr>
            <p:ph type="sldNum" sz="quarter" idx="10"/>
          </p:nvPr>
        </p:nvSpPr>
        <p:spPr/>
        <p:txBody>
          <a:bodyPr/>
          <a:lstStyle/>
          <a:p>
            <a:fld id="{900B2D0B-DDEC-EE45-B9BC-7386BFED9CF3}" type="slidenum">
              <a:rPr lang="en-US" smtClean="0"/>
              <a:t>4</a:t>
            </a:fld>
            <a:endParaRPr lang="en-US"/>
          </a:p>
        </p:txBody>
      </p:sp>
    </p:spTree>
    <p:extLst>
      <p:ext uri="{BB962C8B-B14F-4D97-AF65-F5344CB8AC3E}">
        <p14:creationId xmlns:p14="http://schemas.microsoft.com/office/powerpoint/2010/main" val="3309945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dirty="0" smtClean="0">
                <a:latin typeface="CMR9"/>
              </a:rPr>
              <a:t>Aluminium alloys are among the most worldwide demanded alloys and their demand grows every year</a:t>
            </a:r>
            <a:r>
              <a:rPr lang="en-GB" sz="1600" baseline="0" dirty="0" smtClean="0">
                <a:latin typeface="CMR9"/>
              </a:rPr>
              <a:t> because they count on many advantageous characteristics, being the principal their low density and low price, especially of interest in the vehicle sector. </a:t>
            </a:r>
            <a:r>
              <a:rPr lang="en-GB" sz="1600" dirty="0" smtClean="0">
                <a:latin typeface="CMR9"/>
              </a:rPr>
              <a:t>The European Aluminium association estimated a 40% growth in demand for aluminium between 2019 and 2050. Aluminium sheets are the most popular way of use of this material and they are widely employed in many relevant sectors because they can be cut and formed into different desired shapes. Therefore, there is a strong incentive to optimise the performance of this product and competition in the market is very strong. </a:t>
            </a:r>
            <a:endParaRPr lang="en-GB" sz="1600" dirty="0"/>
          </a:p>
        </p:txBody>
      </p:sp>
      <p:sp>
        <p:nvSpPr>
          <p:cNvPr id="4" name="Slide Number Placeholder 3"/>
          <p:cNvSpPr>
            <a:spLocks noGrp="1"/>
          </p:cNvSpPr>
          <p:nvPr>
            <p:ph type="sldNum" sz="quarter" idx="10"/>
          </p:nvPr>
        </p:nvSpPr>
        <p:spPr/>
        <p:txBody>
          <a:bodyPr/>
          <a:lstStyle/>
          <a:p>
            <a:fld id="{900B2D0B-DDEC-EE45-B9BC-7386BFED9CF3}" type="slidenum">
              <a:rPr lang="en-US" smtClean="0"/>
              <a:t>5</a:t>
            </a:fld>
            <a:endParaRPr lang="en-US"/>
          </a:p>
        </p:txBody>
      </p:sp>
    </p:spTree>
    <p:extLst>
      <p:ext uri="{BB962C8B-B14F-4D97-AF65-F5344CB8AC3E}">
        <p14:creationId xmlns:p14="http://schemas.microsoft.com/office/powerpoint/2010/main" val="1398937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5.GIF"/><Relationship Id="rId4"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640287"/>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1523999" y="4336402"/>
            <a:ext cx="9144000" cy="448643"/>
          </a:xfrm>
        </p:spPr>
        <p:txBody>
          <a:bodyPr>
            <a:normAutofit/>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Author  and Affiliations</a:t>
            </a:r>
          </a:p>
        </p:txBody>
      </p:sp>
      <p:sp>
        <p:nvSpPr>
          <p:cNvPr id="16" name="Rectangle 15"/>
          <p:cNvSpPr/>
          <p:nvPr userDrawn="1"/>
        </p:nvSpPr>
        <p:spPr>
          <a:xfrm>
            <a:off x="0" y="358126"/>
            <a:ext cx="12192000" cy="3368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userDrawn="1"/>
        </p:nvSpPr>
        <p:spPr>
          <a:xfrm>
            <a:off x="11670631" y="4785045"/>
            <a:ext cx="1042737" cy="104273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userDrawn="1"/>
        </p:nvSpPr>
        <p:spPr>
          <a:xfrm>
            <a:off x="11533081" y="2454926"/>
            <a:ext cx="570687" cy="570687"/>
          </a:xfrm>
          <a:prstGeom prst="ellipse">
            <a:avLst/>
          </a:prstGeom>
          <a:solidFill>
            <a:srgbClr val="A1A1A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userDrawn="1"/>
        </p:nvSpPr>
        <p:spPr>
          <a:xfrm>
            <a:off x="10668000" y="1734222"/>
            <a:ext cx="570687" cy="570687"/>
          </a:xfrm>
          <a:prstGeom prst="ellipse">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userDrawn="1"/>
        </p:nvSpPr>
        <p:spPr>
          <a:xfrm>
            <a:off x="9590650" y="840385"/>
            <a:ext cx="816846" cy="816846"/>
          </a:xfrm>
          <a:prstGeom prst="ellipse">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7964" y="826688"/>
            <a:ext cx="2572071" cy="813599"/>
          </a:xfrm>
          <a:prstGeom prst="rect">
            <a:avLst/>
          </a:prstGeom>
        </p:spPr>
      </p:pic>
    </p:spTree>
    <p:extLst>
      <p:ext uri="{BB962C8B-B14F-4D97-AF65-F5344CB8AC3E}">
        <p14:creationId xmlns:p14="http://schemas.microsoft.com/office/powerpoint/2010/main" val="809996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2">
    <p:bg>
      <p:bgPr>
        <a:solidFill>
          <a:schemeClr val="accent3"/>
        </a:solidFill>
        <a:effectLst/>
      </p:bgPr>
    </p:bg>
    <p:spTree>
      <p:nvGrpSpPr>
        <p:cNvPr id="1" name=""/>
        <p:cNvGrpSpPr/>
        <p:nvPr/>
      </p:nvGrpSpPr>
      <p:grpSpPr>
        <a:xfrm>
          <a:off x="0" y="0"/>
          <a:ext cx="0" cy="0"/>
          <a:chOff x="0" y="0"/>
          <a:chExt cx="0" cy="0"/>
        </a:xfrm>
      </p:grpSpPr>
      <p:sp>
        <p:nvSpPr>
          <p:cNvPr id="14" name="Oval 13"/>
          <p:cNvSpPr/>
          <p:nvPr userDrawn="1"/>
        </p:nvSpPr>
        <p:spPr>
          <a:xfrm>
            <a:off x="9242044" y="797921"/>
            <a:ext cx="2152464" cy="2152464"/>
          </a:xfrm>
          <a:prstGeom prst="ellipse">
            <a:avLst/>
          </a:prstGeom>
          <a:solidFill>
            <a:schemeClr val="bg1"/>
          </a:solidFill>
          <a:ln w="1016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userDrawn="1"/>
        </p:nvPicPr>
        <p:blipFill rotWithShape="1">
          <a:blip r:embed="rId2">
            <a:extLst>
              <a:ext uri="{28A0092B-C50C-407E-A947-70E740481C1C}">
                <a14:useLocalDpi xmlns:a14="http://schemas.microsoft.com/office/drawing/2010/main" val="0"/>
              </a:ext>
            </a:extLst>
          </a:blip>
          <a:srcRect l="3223" t="8434" r="27648" b="13518"/>
          <a:stretch/>
        </p:blipFill>
        <p:spPr>
          <a:xfrm>
            <a:off x="9754055" y="1055085"/>
            <a:ext cx="1183859" cy="540000"/>
          </a:xfrm>
          <a:prstGeom prst="rect">
            <a:avLst/>
          </a:prstGeom>
        </p:spPr>
      </p:pic>
      <p:sp>
        <p:nvSpPr>
          <p:cNvPr id="2" name="Title 1"/>
          <p:cNvSpPr>
            <a:spLocks noGrp="1"/>
          </p:cNvSpPr>
          <p:nvPr>
            <p:ph type="ctrTitle"/>
          </p:nvPr>
        </p:nvSpPr>
        <p:spPr>
          <a:xfrm>
            <a:off x="1524000" y="2298840"/>
            <a:ext cx="9144000" cy="2387600"/>
          </a:xfrm>
        </p:spPr>
        <p:txBody>
          <a:bodyPr anchor="b"/>
          <a:lstStyle>
            <a:lvl1pPr algn="ctr">
              <a:defRPr sz="6000"/>
            </a:lvl1pPr>
          </a:lstStyle>
          <a:p>
            <a:r>
              <a:rPr lang="en-US" smtClean="0"/>
              <a:t>Click to edit Master title style</a:t>
            </a:r>
            <a:endParaRPr lang="en-US" dirty="0"/>
          </a:p>
        </p:txBody>
      </p:sp>
      <p:sp>
        <p:nvSpPr>
          <p:cNvPr id="16" name="Rectangle 15"/>
          <p:cNvSpPr/>
          <p:nvPr userDrawn="1"/>
        </p:nvSpPr>
        <p:spPr>
          <a:xfrm>
            <a:off x="0" y="358126"/>
            <a:ext cx="12192000" cy="3368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userDrawn="1"/>
        </p:nvSpPr>
        <p:spPr>
          <a:xfrm>
            <a:off x="10323094" y="6336631"/>
            <a:ext cx="1042737" cy="104273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userDrawn="1"/>
        </p:nvSpPr>
        <p:spPr>
          <a:xfrm>
            <a:off x="164461" y="3978926"/>
            <a:ext cx="570687" cy="570687"/>
          </a:xfrm>
          <a:prstGeom prst="ellipse">
            <a:avLst/>
          </a:prstGeom>
          <a:solidFill>
            <a:srgbClr val="A1A1A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userDrawn="1"/>
        </p:nvSpPr>
        <p:spPr>
          <a:xfrm>
            <a:off x="844231" y="4842526"/>
            <a:ext cx="570687" cy="570687"/>
          </a:xfrm>
          <a:prstGeom prst="ellipse">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userDrawn="1"/>
        </p:nvSpPr>
        <p:spPr>
          <a:xfrm>
            <a:off x="1414918" y="5644441"/>
            <a:ext cx="816846" cy="816846"/>
          </a:xfrm>
          <a:prstGeom prst="ellipse">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userDrawn="1"/>
        </p:nvSpPr>
        <p:spPr>
          <a:xfrm>
            <a:off x="6737686" y="797814"/>
            <a:ext cx="2152464" cy="2152464"/>
          </a:xfrm>
          <a:prstGeom prst="ellipse">
            <a:avLst/>
          </a:prstGeom>
          <a:solidFill>
            <a:schemeClr val="bg1"/>
          </a:solidFill>
          <a:ln w="1016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40084" y="1957153"/>
            <a:ext cx="1303700" cy="595668"/>
          </a:xfrm>
          <a:prstGeom prst="rect">
            <a:avLst/>
          </a:prstGeom>
        </p:spPr>
      </p:pic>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681168" y="1595085"/>
            <a:ext cx="1360630" cy="576000"/>
          </a:xfrm>
          <a:prstGeom prst="rect">
            <a:avLst/>
          </a:prstGeom>
        </p:spPr>
      </p:pic>
      <p:pic>
        <p:nvPicPr>
          <p:cNvPr id="17" name="Picture 1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780557" y="2195929"/>
            <a:ext cx="1085074" cy="540000"/>
          </a:xfrm>
          <a:prstGeom prst="rect">
            <a:avLst/>
          </a:prstGeom>
        </p:spPr>
      </p:pic>
      <p:pic>
        <p:nvPicPr>
          <p:cNvPr id="6" name="Picture 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7600" y="838800"/>
            <a:ext cx="2572071" cy="813599"/>
          </a:xfrm>
          <a:prstGeom prst="rect">
            <a:avLst/>
          </a:prstGeom>
        </p:spPr>
      </p:pic>
      <p:sp>
        <p:nvSpPr>
          <p:cNvPr id="23" name="Subtitle 2"/>
          <p:cNvSpPr>
            <a:spLocks noGrp="1"/>
          </p:cNvSpPr>
          <p:nvPr>
            <p:ph type="subTitle" idx="1" hasCustomPrompt="1"/>
          </p:nvPr>
        </p:nvSpPr>
        <p:spPr>
          <a:xfrm>
            <a:off x="1523635" y="4838571"/>
            <a:ext cx="9144000" cy="448643"/>
          </a:xfrm>
        </p:spPr>
        <p:txBody>
          <a:bodyPr>
            <a:normAutofit/>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Author  and Affiliations</a:t>
            </a:r>
          </a:p>
        </p:txBody>
      </p:sp>
      <p:pic>
        <p:nvPicPr>
          <p:cNvPr id="24" name="Picture 23"/>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915699" y="1349800"/>
            <a:ext cx="1799935" cy="450688"/>
          </a:xfrm>
          <a:prstGeom prst="rect">
            <a:avLst/>
          </a:prstGeom>
        </p:spPr>
      </p:pic>
    </p:spTree>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039353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Oval 6"/>
          <p:cNvSpPr/>
          <p:nvPr userDrawn="1"/>
        </p:nvSpPr>
        <p:spPr>
          <a:xfrm>
            <a:off x="11670631" y="4270695"/>
            <a:ext cx="1042737" cy="104273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userDrawn="1"/>
        </p:nvSpPr>
        <p:spPr>
          <a:xfrm>
            <a:off x="11533081" y="1940576"/>
            <a:ext cx="570687" cy="570687"/>
          </a:xfrm>
          <a:prstGeom prst="ellipse">
            <a:avLst/>
          </a:prstGeom>
          <a:solidFill>
            <a:srgbClr val="A1A1A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userDrawn="1"/>
        </p:nvSpPr>
        <p:spPr>
          <a:xfrm>
            <a:off x="10668000" y="1219872"/>
            <a:ext cx="570687" cy="570687"/>
          </a:xfrm>
          <a:prstGeom prst="ellipse">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userDrawn="1"/>
        </p:nvSpPr>
        <p:spPr>
          <a:xfrm>
            <a:off x="9590650" y="326035"/>
            <a:ext cx="816846" cy="816846"/>
          </a:xfrm>
          <a:prstGeom prst="ellipse">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3025599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2">
    <p:spTree>
      <p:nvGrpSpPr>
        <p:cNvPr id="1" name=""/>
        <p:cNvGrpSpPr/>
        <p:nvPr/>
      </p:nvGrpSpPr>
      <p:grpSpPr>
        <a:xfrm>
          <a:off x="0" y="0"/>
          <a:ext cx="0" cy="0"/>
          <a:chOff x="0" y="0"/>
          <a:chExt cx="0" cy="0"/>
        </a:xfrm>
      </p:grpSpPr>
      <p:sp>
        <p:nvSpPr>
          <p:cNvPr id="7" name="Oval 6"/>
          <p:cNvSpPr/>
          <p:nvPr userDrawn="1"/>
        </p:nvSpPr>
        <p:spPr>
          <a:xfrm>
            <a:off x="11670631" y="5025677"/>
            <a:ext cx="1042737" cy="104273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userDrawn="1"/>
        </p:nvSpPr>
        <p:spPr>
          <a:xfrm>
            <a:off x="11533081" y="1941579"/>
            <a:ext cx="570687" cy="570687"/>
          </a:xfrm>
          <a:prstGeom prst="ellipse">
            <a:avLst/>
          </a:prstGeom>
          <a:solidFill>
            <a:srgbClr val="A1A1A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userDrawn="1"/>
        </p:nvSpPr>
        <p:spPr>
          <a:xfrm>
            <a:off x="10668000" y="1220875"/>
            <a:ext cx="570687" cy="570687"/>
          </a:xfrm>
          <a:prstGeom prst="ellipse">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userDrawn="1"/>
        </p:nvSpPr>
        <p:spPr>
          <a:xfrm>
            <a:off x="9590650" y="327038"/>
            <a:ext cx="816846" cy="816846"/>
          </a:xfrm>
          <a:prstGeom prst="ellipse">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userDrawn="1"/>
        </p:nvSpPr>
        <p:spPr>
          <a:xfrm>
            <a:off x="67673" y="4169646"/>
            <a:ext cx="570687" cy="570687"/>
          </a:xfrm>
          <a:prstGeom prst="ellipse">
            <a:avLst/>
          </a:prstGeom>
          <a:solidFill>
            <a:srgbClr val="A1A1A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838200" y="4740333"/>
            <a:ext cx="570687" cy="570687"/>
          </a:xfrm>
          <a:prstGeom prst="ellipse">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1650892" y="5303802"/>
            <a:ext cx="816846" cy="816846"/>
          </a:xfrm>
          <a:prstGeom prst="ellipse">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11559797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9533181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7705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8507" y="115889"/>
            <a:ext cx="10621293" cy="1117600"/>
          </a:xfrm>
          <a:prstGeom prst="rect">
            <a:avLst/>
          </a:prstGeom>
        </p:spPr>
        <p:txBody>
          <a:bodyPr vert="horz" lIns="91440" tIns="45720" rIns="91440" bIns="45720" rtlCol="0" anchor="b" anchorCtr="0">
            <a:normAutofit/>
          </a:bodyPr>
          <a:lstStyle/>
          <a:p>
            <a:r>
              <a:rPr lang="en-US" dirty="0" smtClean="0"/>
              <a:t>Click to edit Master title  </a:t>
            </a:r>
            <a:endParaRPr lang="en-US" dirty="0"/>
          </a:p>
        </p:txBody>
      </p:sp>
      <p:sp>
        <p:nvSpPr>
          <p:cNvPr id="3" name="Text Placeholder 2"/>
          <p:cNvSpPr>
            <a:spLocks noGrp="1"/>
          </p:cNvSpPr>
          <p:nvPr>
            <p:ph type="body" idx="1"/>
          </p:nvPr>
        </p:nvSpPr>
        <p:spPr>
          <a:xfrm>
            <a:off x="478507" y="1449388"/>
            <a:ext cx="10621292" cy="478531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63A826-DA3C-844B-8A9A-6A2C51F6E5A7}" type="slidenum">
              <a:rPr lang="en-US" smtClean="0"/>
              <a:t>‹#›</a:t>
            </a:fld>
            <a:endParaRPr lang="en-US"/>
          </a:p>
        </p:txBody>
      </p:sp>
      <p:sp>
        <p:nvSpPr>
          <p:cNvPr id="7" name="Rectangle 6"/>
          <p:cNvSpPr/>
          <p:nvPr userDrawn="1"/>
        </p:nvSpPr>
        <p:spPr>
          <a:xfrm>
            <a:off x="0" y="6313489"/>
            <a:ext cx="12192000" cy="54451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5049397" y="6357738"/>
            <a:ext cx="1479512" cy="468000"/>
          </a:xfrm>
          <a:prstGeom prst="rect">
            <a:avLst/>
          </a:prstGeom>
        </p:spPr>
      </p:pic>
    </p:spTree>
    <p:extLst>
      <p:ext uri="{BB962C8B-B14F-4D97-AF65-F5344CB8AC3E}">
        <p14:creationId xmlns:p14="http://schemas.microsoft.com/office/powerpoint/2010/main" val="147552937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63" r:id="rId5"/>
    <p:sldLayoutId id="2147483662" r:id="rId6"/>
    <p:sldLayoutId id="2147483651" r:id="rId7"/>
    <p:sldLayoutId id="2147483654" r:id="rId8"/>
    <p:sldLayoutId id="2147483655" r:id="rId9"/>
  </p:sldLayoutIdLst>
  <p:timing>
    <p:tnLst>
      <p:par>
        <p:cTn id="1" dur="indefinite" restart="never" nodeType="tmRoot"/>
      </p:par>
    </p:tnLst>
  </p:timing>
  <p:hf hdr="0" ftr="0" dt="0"/>
  <p:txStyles>
    <p:titleStyle>
      <a:lvl1pPr marL="0" indent="0" algn="l" defTabSz="914400" rtl="0" eaLnBrk="1" latinLnBrk="0" hangingPunct="1">
        <a:lnSpc>
          <a:spcPct val="90000"/>
        </a:lnSpc>
        <a:spcBef>
          <a:spcPct val="0"/>
        </a:spcBef>
        <a:buClr>
          <a:schemeClr val="accent4"/>
        </a:buClr>
        <a:buFontTx/>
        <a:buNone/>
        <a:defRPr sz="4000" kern="12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4"/>
        </a:buClr>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4"/>
        </a:buClr>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4"/>
        </a:buClr>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4"/>
        </a:buClr>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3" userDrawn="1">
          <p15:clr>
            <a:srgbClr val="F26B43"/>
          </p15:clr>
        </p15:guide>
        <p15:guide id="2" pos="6992" userDrawn="1">
          <p15:clr>
            <a:srgbClr val="F26B43"/>
          </p15:clr>
        </p15:guide>
        <p15:guide id="3" orient="horz" pos="777" userDrawn="1">
          <p15:clr>
            <a:srgbClr val="F26B43"/>
          </p15:clr>
        </p15:guide>
        <p15:guide id="4" pos="302" userDrawn="1">
          <p15:clr>
            <a:srgbClr val="F26B43"/>
          </p15:clr>
        </p15:guide>
        <p15:guide id="5" orient="horz" pos="913" userDrawn="1">
          <p15:clr>
            <a:srgbClr val="F26B43"/>
          </p15:clr>
        </p15:guide>
        <p15:guide id="6" orient="horz" pos="392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44271" y="4879043"/>
            <a:ext cx="9144000" cy="448643"/>
          </a:xfrm>
        </p:spPr>
        <p:txBody>
          <a:bodyPr vert="horz" lIns="91440" tIns="45720" rIns="91440" bIns="45720" rtlCol="0">
            <a:normAutofit fontScale="92500"/>
          </a:bodyPr>
          <a:lstStyle/>
          <a:p>
            <a:r>
              <a:rPr lang="en-GB" dirty="0" err="1"/>
              <a:t>Wunmi</a:t>
            </a:r>
            <a:r>
              <a:rPr lang="en-GB" dirty="0"/>
              <a:t> </a:t>
            </a:r>
            <a:r>
              <a:rPr lang="en-GB" dirty="0" err="1"/>
              <a:t>Olukoya</a:t>
            </a:r>
            <a:r>
              <a:rPr lang="en-GB" dirty="0"/>
              <a:t>, Jamie McGregor, </a:t>
            </a:r>
            <a:r>
              <a:rPr lang="en-GB" dirty="0" err="1"/>
              <a:t>Enn</a:t>
            </a:r>
            <a:r>
              <a:rPr lang="en-GB" dirty="0"/>
              <a:t> </a:t>
            </a:r>
            <a:r>
              <a:rPr lang="en-GB" dirty="0" err="1" smtClean="0"/>
              <a:t>Veikesaar</a:t>
            </a:r>
            <a:r>
              <a:rPr lang="en-GB" dirty="0" smtClean="0"/>
              <a:t> and </a:t>
            </a:r>
            <a:r>
              <a:rPr lang="en-GB" sz="2200" dirty="0" smtClean="0"/>
              <a:t>Laura </a:t>
            </a:r>
            <a:r>
              <a:rPr lang="en-GB" sz="2200" dirty="0"/>
              <a:t>González Duque</a:t>
            </a:r>
          </a:p>
        </p:txBody>
      </p:sp>
      <p:sp>
        <p:nvSpPr>
          <p:cNvPr id="5" name="Rectangle 4"/>
          <p:cNvSpPr/>
          <p:nvPr/>
        </p:nvSpPr>
        <p:spPr>
          <a:xfrm>
            <a:off x="3047999" y="393172"/>
            <a:ext cx="6096000" cy="1200329"/>
          </a:xfrm>
          <a:prstGeom prst="rect">
            <a:avLst/>
          </a:prstGeom>
        </p:spPr>
        <p:txBody>
          <a:bodyPr vert="horz" lIns="91440" tIns="45720" rIns="91440" bIns="45720" rtlCol="0" anchor="b" anchorCtr="0">
            <a:normAutofit fontScale="97500"/>
          </a:bodyPr>
          <a:lstStyle/>
          <a:p>
            <a:pPr algn="ctr">
              <a:lnSpc>
                <a:spcPct val="90000"/>
              </a:lnSpc>
              <a:spcBef>
                <a:spcPct val="0"/>
              </a:spcBef>
              <a:buClr>
                <a:schemeClr val="accent4"/>
              </a:buClr>
            </a:pPr>
            <a:r>
              <a:rPr lang="en-GB" sz="2800" dirty="0" smtClean="0"/>
              <a:t>Research </a:t>
            </a:r>
            <a:r>
              <a:rPr lang="en-GB" sz="2800" dirty="0"/>
              <a:t>Software Engineering Practice</a:t>
            </a:r>
            <a:endParaRPr lang="en-GB" sz="2800" dirty="0">
              <a:solidFill>
                <a:srgbClr val="000000"/>
              </a:solidFill>
              <a:latin typeface="Monotype Corsiva" panose="03010101010201010101" pitchFamily="66" charset="0"/>
              <a:ea typeface="+mj-ea"/>
              <a:cs typeface="+mj-cs"/>
            </a:endParaRPr>
          </a:p>
        </p:txBody>
      </p:sp>
      <p:sp>
        <p:nvSpPr>
          <p:cNvPr id="8" name="Rectangle 2"/>
          <p:cNvSpPr>
            <a:spLocks noGrp="1" noChangeArrowheads="1"/>
          </p:cNvSpPr>
          <p:nvPr>
            <p:ph type="ctrTitle"/>
          </p:nvPr>
        </p:nvSpPr>
        <p:spPr bwMode="auto">
          <a:xfrm>
            <a:off x="1523998" y="2607054"/>
            <a:ext cx="931959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00000"/>
              </a:lnSpc>
              <a:spcAft>
                <a:spcPct val="0"/>
              </a:spcAft>
              <a:buClrTx/>
            </a:pPr>
            <a:r>
              <a:rPr lang="en-GB" sz="4000" dirty="0"/>
              <a:t>Analysis of the connectivity of hydrides within </a:t>
            </a:r>
            <a:r>
              <a:rPr lang="en-GB" sz="4000" dirty="0" smtClean="0"/>
              <a:t>the microstructure </a:t>
            </a:r>
            <a:r>
              <a:rPr lang="en-GB" sz="4000" dirty="0"/>
              <a:t>of </a:t>
            </a:r>
            <a:r>
              <a:rPr lang="en-GB" sz="4000" dirty="0" err="1"/>
              <a:t>Zr</a:t>
            </a:r>
            <a:r>
              <a:rPr lang="en-GB" sz="4000" dirty="0"/>
              <a:t> </a:t>
            </a:r>
            <a:r>
              <a:rPr lang="en-GB" sz="4000" dirty="0" smtClean="0"/>
              <a:t>alloys</a:t>
            </a: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Subtitle 2"/>
          <p:cNvSpPr txBox="1">
            <a:spLocks/>
          </p:cNvSpPr>
          <p:nvPr/>
        </p:nvSpPr>
        <p:spPr>
          <a:xfrm>
            <a:off x="1699590" y="5921429"/>
            <a:ext cx="9144000" cy="93888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Clr>
                <a:schemeClr val="accent4"/>
              </a:buClr>
              <a:buFont typeface="Arial" charset="0"/>
              <a:buNone/>
              <a:defRPr sz="2400" kern="1200" baseline="0">
                <a:solidFill>
                  <a:schemeClr val="tx1"/>
                </a:solidFill>
                <a:latin typeface="+mn-lt"/>
                <a:ea typeface="+mn-ea"/>
                <a:cs typeface="+mn-cs"/>
              </a:defRPr>
            </a:lvl1pPr>
            <a:lvl2pPr marL="457200" indent="0" algn="ctr" defTabSz="914400" rtl="0" eaLnBrk="1" latinLnBrk="0" hangingPunct="1">
              <a:lnSpc>
                <a:spcPct val="90000"/>
              </a:lnSpc>
              <a:spcBef>
                <a:spcPts val="500"/>
              </a:spcBef>
              <a:buClr>
                <a:schemeClr val="accent4"/>
              </a:buClr>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Clr>
                <a:schemeClr val="accent4"/>
              </a:buClr>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Clr>
                <a:schemeClr val="accent4"/>
              </a:buClr>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Clr>
                <a:schemeClr val="accent4"/>
              </a:buClr>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GB" sz="2200" dirty="0" smtClean="0"/>
              <a:t>03/06/2021</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4113" y="828466"/>
            <a:ext cx="1360630" cy="576000"/>
          </a:xfrm>
          <a:prstGeom prst="rect">
            <a:avLst/>
          </a:prstGeom>
        </p:spPr>
      </p:pic>
      <p:pic>
        <p:nvPicPr>
          <p:cNvPr id="2" name="Picture 1"/>
          <p:cNvPicPr>
            <a:picLocks noChangeAspect="1"/>
          </p:cNvPicPr>
          <p:nvPr/>
        </p:nvPicPr>
        <p:blipFill>
          <a:blip r:embed="rId4"/>
          <a:stretch>
            <a:fillRect/>
          </a:stretch>
        </p:blipFill>
        <p:spPr>
          <a:xfrm>
            <a:off x="301555" y="5748673"/>
            <a:ext cx="1576669" cy="757526"/>
          </a:xfrm>
          <a:prstGeom prst="rect">
            <a:avLst/>
          </a:prstGeom>
        </p:spPr>
      </p:pic>
      <p:sp>
        <p:nvSpPr>
          <p:cNvPr id="9" name="Subtitle 2"/>
          <p:cNvSpPr txBox="1">
            <a:spLocks/>
          </p:cNvSpPr>
          <p:nvPr/>
        </p:nvSpPr>
        <p:spPr>
          <a:xfrm>
            <a:off x="1611793" y="4351480"/>
            <a:ext cx="9144000" cy="44864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Clr>
                <a:schemeClr val="accent4"/>
              </a:buClr>
              <a:buFont typeface="Arial" charset="0"/>
              <a:buNone/>
              <a:defRPr sz="2400" kern="1200" baseline="0">
                <a:solidFill>
                  <a:schemeClr val="tx1"/>
                </a:solidFill>
                <a:latin typeface="+mn-lt"/>
                <a:ea typeface="+mn-ea"/>
                <a:cs typeface="+mn-cs"/>
              </a:defRPr>
            </a:lvl1pPr>
            <a:lvl2pPr marL="457200" indent="0" algn="ctr" defTabSz="914400" rtl="0" eaLnBrk="1" latinLnBrk="0" hangingPunct="1">
              <a:lnSpc>
                <a:spcPct val="90000"/>
              </a:lnSpc>
              <a:spcBef>
                <a:spcPts val="500"/>
              </a:spcBef>
              <a:buClr>
                <a:schemeClr val="accent4"/>
              </a:buClr>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Clr>
                <a:schemeClr val="accent4"/>
              </a:buClr>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Clr>
                <a:schemeClr val="accent4"/>
              </a:buClr>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Clr>
                <a:schemeClr val="accent4"/>
              </a:buClr>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GB" dirty="0" smtClean="0"/>
              <a:t>Group 2</a:t>
            </a:r>
            <a:endParaRPr lang="en-GB" sz="2200" dirty="0"/>
          </a:p>
        </p:txBody>
      </p:sp>
    </p:spTree>
    <p:extLst>
      <p:ext uri="{BB962C8B-B14F-4D97-AF65-F5344CB8AC3E}">
        <p14:creationId xmlns:p14="http://schemas.microsoft.com/office/powerpoint/2010/main" val="1738286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3328089" y="941603"/>
            <a:ext cx="5425203" cy="707886"/>
          </a:xfrm>
          <a:prstGeom prst="rect">
            <a:avLst/>
          </a:prstGeom>
        </p:spPr>
        <p:txBody>
          <a:bodyPr wrap="none">
            <a:spAutoFit/>
          </a:bodyPr>
          <a:lstStyle/>
          <a:p>
            <a:r>
              <a:rPr lang="en-GB" sz="4000" dirty="0" smtClean="0"/>
              <a:t>Motivation of the project</a:t>
            </a:r>
            <a:endParaRPr lang="en-GB" sz="4000" dirty="0"/>
          </a:p>
        </p:txBody>
      </p:sp>
      <p:sp>
        <p:nvSpPr>
          <p:cNvPr id="21" name="TextBox 20"/>
          <p:cNvSpPr txBox="1"/>
          <p:nvPr/>
        </p:nvSpPr>
        <p:spPr>
          <a:xfrm>
            <a:off x="11477739" y="6234546"/>
            <a:ext cx="301686" cy="369332"/>
          </a:xfrm>
          <a:prstGeom prst="rect">
            <a:avLst/>
          </a:prstGeom>
          <a:noFill/>
        </p:spPr>
        <p:txBody>
          <a:bodyPr wrap="none" rtlCol="0">
            <a:spAutoFit/>
          </a:bodyPr>
          <a:lstStyle/>
          <a:p>
            <a:r>
              <a:rPr lang="en-GB" dirty="0" smtClean="0"/>
              <a:t>1</a:t>
            </a:r>
            <a:endParaRPr lang="en-GB" dirty="0"/>
          </a:p>
        </p:txBody>
      </p:sp>
      <p:sp>
        <p:nvSpPr>
          <p:cNvPr id="2" name="TextBox 1"/>
          <p:cNvSpPr txBox="1"/>
          <p:nvPr/>
        </p:nvSpPr>
        <p:spPr>
          <a:xfrm>
            <a:off x="2641600" y="2743200"/>
            <a:ext cx="1452001" cy="923330"/>
          </a:xfrm>
          <a:prstGeom prst="rect">
            <a:avLst/>
          </a:prstGeom>
          <a:noFill/>
        </p:spPr>
        <p:txBody>
          <a:bodyPr wrap="none" rtlCol="0">
            <a:spAutoFit/>
          </a:bodyPr>
          <a:lstStyle/>
          <a:p>
            <a:pPr marL="285750" indent="-285750">
              <a:buFontTx/>
              <a:buChar char="-"/>
            </a:pPr>
            <a:r>
              <a:rPr lang="en-GB" dirty="0" smtClean="0"/>
              <a:t>Context</a:t>
            </a:r>
          </a:p>
          <a:p>
            <a:pPr marL="285750" indent="-285750">
              <a:buFontTx/>
              <a:buChar char="-"/>
            </a:pPr>
            <a:r>
              <a:rPr lang="en-GB" dirty="0" smtClean="0"/>
              <a:t>Objectives</a:t>
            </a:r>
          </a:p>
          <a:p>
            <a:pPr marL="285750" indent="-285750">
              <a:buFontTx/>
              <a:buChar char="-"/>
            </a:pPr>
            <a:endParaRPr lang="en-GB" dirty="0"/>
          </a:p>
        </p:txBody>
      </p:sp>
    </p:spTree>
    <p:extLst>
      <p:ext uri="{BB962C8B-B14F-4D97-AF65-F5344CB8AC3E}">
        <p14:creationId xmlns:p14="http://schemas.microsoft.com/office/powerpoint/2010/main" val="37016716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3328089" y="941603"/>
            <a:ext cx="6009658" cy="707886"/>
          </a:xfrm>
          <a:prstGeom prst="rect">
            <a:avLst/>
          </a:prstGeom>
        </p:spPr>
        <p:txBody>
          <a:bodyPr wrap="none">
            <a:spAutoFit/>
          </a:bodyPr>
          <a:lstStyle/>
          <a:p>
            <a:r>
              <a:rPr lang="en-GB" sz="4000" dirty="0" smtClean="0"/>
              <a:t>Packaging &amp; documentation</a:t>
            </a:r>
            <a:endParaRPr lang="en-GB" sz="4000" dirty="0"/>
          </a:p>
        </p:txBody>
      </p:sp>
      <p:sp>
        <p:nvSpPr>
          <p:cNvPr id="21" name="TextBox 20"/>
          <p:cNvSpPr txBox="1"/>
          <p:nvPr/>
        </p:nvSpPr>
        <p:spPr>
          <a:xfrm>
            <a:off x="11477739" y="6234546"/>
            <a:ext cx="301686" cy="369332"/>
          </a:xfrm>
          <a:prstGeom prst="rect">
            <a:avLst/>
          </a:prstGeom>
          <a:noFill/>
        </p:spPr>
        <p:txBody>
          <a:bodyPr wrap="none" rtlCol="0">
            <a:spAutoFit/>
          </a:bodyPr>
          <a:lstStyle/>
          <a:p>
            <a:r>
              <a:rPr lang="en-GB" dirty="0" smtClean="0"/>
              <a:t>1</a:t>
            </a:r>
            <a:endParaRPr lang="en-GB" dirty="0"/>
          </a:p>
        </p:txBody>
      </p:sp>
      <p:sp>
        <p:nvSpPr>
          <p:cNvPr id="4" name="TextBox 3"/>
          <p:cNvSpPr txBox="1"/>
          <p:nvPr/>
        </p:nvSpPr>
        <p:spPr>
          <a:xfrm>
            <a:off x="2769746" y="2539999"/>
            <a:ext cx="2097818" cy="1754326"/>
          </a:xfrm>
          <a:prstGeom prst="rect">
            <a:avLst/>
          </a:prstGeom>
          <a:noFill/>
        </p:spPr>
        <p:txBody>
          <a:bodyPr wrap="none" rtlCol="0">
            <a:spAutoFit/>
          </a:bodyPr>
          <a:lstStyle/>
          <a:p>
            <a:pPr marL="285750" indent="-285750">
              <a:buFontTx/>
              <a:buChar char="-"/>
            </a:pPr>
            <a:r>
              <a:rPr lang="en-GB" dirty="0" smtClean="0"/>
              <a:t>Image loading</a:t>
            </a:r>
          </a:p>
          <a:p>
            <a:pPr marL="285750" indent="-285750">
              <a:buFontTx/>
              <a:buChar char="-"/>
            </a:pPr>
            <a:r>
              <a:rPr lang="en-GB" dirty="0" smtClean="0"/>
              <a:t>Image processing</a:t>
            </a:r>
          </a:p>
          <a:p>
            <a:pPr marL="285750" indent="-285750">
              <a:buFontTx/>
              <a:buChar char="-"/>
            </a:pPr>
            <a:r>
              <a:rPr lang="en-GB" dirty="0" smtClean="0"/>
              <a:t>Thresholding</a:t>
            </a:r>
          </a:p>
          <a:p>
            <a:pPr marL="285750" indent="-285750">
              <a:buFontTx/>
              <a:buChar char="-"/>
            </a:pPr>
            <a:r>
              <a:rPr lang="en-GB" dirty="0" smtClean="0"/>
              <a:t>Connectivity</a:t>
            </a:r>
          </a:p>
          <a:p>
            <a:pPr marL="285750" indent="-285750">
              <a:buFontTx/>
              <a:buChar char="-"/>
            </a:pPr>
            <a:endParaRPr lang="en-GB" dirty="0" smtClean="0"/>
          </a:p>
          <a:p>
            <a:pPr marL="285750" indent="-285750">
              <a:buFontTx/>
              <a:buChar char="-"/>
            </a:pPr>
            <a:endParaRPr lang="en-GB" dirty="0"/>
          </a:p>
        </p:txBody>
      </p:sp>
    </p:spTree>
    <p:extLst>
      <p:ext uri="{BB962C8B-B14F-4D97-AF65-F5344CB8AC3E}">
        <p14:creationId xmlns:p14="http://schemas.microsoft.com/office/powerpoint/2010/main" val="31895191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5491922" y="905653"/>
            <a:ext cx="1668021" cy="707886"/>
          </a:xfrm>
          <a:prstGeom prst="rect">
            <a:avLst/>
          </a:prstGeom>
        </p:spPr>
        <p:txBody>
          <a:bodyPr wrap="none">
            <a:spAutoFit/>
          </a:bodyPr>
          <a:lstStyle/>
          <a:p>
            <a:r>
              <a:rPr lang="en-GB" sz="4000" dirty="0" smtClean="0"/>
              <a:t>Results</a:t>
            </a:r>
            <a:endParaRPr lang="en-GB" sz="4000" dirty="0"/>
          </a:p>
        </p:txBody>
      </p:sp>
      <p:sp>
        <p:nvSpPr>
          <p:cNvPr id="21" name="TextBox 20"/>
          <p:cNvSpPr txBox="1"/>
          <p:nvPr/>
        </p:nvSpPr>
        <p:spPr>
          <a:xfrm>
            <a:off x="11477739" y="6234546"/>
            <a:ext cx="301686" cy="369332"/>
          </a:xfrm>
          <a:prstGeom prst="rect">
            <a:avLst/>
          </a:prstGeom>
          <a:noFill/>
        </p:spPr>
        <p:txBody>
          <a:bodyPr wrap="none" rtlCol="0">
            <a:spAutoFit/>
          </a:bodyPr>
          <a:lstStyle/>
          <a:p>
            <a:r>
              <a:rPr lang="en-GB" dirty="0" smtClean="0"/>
              <a:t>1</a:t>
            </a:r>
            <a:endParaRPr lang="en-GB" dirty="0"/>
          </a:p>
        </p:txBody>
      </p:sp>
      <p:grpSp>
        <p:nvGrpSpPr>
          <p:cNvPr id="16" name="Group 15"/>
          <p:cNvGrpSpPr/>
          <p:nvPr/>
        </p:nvGrpSpPr>
        <p:grpSpPr>
          <a:xfrm>
            <a:off x="4009999" y="1614045"/>
            <a:ext cx="2043402" cy="2345451"/>
            <a:chOff x="335215" y="3167163"/>
            <a:chExt cx="2043402" cy="2345451"/>
          </a:xfrm>
        </p:grpSpPr>
        <p:pic>
          <p:nvPicPr>
            <p:cNvPr id="3" name="Picture 2"/>
            <p:cNvPicPr>
              <a:picLocks noChangeAspect="1"/>
            </p:cNvPicPr>
            <p:nvPr/>
          </p:nvPicPr>
          <p:blipFill>
            <a:blip r:embed="rId3"/>
            <a:stretch>
              <a:fillRect/>
            </a:stretch>
          </p:blipFill>
          <p:spPr>
            <a:xfrm>
              <a:off x="335215" y="3604090"/>
              <a:ext cx="2043402" cy="1908524"/>
            </a:xfrm>
            <a:prstGeom prst="rect">
              <a:avLst/>
            </a:prstGeom>
          </p:spPr>
        </p:pic>
        <p:sp>
          <p:nvSpPr>
            <p:cNvPr id="14" name="Rectangle 13"/>
            <p:cNvSpPr/>
            <p:nvPr/>
          </p:nvSpPr>
          <p:spPr>
            <a:xfrm>
              <a:off x="896693" y="3167163"/>
              <a:ext cx="920445" cy="369332"/>
            </a:xfrm>
            <a:prstGeom prst="rect">
              <a:avLst/>
            </a:prstGeom>
          </p:spPr>
          <p:txBody>
            <a:bodyPr wrap="none">
              <a:spAutoFit/>
            </a:bodyPr>
            <a:lstStyle/>
            <a:p>
              <a:r>
                <a:rPr lang="en-GB" dirty="0" smtClean="0"/>
                <a:t>Loading</a:t>
              </a:r>
              <a:endParaRPr lang="en-GB" dirty="0"/>
            </a:p>
          </p:txBody>
        </p:sp>
      </p:grpSp>
      <p:grpSp>
        <p:nvGrpSpPr>
          <p:cNvPr id="13" name="Group 12"/>
          <p:cNvGrpSpPr/>
          <p:nvPr/>
        </p:nvGrpSpPr>
        <p:grpSpPr>
          <a:xfrm>
            <a:off x="6735310" y="1668874"/>
            <a:ext cx="1920986" cy="2223060"/>
            <a:chOff x="3472233" y="3889095"/>
            <a:chExt cx="2115878" cy="2474160"/>
          </a:xfrm>
        </p:grpSpPr>
        <p:pic>
          <p:nvPicPr>
            <p:cNvPr id="4" name="Picture 3"/>
            <p:cNvPicPr>
              <a:picLocks noChangeAspect="1"/>
            </p:cNvPicPr>
            <p:nvPr/>
          </p:nvPicPr>
          <p:blipFill>
            <a:blip r:embed="rId4"/>
            <a:stretch>
              <a:fillRect/>
            </a:stretch>
          </p:blipFill>
          <p:spPr>
            <a:xfrm>
              <a:off x="3472233" y="4296748"/>
              <a:ext cx="2115878" cy="2066507"/>
            </a:xfrm>
            <a:prstGeom prst="rect">
              <a:avLst/>
            </a:prstGeom>
          </p:spPr>
        </p:pic>
        <p:sp>
          <p:nvSpPr>
            <p:cNvPr id="15" name="Rectangle 14"/>
            <p:cNvSpPr/>
            <p:nvPr/>
          </p:nvSpPr>
          <p:spPr>
            <a:xfrm>
              <a:off x="3879236" y="3889095"/>
              <a:ext cx="1178015" cy="369332"/>
            </a:xfrm>
            <a:prstGeom prst="rect">
              <a:avLst/>
            </a:prstGeom>
          </p:spPr>
          <p:txBody>
            <a:bodyPr wrap="none">
              <a:spAutoFit/>
            </a:bodyPr>
            <a:lstStyle/>
            <a:p>
              <a:r>
                <a:rPr lang="en-GB" dirty="0" smtClean="0"/>
                <a:t>Processing</a:t>
              </a:r>
              <a:endParaRPr lang="en-GB" dirty="0"/>
            </a:p>
          </p:txBody>
        </p:sp>
      </p:grpSp>
      <p:grpSp>
        <p:nvGrpSpPr>
          <p:cNvPr id="17" name="Group 16"/>
          <p:cNvGrpSpPr/>
          <p:nvPr/>
        </p:nvGrpSpPr>
        <p:grpSpPr>
          <a:xfrm>
            <a:off x="1054871" y="4059052"/>
            <a:ext cx="4247447" cy="2559761"/>
            <a:chOff x="6332918" y="1580931"/>
            <a:chExt cx="4247447" cy="2559761"/>
          </a:xfrm>
        </p:grpSpPr>
        <p:pic>
          <p:nvPicPr>
            <p:cNvPr id="6" name="Picture 5"/>
            <p:cNvPicPr>
              <a:picLocks noChangeAspect="1"/>
            </p:cNvPicPr>
            <p:nvPr/>
          </p:nvPicPr>
          <p:blipFill>
            <a:blip r:embed="rId5"/>
            <a:stretch>
              <a:fillRect/>
            </a:stretch>
          </p:blipFill>
          <p:spPr>
            <a:xfrm>
              <a:off x="6332918" y="2207490"/>
              <a:ext cx="2082911" cy="1933202"/>
            </a:xfrm>
            <a:prstGeom prst="rect">
              <a:avLst/>
            </a:prstGeom>
          </p:spPr>
        </p:pic>
        <p:pic>
          <p:nvPicPr>
            <p:cNvPr id="7" name="Picture 6"/>
            <p:cNvPicPr>
              <a:picLocks noChangeAspect="1"/>
            </p:cNvPicPr>
            <p:nvPr/>
          </p:nvPicPr>
          <p:blipFill>
            <a:blip r:embed="rId6"/>
            <a:stretch>
              <a:fillRect/>
            </a:stretch>
          </p:blipFill>
          <p:spPr>
            <a:xfrm>
              <a:off x="8632647" y="2232169"/>
              <a:ext cx="1947718" cy="1841592"/>
            </a:xfrm>
            <a:prstGeom prst="rect">
              <a:avLst/>
            </a:prstGeom>
          </p:spPr>
        </p:pic>
        <p:sp>
          <p:nvSpPr>
            <p:cNvPr id="8" name="Rectangle 7"/>
            <p:cNvSpPr/>
            <p:nvPr/>
          </p:nvSpPr>
          <p:spPr>
            <a:xfrm>
              <a:off x="7061627" y="1822056"/>
              <a:ext cx="625492" cy="369332"/>
            </a:xfrm>
            <a:prstGeom prst="rect">
              <a:avLst/>
            </a:prstGeom>
          </p:spPr>
          <p:txBody>
            <a:bodyPr wrap="none">
              <a:spAutoFit/>
            </a:bodyPr>
            <a:lstStyle/>
            <a:p>
              <a:r>
                <a:rPr lang="en-GB" dirty="0" smtClean="0"/>
                <a:t>Otsu</a:t>
              </a:r>
              <a:endParaRPr lang="en-GB" dirty="0"/>
            </a:p>
          </p:txBody>
        </p:sp>
        <p:sp>
          <p:nvSpPr>
            <p:cNvPr id="11" name="Rectangle 10"/>
            <p:cNvSpPr/>
            <p:nvPr/>
          </p:nvSpPr>
          <p:spPr>
            <a:xfrm>
              <a:off x="9190938" y="1838158"/>
              <a:ext cx="997389" cy="369332"/>
            </a:xfrm>
            <a:prstGeom prst="rect">
              <a:avLst/>
            </a:prstGeom>
          </p:spPr>
          <p:txBody>
            <a:bodyPr wrap="none">
              <a:spAutoFit/>
            </a:bodyPr>
            <a:lstStyle/>
            <a:p>
              <a:r>
                <a:rPr lang="en-GB" dirty="0" smtClean="0"/>
                <a:t>K-means</a:t>
              </a:r>
              <a:endParaRPr lang="en-GB" dirty="0"/>
            </a:p>
          </p:txBody>
        </p:sp>
        <p:sp>
          <p:nvSpPr>
            <p:cNvPr id="12" name="Rectangle 11"/>
            <p:cNvSpPr/>
            <p:nvPr/>
          </p:nvSpPr>
          <p:spPr>
            <a:xfrm>
              <a:off x="7787797" y="1580931"/>
              <a:ext cx="1403141" cy="369332"/>
            </a:xfrm>
            <a:prstGeom prst="rect">
              <a:avLst/>
            </a:prstGeom>
          </p:spPr>
          <p:txBody>
            <a:bodyPr wrap="none">
              <a:spAutoFit/>
            </a:bodyPr>
            <a:lstStyle/>
            <a:p>
              <a:r>
                <a:rPr lang="en-GB" dirty="0"/>
                <a:t>Thresholding</a:t>
              </a:r>
            </a:p>
          </p:txBody>
        </p:sp>
      </p:grpSp>
      <p:grpSp>
        <p:nvGrpSpPr>
          <p:cNvPr id="19" name="Group 18"/>
          <p:cNvGrpSpPr/>
          <p:nvPr/>
        </p:nvGrpSpPr>
        <p:grpSpPr>
          <a:xfrm>
            <a:off x="6702614" y="3973422"/>
            <a:ext cx="4365738" cy="2541602"/>
            <a:chOff x="3957527" y="3604090"/>
            <a:chExt cx="4365738" cy="2541602"/>
          </a:xfrm>
        </p:grpSpPr>
        <p:pic>
          <p:nvPicPr>
            <p:cNvPr id="9" name="Picture 8"/>
            <p:cNvPicPr>
              <a:picLocks noChangeAspect="1"/>
            </p:cNvPicPr>
            <p:nvPr/>
          </p:nvPicPr>
          <p:blipFill>
            <a:blip r:embed="rId7"/>
            <a:stretch>
              <a:fillRect/>
            </a:stretch>
          </p:blipFill>
          <p:spPr>
            <a:xfrm>
              <a:off x="3957527" y="4217857"/>
              <a:ext cx="2066019" cy="1919357"/>
            </a:xfrm>
            <a:prstGeom prst="rect">
              <a:avLst/>
            </a:prstGeom>
          </p:spPr>
        </p:pic>
        <p:pic>
          <p:nvPicPr>
            <p:cNvPr id="10" name="Picture 9"/>
            <p:cNvPicPr>
              <a:picLocks noChangeAspect="1"/>
            </p:cNvPicPr>
            <p:nvPr/>
          </p:nvPicPr>
          <p:blipFill>
            <a:blip r:embed="rId8"/>
            <a:stretch>
              <a:fillRect/>
            </a:stretch>
          </p:blipFill>
          <p:spPr>
            <a:xfrm>
              <a:off x="6202894" y="4223487"/>
              <a:ext cx="2120371" cy="1922205"/>
            </a:xfrm>
            <a:prstGeom prst="rect">
              <a:avLst/>
            </a:prstGeom>
          </p:spPr>
        </p:pic>
        <p:sp>
          <p:nvSpPr>
            <p:cNvPr id="18" name="Rectangle 17"/>
            <p:cNvSpPr/>
            <p:nvPr/>
          </p:nvSpPr>
          <p:spPr>
            <a:xfrm>
              <a:off x="5327203" y="3604090"/>
              <a:ext cx="1354858" cy="369332"/>
            </a:xfrm>
            <a:prstGeom prst="rect">
              <a:avLst/>
            </a:prstGeom>
          </p:spPr>
          <p:txBody>
            <a:bodyPr wrap="none">
              <a:spAutoFit/>
            </a:bodyPr>
            <a:lstStyle/>
            <a:p>
              <a:r>
                <a:rPr lang="en-GB" dirty="0"/>
                <a:t>Connectivity</a:t>
              </a:r>
            </a:p>
          </p:txBody>
        </p:sp>
        <p:sp>
          <p:nvSpPr>
            <p:cNvPr id="22" name="Rectangle 21"/>
            <p:cNvSpPr/>
            <p:nvPr/>
          </p:nvSpPr>
          <p:spPr>
            <a:xfrm>
              <a:off x="4661159" y="3879922"/>
              <a:ext cx="625492" cy="369332"/>
            </a:xfrm>
            <a:prstGeom prst="rect">
              <a:avLst/>
            </a:prstGeom>
          </p:spPr>
          <p:txBody>
            <a:bodyPr wrap="none">
              <a:spAutoFit/>
            </a:bodyPr>
            <a:lstStyle/>
            <a:p>
              <a:r>
                <a:rPr lang="en-GB" dirty="0" smtClean="0"/>
                <a:t>Otsu</a:t>
              </a:r>
              <a:endParaRPr lang="en-GB" dirty="0"/>
            </a:p>
          </p:txBody>
        </p:sp>
        <p:sp>
          <p:nvSpPr>
            <p:cNvPr id="23" name="Rectangle 22"/>
            <p:cNvSpPr/>
            <p:nvPr/>
          </p:nvSpPr>
          <p:spPr>
            <a:xfrm>
              <a:off x="6790470" y="3896024"/>
              <a:ext cx="997389" cy="369332"/>
            </a:xfrm>
            <a:prstGeom prst="rect">
              <a:avLst/>
            </a:prstGeom>
          </p:spPr>
          <p:txBody>
            <a:bodyPr wrap="none">
              <a:spAutoFit/>
            </a:bodyPr>
            <a:lstStyle/>
            <a:p>
              <a:r>
                <a:rPr lang="en-GB" dirty="0" smtClean="0"/>
                <a:t>K-means</a:t>
              </a:r>
              <a:endParaRPr lang="en-GB" dirty="0"/>
            </a:p>
          </p:txBody>
        </p:sp>
      </p:grpSp>
    </p:spTree>
    <p:extLst>
      <p:ext uri="{BB962C8B-B14F-4D97-AF65-F5344CB8AC3E}">
        <p14:creationId xmlns:p14="http://schemas.microsoft.com/office/powerpoint/2010/main" val="11843610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5092234" y="941603"/>
            <a:ext cx="1638525" cy="707886"/>
          </a:xfrm>
          <a:prstGeom prst="rect">
            <a:avLst/>
          </a:prstGeom>
        </p:spPr>
        <p:txBody>
          <a:bodyPr wrap="none">
            <a:spAutoFit/>
          </a:bodyPr>
          <a:lstStyle/>
          <a:p>
            <a:r>
              <a:rPr lang="en-GB" sz="4000" dirty="0" smtClean="0"/>
              <a:t>Testing</a:t>
            </a:r>
            <a:endParaRPr lang="en-GB" sz="4000" dirty="0"/>
          </a:p>
        </p:txBody>
      </p:sp>
      <p:sp>
        <p:nvSpPr>
          <p:cNvPr id="21" name="TextBox 20"/>
          <p:cNvSpPr txBox="1"/>
          <p:nvPr/>
        </p:nvSpPr>
        <p:spPr>
          <a:xfrm>
            <a:off x="11477739" y="6234546"/>
            <a:ext cx="301686" cy="369332"/>
          </a:xfrm>
          <a:prstGeom prst="rect">
            <a:avLst/>
          </a:prstGeom>
          <a:noFill/>
        </p:spPr>
        <p:txBody>
          <a:bodyPr wrap="none" rtlCol="0">
            <a:spAutoFit/>
          </a:bodyPr>
          <a:lstStyle/>
          <a:p>
            <a:r>
              <a:rPr lang="en-GB" dirty="0" smtClean="0"/>
              <a:t>1</a:t>
            </a:r>
            <a:endParaRPr lang="en-GB" dirty="0"/>
          </a:p>
        </p:txBody>
      </p:sp>
    </p:spTree>
    <p:extLst>
      <p:ext uri="{BB962C8B-B14F-4D97-AF65-F5344CB8AC3E}">
        <p14:creationId xmlns:p14="http://schemas.microsoft.com/office/powerpoint/2010/main" val="22197642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MSCDT Website Colours 1">
      <a:dk1>
        <a:srgbClr val="000000"/>
      </a:dk1>
      <a:lt1>
        <a:srgbClr val="FFFFFF"/>
      </a:lt1>
      <a:dk2>
        <a:srgbClr val="44546A"/>
      </a:dk2>
      <a:lt2>
        <a:srgbClr val="E7E6E6"/>
      </a:lt2>
      <a:accent1>
        <a:srgbClr val="9CDCD5"/>
      </a:accent1>
      <a:accent2>
        <a:srgbClr val="179E96"/>
      </a:accent2>
      <a:accent3>
        <a:srgbClr val="FEF6F3"/>
      </a:accent3>
      <a:accent4>
        <a:srgbClr val="FF6500"/>
      </a:accent4>
      <a:accent5>
        <a:srgbClr val="B2B2C3"/>
      </a:accent5>
      <a:accent6>
        <a:srgbClr val="6666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7" id="{D09C1806-EDB4-1144-A328-3FE0F4EEF32B}" vid="{B65BDA9D-965C-DF4A-8F94-3E24081412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AMSCDT3 Presentation Template - Widescreen</Template>
  <TotalTime>5378</TotalTime>
  <Words>569</Words>
  <Application>Microsoft Office PowerPoint</Application>
  <PresentationFormat>Widescreen</PresentationFormat>
  <Paragraphs>37</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CMR9</vt:lpstr>
      <vt:lpstr>Monotype Corsiva</vt:lpstr>
      <vt:lpstr>Office Theme</vt:lpstr>
      <vt:lpstr>Analysis of the connectivity of hydrides within the microstructure of Zr alloys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Sharon brown</dc:creator>
  <cp:lastModifiedBy>Laura</cp:lastModifiedBy>
  <cp:revision>210</cp:revision>
  <dcterms:created xsi:type="dcterms:W3CDTF">2019-10-11T12:26:54Z</dcterms:created>
  <dcterms:modified xsi:type="dcterms:W3CDTF">2021-05-31T10:22:18Z</dcterms:modified>
</cp:coreProperties>
</file>