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6" r:id="rId2"/>
    <p:sldId id="304" r:id="rId3"/>
    <p:sldId id="308" r:id="rId4"/>
    <p:sldId id="296" r:id="rId5"/>
    <p:sldId id="298" r:id="rId6"/>
    <p:sldId id="297" r:id="rId7"/>
    <p:sldId id="307" r:id="rId8"/>
    <p:sldId id="302" r:id="rId9"/>
    <p:sldId id="306"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62F5DA-71AD-B345-B77C-870203E97076}">
          <p14:sldIdLst>
            <p14:sldId id="286"/>
            <p14:sldId id="304"/>
            <p14:sldId id="308"/>
            <p14:sldId id="296"/>
            <p14:sldId id="298"/>
            <p14:sldId id="297"/>
            <p14:sldId id="307"/>
            <p14:sldId id="302"/>
            <p14:sldId id="30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A1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3" autoAdjust="0"/>
    <p:restoredTop sz="91099" autoAdjust="0"/>
  </p:normalViewPr>
  <p:slideViewPr>
    <p:cSldViewPr snapToGrid="0" snapToObjects="1">
      <p:cViewPr varScale="1">
        <p:scale>
          <a:sx n="68" d="100"/>
          <a:sy n="68" d="100"/>
        </p:scale>
        <p:origin x="11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E5DE4-6D00-8B49-A0D0-19A821ED3914}"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B2D0B-DDEC-EE45-B9BC-7386BFED9CF3}" type="slidenum">
              <a:rPr lang="en-US" smtClean="0"/>
              <a:t>‹#›</a:t>
            </a:fld>
            <a:endParaRPr lang="en-US"/>
          </a:p>
        </p:txBody>
      </p:sp>
    </p:spTree>
    <p:extLst>
      <p:ext uri="{BB962C8B-B14F-4D97-AF65-F5344CB8AC3E}">
        <p14:creationId xmlns:p14="http://schemas.microsoft.com/office/powerpoint/2010/main" val="1021586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B2D0B-DDEC-EE45-B9BC-7386BFED9CF3}" type="slidenum">
              <a:rPr lang="en-US" smtClean="0"/>
              <a:t>1</a:t>
            </a:fld>
            <a:endParaRPr lang="en-US"/>
          </a:p>
        </p:txBody>
      </p:sp>
    </p:spTree>
    <p:extLst>
      <p:ext uri="{BB962C8B-B14F-4D97-AF65-F5344CB8AC3E}">
        <p14:creationId xmlns:p14="http://schemas.microsoft.com/office/powerpoint/2010/main" val="47256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2</a:t>
            </a:fld>
            <a:endParaRPr lang="en-US"/>
          </a:p>
        </p:txBody>
      </p:sp>
    </p:spTree>
    <p:extLst>
      <p:ext uri="{BB962C8B-B14F-4D97-AF65-F5344CB8AC3E}">
        <p14:creationId xmlns:p14="http://schemas.microsoft.com/office/powerpoint/2010/main" val="201937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latin typeface="CMR9"/>
              </a:rPr>
              <a:t>Aluminium alloys are among the most worldwide demanded alloys and their demand grows every year</a:t>
            </a:r>
            <a:r>
              <a:rPr lang="en-GB" sz="1600" baseline="0" dirty="0" smtClean="0">
                <a:latin typeface="CMR9"/>
              </a:rPr>
              <a:t> because they count on many advantageous characteristics, being the principal their low density and low price, especially of interest in the vehicle sector. </a:t>
            </a:r>
            <a:r>
              <a:rPr lang="en-GB" sz="1600" dirty="0" smtClean="0">
                <a:latin typeface="CMR9"/>
              </a:rPr>
              <a:t>The European Aluminium association estimated a 40% growth in demand for aluminium between 2019 and 2050. Aluminium sheets are the most popular way of use of this material and they are widely employed in many relevant sectors because they can be cut and formed into different desired shapes. Therefore, there is a strong incentive to optimise the performance of this product and competition in the market is very strong.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3</a:t>
            </a:fld>
            <a:endParaRPr lang="en-US"/>
          </a:p>
        </p:txBody>
      </p:sp>
    </p:spTree>
    <p:extLst>
      <p:ext uri="{BB962C8B-B14F-4D97-AF65-F5344CB8AC3E}">
        <p14:creationId xmlns:p14="http://schemas.microsoft.com/office/powerpoint/2010/main" val="310560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aseline="0" dirty="0" smtClean="0"/>
              <a:t>Once the code has been developed, we introduce our code into functions, and we create a demo notebook to show the user how to use the functions. </a:t>
            </a:r>
          </a:p>
          <a:p>
            <a:r>
              <a:rPr lang="en-GB" sz="1600" baseline="0" dirty="0" smtClean="0"/>
              <a:t>We used Jupyter to write it, and we structured it with these sections listed on the right, which includes the packaging importing to import all the packages needed (the python modules and the modules that we created with our own code), the import of the image we are going to process, the image processing and finally the thresholding and connectivity calculation and plotting.</a:t>
            </a:r>
          </a:p>
          <a:p>
            <a:endParaRPr lang="en-GB" sz="1600" baseline="0" dirty="0" smtClean="0"/>
          </a:p>
          <a:p>
            <a:endParaRPr lang="en-GB" sz="1600" baseline="0" dirty="0" smtClean="0"/>
          </a:p>
        </p:txBody>
      </p:sp>
      <p:sp>
        <p:nvSpPr>
          <p:cNvPr id="4" name="Slide Number Placeholder 3"/>
          <p:cNvSpPr>
            <a:spLocks noGrp="1"/>
          </p:cNvSpPr>
          <p:nvPr>
            <p:ph type="sldNum" sz="quarter" idx="10"/>
          </p:nvPr>
        </p:nvSpPr>
        <p:spPr/>
        <p:txBody>
          <a:bodyPr/>
          <a:lstStyle/>
          <a:p>
            <a:fld id="{900B2D0B-DDEC-EE45-B9BC-7386BFED9CF3}" type="slidenum">
              <a:rPr lang="en-US" smtClean="0"/>
              <a:t>4</a:t>
            </a:fld>
            <a:endParaRPr lang="en-US"/>
          </a:p>
        </p:txBody>
      </p:sp>
    </p:spTree>
    <p:extLst>
      <p:ext uri="{BB962C8B-B14F-4D97-AF65-F5344CB8AC3E}">
        <p14:creationId xmlns:p14="http://schemas.microsoft.com/office/powerpoint/2010/main" val="193897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In</a:t>
            </a:r>
            <a:r>
              <a:rPr lang="en-GB" sz="1600" baseline="0" dirty="0" smtClean="0"/>
              <a:t> each section we describe briefly at the beginning what is going to be done in the section. Then, we call a function that has been stored on a .</a:t>
            </a:r>
            <a:r>
              <a:rPr lang="en-GB" sz="1600" baseline="0" dirty="0" err="1" smtClean="0"/>
              <a:t>py</a:t>
            </a:r>
            <a:r>
              <a:rPr lang="en-GB" sz="1600" baseline="0" dirty="0" smtClean="0"/>
              <a:t> file. And finally we plot the result. </a:t>
            </a:r>
          </a:p>
          <a:p>
            <a:r>
              <a:rPr lang="en-GB" sz="1600" baseline="0" dirty="0" smtClean="0"/>
              <a:t>Here in the right part of the slide we can see an example of one .</a:t>
            </a:r>
            <a:r>
              <a:rPr lang="en-GB" sz="1600" baseline="0" dirty="0" err="1" smtClean="0"/>
              <a:t>py</a:t>
            </a:r>
            <a:r>
              <a:rPr lang="en-GB" sz="1600" baseline="0" dirty="0" smtClean="0"/>
              <a:t> document. All the .</a:t>
            </a:r>
            <a:r>
              <a:rPr lang="en-GB" sz="1600" baseline="0" dirty="0" err="1" smtClean="0"/>
              <a:t>py</a:t>
            </a:r>
            <a:r>
              <a:rPr lang="en-GB" sz="1600" baseline="0" dirty="0" smtClean="0"/>
              <a:t> documents have the same structure. We import the needed packages first, then we define the name and inputs of the function or functions with their corresponding descriptions at the beginning, their code and finally their return.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5</a:t>
            </a:fld>
            <a:endParaRPr lang="en-US"/>
          </a:p>
        </p:txBody>
      </p:sp>
    </p:spTree>
    <p:extLst>
      <p:ext uri="{BB962C8B-B14F-4D97-AF65-F5344CB8AC3E}">
        <p14:creationId xmlns:p14="http://schemas.microsoft.com/office/powerpoint/2010/main" val="35313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To write the</a:t>
            </a:r>
            <a:r>
              <a:rPr lang="en-GB" sz="1600" baseline="0" dirty="0" smtClean="0"/>
              <a:t> report as a latex document we used the editor Overleaf. Here you can see how it looks like and how we divided the content of the report into different folders, tidying the images and sections into different folders and subfolders. </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6</a:t>
            </a:fld>
            <a:endParaRPr lang="en-US"/>
          </a:p>
        </p:txBody>
      </p:sp>
    </p:spTree>
    <p:extLst>
      <p:ext uri="{BB962C8B-B14F-4D97-AF65-F5344CB8AC3E}">
        <p14:creationId xmlns:p14="http://schemas.microsoft.com/office/powerpoint/2010/main" val="2690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One thing that we discovered is that our Jupyter notebook can be saved</a:t>
            </a:r>
            <a:r>
              <a:rPr lang="en-GB" sz="1600" baseline="0" dirty="0" smtClean="0"/>
              <a:t> as a latex file too, so we can add our coding to the report avoiding copy and paste manually when we want to introduce part of the code in the report.</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7</a:t>
            </a:fld>
            <a:endParaRPr lang="en-US"/>
          </a:p>
        </p:txBody>
      </p:sp>
    </p:spTree>
    <p:extLst>
      <p:ext uri="{BB962C8B-B14F-4D97-AF65-F5344CB8AC3E}">
        <p14:creationId xmlns:p14="http://schemas.microsoft.com/office/powerpoint/2010/main" val="230052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About</a:t>
            </a:r>
            <a:r>
              <a:rPr lang="en-GB" sz="1600" baseline="0" dirty="0" smtClean="0"/>
              <a:t> the version control, we can push our changes directly from Overleaf to GitHub by clicking on the GitHub option in the menu.</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8</a:t>
            </a:fld>
            <a:endParaRPr lang="en-US"/>
          </a:p>
        </p:txBody>
      </p:sp>
    </p:spTree>
    <p:extLst>
      <p:ext uri="{BB962C8B-B14F-4D97-AF65-F5344CB8AC3E}">
        <p14:creationId xmlns:p14="http://schemas.microsoft.com/office/powerpoint/2010/main" val="64296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But Overleaf</a:t>
            </a:r>
            <a:r>
              <a:rPr lang="en-GB" sz="1600" baseline="0" dirty="0" smtClean="0"/>
              <a:t> has its own system to track the changes and the authors of the changes too. You just need to click here, on the History button, and you can restore old versions or just see the changes that were made.</a:t>
            </a:r>
            <a:endParaRPr lang="en-GB" sz="1600" dirty="0"/>
          </a:p>
        </p:txBody>
      </p:sp>
      <p:sp>
        <p:nvSpPr>
          <p:cNvPr id="4" name="Slide Number Placeholder 3"/>
          <p:cNvSpPr>
            <a:spLocks noGrp="1"/>
          </p:cNvSpPr>
          <p:nvPr>
            <p:ph type="sldNum" sz="quarter" idx="10"/>
          </p:nvPr>
        </p:nvSpPr>
        <p:spPr/>
        <p:txBody>
          <a:bodyPr/>
          <a:lstStyle/>
          <a:p>
            <a:fld id="{900B2D0B-DDEC-EE45-B9BC-7386BFED9CF3}" type="slidenum">
              <a:rPr lang="en-US" smtClean="0"/>
              <a:t>9</a:t>
            </a:fld>
            <a:endParaRPr lang="en-US"/>
          </a:p>
        </p:txBody>
      </p:sp>
    </p:spTree>
    <p:extLst>
      <p:ext uri="{BB962C8B-B14F-4D97-AF65-F5344CB8AC3E}">
        <p14:creationId xmlns:p14="http://schemas.microsoft.com/office/powerpoint/2010/main" val="338415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40287"/>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1523999" y="4336402"/>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1670631" y="478504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1533081" y="2454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10668000" y="173422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9590650" y="84038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964" y="826688"/>
            <a:ext cx="2572071" cy="813599"/>
          </a:xfrm>
          <a:prstGeom prst="rect">
            <a:avLst/>
          </a:prstGeom>
        </p:spPr>
      </p:pic>
    </p:spTree>
    <p:extLst>
      <p:ext uri="{BB962C8B-B14F-4D97-AF65-F5344CB8AC3E}">
        <p14:creationId xmlns:p14="http://schemas.microsoft.com/office/powerpoint/2010/main" val="809996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2">
    <p:bg>
      <p:bgPr>
        <a:solidFill>
          <a:schemeClr val="accent3"/>
        </a:solidFill>
        <a:effectLst/>
      </p:bgPr>
    </p:bg>
    <p:spTree>
      <p:nvGrpSpPr>
        <p:cNvPr id="1" name=""/>
        <p:cNvGrpSpPr/>
        <p:nvPr/>
      </p:nvGrpSpPr>
      <p:grpSpPr>
        <a:xfrm>
          <a:off x="0" y="0"/>
          <a:ext cx="0" cy="0"/>
          <a:chOff x="0" y="0"/>
          <a:chExt cx="0" cy="0"/>
        </a:xfrm>
      </p:grpSpPr>
      <p:sp>
        <p:nvSpPr>
          <p:cNvPr id="14" name="Oval 13"/>
          <p:cNvSpPr/>
          <p:nvPr userDrawn="1"/>
        </p:nvSpPr>
        <p:spPr>
          <a:xfrm>
            <a:off x="9242044" y="797921"/>
            <a:ext cx="2152464" cy="2152464"/>
          </a:xfrm>
          <a:prstGeom prst="ellipse">
            <a:avLst/>
          </a:prstGeom>
          <a:solidFill>
            <a:schemeClr val="bg1"/>
          </a:solidFill>
          <a:ln w="1016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3223" t="8434" r="27648" b="13518"/>
          <a:stretch/>
        </p:blipFill>
        <p:spPr>
          <a:xfrm>
            <a:off x="9754055" y="1055085"/>
            <a:ext cx="1183859" cy="540000"/>
          </a:xfrm>
          <a:prstGeom prst="rect">
            <a:avLst/>
          </a:prstGeom>
        </p:spPr>
      </p:pic>
      <p:sp>
        <p:nvSpPr>
          <p:cNvPr id="2" name="Title 1"/>
          <p:cNvSpPr>
            <a:spLocks noGrp="1"/>
          </p:cNvSpPr>
          <p:nvPr>
            <p:ph type="ctrTitle"/>
          </p:nvPr>
        </p:nvSpPr>
        <p:spPr>
          <a:xfrm>
            <a:off x="1524000" y="2298840"/>
            <a:ext cx="9144000" cy="2387600"/>
          </a:xfrm>
        </p:spPr>
        <p:txBody>
          <a:bodyPr anchor="b"/>
          <a:lstStyle>
            <a:lvl1pPr algn="ctr">
              <a:defRPr sz="6000"/>
            </a:lvl1pPr>
          </a:lstStyle>
          <a:p>
            <a:r>
              <a:rPr lang="en-US" smtClean="0"/>
              <a:t>Click to edit Master title style</a:t>
            </a:r>
            <a:endParaRPr lang="en-US" dirty="0"/>
          </a:p>
        </p:txBody>
      </p:sp>
      <p:sp>
        <p:nvSpPr>
          <p:cNvPr id="16" name="Rectangle 15"/>
          <p:cNvSpPr/>
          <p:nvPr userDrawn="1"/>
        </p:nvSpPr>
        <p:spPr>
          <a:xfrm>
            <a:off x="0" y="358126"/>
            <a:ext cx="12192000" cy="3368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10323094" y="6336631"/>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164461" y="397892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844231" y="4842526"/>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1414918" y="5644441"/>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37686" y="797814"/>
            <a:ext cx="2152464" cy="2152464"/>
          </a:xfrm>
          <a:prstGeom prst="ellipse">
            <a:avLst/>
          </a:prstGeom>
          <a:solidFill>
            <a:schemeClr val="bg1"/>
          </a:solidFill>
          <a:ln w="1016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40084" y="1957153"/>
            <a:ext cx="1303700" cy="595668"/>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81168" y="1595085"/>
            <a:ext cx="1360630" cy="576000"/>
          </a:xfrm>
          <a:prstGeom prst="rect">
            <a:avLst/>
          </a:prstGeom>
        </p:spPr>
      </p:pic>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80557" y="2195929"/>
            <a:ext cx="1085074" cy="54000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7600" y="838800"/>
            <a:ext cx="2572071" cy="813599"/>
          </a:xfrm>
          <a:prstGeom prst="rect">
            <a:avLst/>
          </a:prstGeom>
        </p:spPr>
      </p:pic>
      <p:sp>
        <p:nvSpPr>
          <p:cNvPr id="23" name="Subtitle 2"/>
          <p:cNvSpPr>
            <a:spLocks noGrp="1"/>
          </p:cNvSpPr>
          <p:nvPr>
            <p:ph type="subTitle" idx="1" hasCustomPrompt="1"/>
          </p:nvPr>
        </p:nvSpPr>
        <p:spPr>
          <a:xfrm>
            <a:off x="1523635" y="4838571"/>
            <a:ext cx="9144000" cy="448643"/>
          </a:xfrm>
        </p:spPr>
        <p:txBody>
          <a:bodyPr>
            <a:normAutofit/>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  and Affiliations</a:t>
            </a:r>
          </a:p>
        </p:txBody>
      </p:sp>
      <p:pic>
        <p:nvPicPr>
          <p:cNvPr id="24" name="Picture 2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915699" y="1349800"/>
            <a:ext cx="1799935" cy="450688"/>
          </a:xfrm>
          <a:prstGeom prst="rect">
            <a:avLst/>
          </a:prstGeom>
        </p:spPr>
      </p:pic>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9353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Oval 6"/>
          <p:cNvSpPr/>
          <p:nvPr userDrawn="1"/>
        </p:nvSpPr>
        <p:spPr>
          <a:xfrm>
            <a:off x="11670631" y="4270695"/>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057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19872"/>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6035"/>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02559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2">
    <p:spTree>
      <p:nvGrpSpPr>
        <p:cNvPr id="1" name=""/>
        <p:cNvGrpSpPr/>
        <p:nvPr/>
      </p:nvGrpSpPr>
      <p:grpSpPr>
        <a:xfrm>
          <a:off x="0" y="0"/>
          <a:ext cx="0" cy="0"/>
          <a:chOff x="0" y="0"/>
          <a:chExt cx="0" cy="0"/>
        </a:xfrm>
      </p:grpSpPr>
      <p:sp>
        <p:nvSpPr>
          <p:cNvPr id="7" name="Oval 6"/>
          <p:cNvSpPr/>
          <p:nvPr userDrawn="1"/>
        </p:nvSpPr>
        <p:spPr>
          <a:xfrm>
            <a:off x="11670631" y="5025677"/>
            <a:ext cx="1042737" cy="1042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11533081" y="1941579"/>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10668000" y="1220875"/>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590650" y="327038"/>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7673" y="4169646"/>
            <a:ext cx="570687" cy="570687"/>
          </a:xfrm>
          <a:prstGeom prst="ellipse">
            <a:avLst/>
          </a:prstGeom>
          <a:solidFill>
            <a:srgbClr val="A1A1A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38200" y="4740333"/>
            <a:ext cx="570687" cy="570687"/>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650892" y="5303802"/>
            <a:ext cx="816846" cy="816846"/>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559797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3318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70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507" y="115889"/>
            <a:ext cx="10621293" cy="1117600"/>
          </a:xfrm>
          <a:prstGeom prst="rect">
            <a:avLst/>
          </a:prstGeom>
        </p:spPr>
        <p:txBody>
          <a:bodyPr vert="horz" lIns="91440" tIns="45720" rIns="91440" bIns="45720" rtlCol="0" anchor="b" anchorCtr="0">
            <a:normAutofit/>
          </a:bodyPr>
          <a:lstStyle/>
          <a:p>
            <a:r>
              <a:rPr lang="en-US" dirty="0" smtClean="0"/>
              <a:t>Click to edit Master title  </a:t>
            </a:r>
            <a:endParaRPr lang="en-US" dirty="0"/>
          </a:p>
        </p:txBody>
      </p:sp>
      <p:sp>
        <p:nvSpPr>
          <p:cNvPr id="3" name="Text Placeholder 2"/>
          <p:cNvSpPr>
            <a:spLocks noGrp="1"/>
          </p:cNvSpPr>
          <p:nvPr>
            <p:ph type="body" idx="1"/>
          </p:nvPr>
        </p:nvSpPr>
        <p:spPr>
          <a:xfrm>
            <a:off x="478507" y="1449388"/>
            <a:ext cx="10621292" cy="478531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3A826-DA3C-844B-8A9A-6A2C51F6E5A7}" type="slidenum">
              <a:rPr lang="en-US" smtClean="0"/>
              <a:t>‹#›</a:t>
            </a:fld>
            <a:endParaRPr lang="en-US"/>
          </a:p>
        </p:txBody>
      </p:sp>
      <p:sp>
        <p:nvSpPr>
          <p:cNvPr id="7" name="Rectangle 6"/>
          <p:cNvSpPr/>
          <p:nvPr userDrawn="1"/>
        </p:nvSpPr>
        <p:spPr>
          <a:xfrm>
            <a:off x="0" y="6313489"/>
            <a:ext cx="12192000" cy="5445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049397" y="6357738"/>
            <a:ext cx="1479512" cy="468000"/>
          </a:xfrm>
          <a:prstGeom prst="rect">
            <a:avLst/>
          </a:prstGeom>
        </p:spPr>
      </p:pic>
    </p:spTree>
    <p:extLst>
      <p:ext uri="{BB962C8B-B14F-4D97-AF65-F5344CB8AC3E}">
        <p14:creationId xmlns:p14="http://schemas.microsoft.com/office/powerpoint/2010/main" val="147552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3" r:id="rId5"/>
    <p:sldLayoutId id="2147483662" r:id="rId6"/>
    <p:sldLayoutId id="2147483651" r:id="rId7"/>
    <p:sldLayoutId id="2147483654" r:id="rId8"/>
    <p:sldLayoutId id="2147483655" r:id="rId9"/>
  </p:sldLayoutIdLs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Clr>
          <a:schemeClr val="accent4"/>
        </a:buClr>
        <a:buFontTx/>
        <a:buNone/>
        <a:defRPr sz="40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3" userDrawn="1">
          <p15:clr>
            <a:srgbClr val="F26B43"/>
          </p15:clr>
        </p15:guide>
        <p15:guide id="2" pos="6992" userDrawn="1">
          <p15:clr>
            <a:srgbClr val="F26B43"/>
          </p15:clr>
        </p15:guide>
        <p15:guide id="3" orient="horz" pos="777" userDrawn="1">
          <p15:clr>
            <a:srgbClr val="F26B43"/>
          </p15:clr>
        </p15:guide>
        <p15:guide id="4" pos="302" userDrawn="1">
          <p15:clr>
            <a:srgbClr val="F26B43"/>
          </p15:clr>
        </p15:guide>
        <p15:guide id="5" orient="horz" pos="913" userDrawn="1">
          <p15:clr>
            <a:srgbClr val="F26B43"/>
          </p15:clr>
        </p15:guide>
        <p15:guide id="6"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44271" y="4879043"/>
            <a:ext cx="9144000" cy="448643"/>
          </a:xfrm>
        </p:spPr>
        <p:txBody>
          <a:bodyPr vert="horz" lIns="91440" tIns="45720" rIns="91440" bIns="45720" rtlCol="0">
            <a:normAutofit fontScale="92500"/>
          </a:bodyPr>
          <a:lstStyle/>
          <a:p>
            <a:r>
              <a:rPr lang="en-GB" dirty="0" err="1"/>
              <a:t>Wunmi</a:t>
            </a:r>
            <a:r>
              <a:rPr lang="en-GB" dirty="0"/>
              <a:t> </a:t>
            </a:r>
            <a:r>
              <a:rPr lang="en-GB" dirty="0" err="1"/>
              <a:t>Olukoya</a:t>
            </a:r>
            <a:r>
              <a:rPr lang="en-GB" dirty="0"/>
              <a:t>, Jamie McGregor, </a:t>
            </a:r>
            <a:r>
              <a:rPr lang="en-GB" dirty="0" err="1"/>
              <a:t>Enn</a:t>
            </a:r>
            <a:r>
              <a:rPr lang="en-GB" dirty="0"/>
              <a:t> </a:t>
            </a:r>
            <a:r>
              <a:rPr lang="en-GB" dirty="0" err="1" smtClean="0"/>
              <a:t>Veikesaar</a:t>
            </a:r>
            <a:r>
              <a:rPr lang="en-GB" dirty="0" smtClean="0"/>
              <a:t> and </a:t>
            </a:r>
            <a:r>
              <a:rPr lang="en-GB" sz="2200" dirty="0" smtClean="0"/>
              <a:t>Laura </a:t>
            </a:r>
            <a:r>
              <a:rPr lang="en-GB" sz="2200" dirty="0"/>
              <a:t>González Duque</a:t>
            </a:r>
          </a:p>
        </p:txBody>
      </p:sp>
      <p:sp>
        <p:nvSpPr>
          <p:cNvPr id="5" name="Rectangle 4"/>
          <p:cNvSpPr/>
          <p:nvPr/>
        </p:nvSpPr>
        <p:spPr>
          <a:xfrm>
            <a:off x="3047999" y="393172"/>
            <a:ext cx="6096000" cy="1200329"/>
          </a:xfrm>
          <a:prstGeom prst="rect">
            <a:avLst/>
          </a:prstGeom>
        </p:spPr>
        <p:txBody>
          <a:bodyPr vert="horz" lIns="91440" tIns="45720" rIns="91440" bIns="45720" rtlCol="0" anchor="b" anchorCtr="0">
            <a:normAutofit fontScale="97500"/>
          </a:bodyPr>
          <a:lstStyle/>
          <a:p>
            <a:pPr algn="ctr">
              <a:lnSpc>
                <a:spcPct val="90000"/>
              </a:lnSpc>
              <a:spcBef>
                <a:spcPct val="0"/>
              </a:spcBef>
              <a:buClr>
                <a:schemeClr val="accent4"/>
              </a:buClr>
            </a:pPr>
            <a:r>
              <a:rPr lang="en-GB" sz="2800" dirty="0" smtClean="0"/>
              <a:t>Research </a:t>
            </a:r>
            <a:r>
              <a:rPr lang="en-GB" sz="2800" dirty="0"/>
              <a:t>Software Engineering Practice</a:t>
            </a:r>
            <a:endParaRPr lang="en-GB" sz="2800" dirty="0">
              <a:solidFill>
                <a:srgbClr val="000000"/>
              </a:solidFill>
              <a:latin typeface="Monotype Corsiva" panose="03010101010201010101" pitchFamily="66" charset="0"/>
              <a:ea typeface="+mj-ea"/>
              <a:cs typeface="+mj-cs"/>
            </a:endParaRPr>
          </a:p>
        </p:txBody>
      </p:sp>
      <p:sp>
        <p:nvSpPr>
          <p:cNvPr id="8" name="Rectangle 2"/>
          <p:cNvSpPr>
            <a:spLocks noGrp="1" noChangeArrowheads="1"/>
          </p:cNvSpPr>
          <p:nvPr>
            <p:ph type="ctrTitle"/>
          </p:nvPr>
        </p:nvSpPr>
        <p:spPr bwMode="auto">
          <a:xfrm>
            <a:off x="1523998" y="2607054"/>
            <a:ext cx="93195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ClrTx/>
            </a:pPr>
            <a:r>
              <a:rPr lang="en-GB" sz="4000" dirty="0"/>
              <a:t>Analysis of the connectivity of hydrides within </a:t>
            </a:r>
            <a:r>
              <a:rPr lang="en-GB" sz="4000" dirty="0" smtClean="0"/>
              <a:t>the microstructure </a:t>
            </a:r>
            <a:r>
              <a:rPr lang="en-GB" sz="4000" dirty="0"/>
              <a:t>of </a:t>
            </a:r>
            <a:r>
              <a:rPr lang="en-GB" sz="4000" dirty="0" err="1"/>
              <a:t>Zr</a:t>
            </a:r>
            <a:r>
              <a:rPr lang="en-GB" sz="4000" dirty="0"/>
              <a:t> </a:t>
            </a:r>
            <a:r>
              <a:rPr lang="en-GB" sz="4000" dirty="0" smtClean="0"/>
              <a:t>alloys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Subtitle 2"/>
          <p:cNvSpPr txBox="1">
            <a:spLocks/>
          </p:cNvSpPr>
          <p:nvPr/>
        </p:nvSpPr>
        <p:spPr>
          <a:xfrm>
            <a:off x="1699590" y="5921429"/>
            <a:ext cx="9144000" cy="9388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sz="2200" dirty="0" smtClean="0"/>
              <a:t>03/06/2021</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113" y="828466"/>
            <a:ext cx="1360630" cy="576000"/>
          </a:xfrm>
          <a:prstGeom prst="rect">
            <a:avLst/>
          </a:prstGeom>
        </p:spPr>
      </p:pic>
      <p:pic>
        <p:nvPicPr>
          <p:cNvPr id="2" name="Picture 1"/>
          <p:cNvPicPr>
            <a:picLocks noChangeAspect="1"/>
          </p:cNvPicPr>
          <p:nvPr/>
        </p:nvPicPr>
        <p:blipFill>
          <a:blip r:embed="rId4"/>
          <a:stretch>
            <a:fillRect/>
          </a:stretch>
        </p:blipFill>
        <p:spPr>
          <a:xfrm>
            <a:off x="301555" y="5748673"/>
            <a:ext cx="1576669" cy="757526"/>
          </a:xfrm>
          <a:prstGeom prst="rect">
            <a:avLst/>
          </a:prstGeom>
        </p:spPr>
      </p:pic>
      <p:sp>
        <p:nvSpPr>
          <p:cNvPr id="9" name="Subtitle 2"/>
          <p:cNvSpPr txBox="1">
            <a:spLocks/>
          </p:cNvSpPr>
          <p:nvPr/>
        </p:nvSpPr>
        <p:spPr>
          <a:xfrm>
            <a:off x="1611793" y="4351480"/>
            <a:ext cx="9144000" cy="448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4"/>
              </a:buClr>
              <a:buFont typeface="Arial"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4"/>
              </a:buClr>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4"/>
              </a:buClr>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4"/>
              </a:buClr>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GB" dirty="0" smtClean="0"/>
              <a:t>Group 2</a:t>
            </a:r>
            <a:endParaRPr lang="en-GB" sz="2200" dirty="0"/>
          </a:p>
        </p:txBody>
      </p:sp>
    </p:spTree>
    <p:extLst>
      <p:ext uri="{BB962C8B-B14F-4D97-AF65-F5344CB8AC3E}">
        <p14:creationId xmlns:p14="http://schemas.microsoft.com/office/powerpoint/2010/main" val="17382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291" y="2215712"/>
            <a:ext cx="9144000" cy="2387600"/>
          </a:xfrm>
        </p:spPr>
        <p:txBody>
          <a:bodyPr/>
          <a:lstStyle/>
          <a:p>
            <a:r>
              <a:rPr lang="en-GB" dirty="0" smtClean="0"/>
              <a:t>Thank you</a:t>
            </a:r>
            <a:endParaRPr lang="en-GB" dirty="0"/>
          </a:p>
        </p:txBody>
      </p:sp>
    </p:spTree>
    <p:extLst>
      <p:ext uri="{BB962C8B-B14F-4D97-AF65-F5344CB8AC3E}">
        <p14:creationId xmlns:p14="http://schemas.microsoft.com/office/powerpoint/2010/main" val="278290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860255" y="965102"/>
            <a:ext cx="1851212" cy="707886"/>
          </a:xfrm>
          <a:prstGeom prst="rect">
            <a:avLst/>
          </a:prstGeom>
        </p:spPr>
        <p:txBody>
          <a:bodyPr wrap="none">
            <a:spAutoFit/>
          </a:bodyPr>
          <a:lstStyle/>
          <a:p>
            <a:r>
              <a:rPr lang="en-GB" sz="4000" dirty="0" smtClean="0"/>
              <a:t>Content</a:t>
            </a:r>
            <a:endParaRPr lang="en-GB" sz="4000" dirty="0"/>
          </a:p>
        </p:txBody>
      </p:sp>
      <p:sp>
        <p:nvSpPr>
          <p:cNvPr id="2" name="TextBox 1"/>
          <p:cNvSpPr txBox="1"/>
          <p:nvPr/>
        </p:nvSpPr>
        <p:spPr>
          <a:xfrm>
            <a:off x="2429844" y="2107932"/>
            <a:ext cx="5324086" cy="5262979"/>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GB" sz="2800" dirty="0"/>
              <a:t>Utilisation of git </a:t>
            </a:r>
            <a:r>
              <a:rPr lang="en-GB" sz="2800" dirty="0" smtClean="0"/>
              <a:t>repository </a:t>
            </a:r>
          </a:p>
          <a:p>
            <a:pPr marL="285750" indent="-285750">
              <a:lnSpc>
                <a:spcPct val="150000"/>
              </a:lnSpc>
              <a:buFont typeface="Wingdings" panose="05000000000000000000" pitchFamily="2" charset="2"/>
              <a:buChar char="Ø"/>
            </a:pPr>
            <a:r>
              <a:rPr lang="en-GB" sz="2800" dirty="0" smtClean="0"/>
              <a:t> Image processing in Python</a:t>
            </a:r>
          </a:p>
          <a:p>
            <a:pPr marL="285750" indent="-285750">
              <a:lnSpc>
                <a:spcPct val="150000"/>
              </a:lnSpc>
              <a:buFont typeface="Wingdings" panose="05000000000000000000" pitchFamily="2" charset="2"/>
              <a:buChar char="Ø"/>
            </a:pPr>
            <a:r>
              <a:rPr lang="en-GB" sz="2800" dirty="0" smtClean="0"/>
              <a:t> Determining connectivity</a:t>
            </a:r>
          </a:p>
          <a:p>
            <a:pPr marL="285750" indent="-285750">
              <a:lnSpc>
                <a:spcPct val="150000"/>
              </a:lnSpc>
              <a:buFont typeface="Wingdings" panose="05000000000000000000" pitchFamily="2" charset="2"/>
              <a:buChar char="Ø"/>
            </a:pPr>
            <a:r>
              <a:rPr lang="en-GB" sz="2800" dirty="0" smtClean="0"/>
              <a:t> Creation of functions in the code</a:t>
            </a:r>
          </a:p>
          <a:p>
            <a:pPr marL="285750" indent="-285750">
              <a:lnSpc>
                <a:spcPct val="150000"/>
              </a:lnSpc>
              <a:buFont typeface="Wingdings" panose="05000000000000000000" pitchFamily="2" charset="2"/>
              <a:buChar char="Ø"/>
            </a:pPr>
            <a:r>
              <a:rPr lang="en-GB" sz="2800" dirty="0" smtClean="0"/>
              <a:t> Testing </a:t>
            </a:r>
            <a:r>
              <a:rPr lang="en-GB" sz="2800" dirty="0"/>
              <a:t>of the </a:t>
            </a:r>
            <a:r>
              <a:rPr lang="en-GB" sz="2800" dirty="0" smtClean="0"/>
              <a:t>code</a:t>
            </a:r>
          </a:p>
          <a:p>
            <a:pPr marL="285750" indent="-285750">
              <a:lnSpc>
                <a:spcPct val="150000"/>
              </a:lnSpc>
              <a:buFont typeface="Wingdings" panose="05000000000000000000" pitchFamily="2" charset="2"/>
              <a:buChar char="Ø"/>
            </a:pPr>
            <a:r>
              <a:rPr lang="en-GB" sz="2800" dirty="0" smtClean="0"/>
              <a:t> Written </a:t>
            </a:r>
            <a:r>
              <a:rPr lang="en-GB" sz="2800" dirty="0"/>
              <a:t>report</a:t>
            </a:r>
          </a:p>
          <a:p>
            <a:pPr marL="285750" indent="-285750">
              <a:buFont typeface="Wingdings" panose="05000000000000000000" pitchFamily="2" charset="2"/>
              <a:buChar char="Ø"/>
            </a:pPr>
            <a:endParaRPr lang="en-GB" sz="2800" dirty="0"/>
          </a:p>
          <a:p>
            <a:pPr marL="285750" indent="-285750">
              <a:buFont typeface="Wingdings" panose="05000000000000000000" pitchFamily="2" charset="2"/>
              <a:buChar char="Ø"/>
            </a:pPr>
            <a:endParaRPr lang="en-GB" sz="2800" dirty="0" smtClean="0"/>
          </a:p>
          <a:p>
            <a:pPr marL="285750" indent="-285750">
              <a:buFont typeface="Wingdings" panose="05000000000000000000" pitchFamily="2" charset="2"/>
              <a:buChar char="Ø"/>
            </a:pPr>
            <a:endParaRPr lang="en-GB" sz="2800" dirty="0"/>
          </a:p>
        </p:txBody>
      </p:sp>
    </p:spTree>
    <p:extLst>
      <p:ext uri="{BB962C8B-B14F-4D97-AF65-F5344CB8AC3E}">
        <p14:creationId xmlns:p14="http://schemas.microsoft.com/office/powerpoint/2010/main" val="327032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28089" y="941603"/>
            <a:ext cx="8917826" cy="707886"/>
          </a:xfrm>
          <a:prstGeom prst="rect">
            <a:avLst/>
          </a:prstGeom>
        </p:spPr>
        <p:txBody>
          <a:bodyPr wrap="none">
            <a:spAutoFit/>
          </a:bodyPr>
          <a:lstStyle/>
          <a:p>
            <a:r>
              <a:rPr lang="et-EE" sz="4000" dirty="0" smtClean="0"/>
              <a:t>Image processing - Gaussian thresholding</a:t>
            </a:r>
            <a:endParaRPr lang="en-GB"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71" y="3302748"/>
            <a:ext cx="10259857" cy="2048161"/>
          </a:xfrm>
          <a:prstGeom prst="rect">
            <a:avLst/>
          </a:prstGeom>
        </p:spPr>
      </p:pic>
      <p:sp>
        <p:nvSpPr>
          <p:cNvPr id="4" name="TextBox 3"/>
          <p:cNvSpPr txBox="1"/>
          <p:nvPr/>
        </p:nvSpPr>
        <p:spPr>
          <a:xfrm>
            <a:off x="966071" y="2060620"/>
            <a:ext cx="7126310" cy="830997"/>
          </a:xfrm>
          <a:prstGeom prst="rect">
            <a:avLst/>
          </a:prstGeom>
          <a:noFill/>
        </p:spPr>
        <p:txBody>
          <a:bodyPr wrap="none" rtlCol="0">
            <a:spAutoFit/>
          </a:bodyPr>
          <a:lstStyle/>
          <a:p>
            <a:pPr marL="342900" indent="-342900">
              <a:buFont typeface="Arial" panose="020B0604020202020204" pitchFamily="34" charset="0"/>
              <a:buChar char="•"/>
            </a:pPr>
            <a:r>
              <a:rPr lang="et-EE" sz="2400" dirty="0" smtClean="0"/>
              <a:t>Adaptive Gaussian thresholding - poor results</a:t>
            </a:r>
          </a:p>
          <a:p>
            <a:pPr marL="342900" indent="-342900">
              <a:buFont typeface="Arial" panose="020B0604020202020204" pitchFamily="34" charset="0"/>
              <a:buChar char="•"/>
            </a:pPr>
            <a:r>
              <a:rPr lang="et-EE" sz="2400" dirty="0" smtClean="0"/>
              <a:t>Noise removal necessary, but results are inconsistent </a:t>
            </a:r>
            <a:endParaRPr lang="et-EE" sz="2400" dirty="0"/>
          </a:p>
        </p:txBody>
      </p:sp>
    </p:spTree>
    <p:extLst>
      <p:ext uri="{BB962C8B-B14F-4D97-AF65-F5344CB8AC3E}">
        <p14:creationId xmlns:p14="http://schemas.microsoft.com/office/powerpoint/2010/main" val="1919911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346561" y="941603"/>
            <a:ext cx="5641544" cy="584775"/>
          </a:xfrm>
          <a:prstGeom prst="rect">
            <a:avLst/>
          </a:prstGeom>
        </p:spPr>
        <p:txBody>
          <a:bodyPr wrap="none">
            <a:spAutoFit/>
          </a:bodyPr>
          <a:lstStyle/>
          <a:p>
            <a:r>
              <a:rPr lang="en-GB" sz="3200" dirty="0"/>
              <a:t>Creation of functions in the code</a:t>
            </a:r>
          </a:p>
        </p:txBody>
      </p:sp>
      <p:pic>
        <p:nvPicPr>
          <p:cNvPr id="3" name="Picture 2"/>
          <p:cNvPicPr>
            <a:picLocks noChangeAspect="1"/>
          </p:cNvPicPr>
          <p:nvPr/>
        </p:nvPicPr>
        <p:blipFill>
          <a:blip r:embed="rId3"/>
          <a:stretch>
            <a:fillRect/>
          </a:stretch>
        </p:blipFill>
        <p:spPr>
          <a:xfrm>
            <a:off x="848979" y="2244936"/>
            <a:ext cx="4299149" cy="4358942"/>
          </a:xfrm>
          <a:prstGeom prst="rect">
            <a:avLst/>
          </a:prstGeom>
        </p:spPr>
      </p:pic>
      <p:pic>
        <p:nvPicPr>
          <p:cNvPr id="8" name="Picture 7"/>
          <p:cNvPicPr>
            <a:picLocks noChangeAspect="1"/>
          </p:cNvPicPr>
          <p:nvPr/>
        </p:nvPicPr>
        <p:blipFill>
          <a:blip r:embed="rId4"/>
          <a:stretch>
            <a:fillRect/>
          </a:stretch>
        </p:blipFill>
        <p:spPr>
          <a:xfrm>
            <a:off x="848979" y="1897462"/>
            <a:ext cx="4299149" cy="347474"/>
          </a:xfrm>
          <a:prstGeom prst="rect">
            <a:avLst/>
          </a:prstGeom>
        </p:spPr>
      </p:pic>
      <p:sp>
        <p:nvSpPr>
          <p:cNvPr id="14" name="Rectangle 13"/>
          <p:cNvSpPr/>
          <p:nvPr/>
        </p:nvSpPr>
        <p:spPr>
          <a:xfrm>
            <a:off x="5148128" y="1990226"/>
            <a:ext cx="55682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Structure of the demo notebook</a:t>
            </a:r>
            <a:endParaRPr lang="en-US" sz="2400" dirty="0">
              <a:ln w="0"/>
              <a:effectLst>
                <a:outerShdw blurRad="38100" dist="19050" dir="2700000" algn="tl" rotWithShape="0">
                  <a:schemeClr val="dk1">
                    <a:alpha val="40000"/>
                  </a:schemeClr>
                </a:outerShdw>
              </a:effectLst>
            </a:endParaRPr>
          </a:p>
        </p:txBody>
      </p:sp>
      <p:sp>
        <p:nvSpPr>
          <p:cNvPr id="4" name="Rectangle 3"/>
          <p:cNvSpPr/>
          <p:nvPr/>
        </p:nvSpPr>
        <p:spPr>
          <a:xfrm>
            <a:off x="6737684" y="2910660"/>
            <a:ext cx="424982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2">
                    <a:lumMod val="50000"/>
                  </a:schemeClr>
                </a:solidFill>
              </a:rPr>
              <a:t>Import packages</a:t>
            </a:r>
            <a:endParaRPr lang="en-GB" sz="2000" dirty="0">
              <a:solidFill>
                <a:schemeClr val="accent2">
                  <a:lumMod val="50000"/>
                </a:schemeClr>
              </a:solidFill>
            </a:endParaRPr>
          </a:p>
        </p:txBody>
      </p:sp>
      <p:sp>
        <p:nvSpPr>
          <p:cNvPr id="12" name="Rectangle 11"/>
          <p:cNvSpPr/>
          <p:nvPr/>
        </p:nvSpPr>
        <p:spPr>
          <a:xfrm>
            <a:off x="6737684" y="3644129"/>
            <a:ext cx="424982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2">
                    <a:lumMod val="50000"/>
                  </a:schemeClr>
                </a:solidFill>
              </a:rPr>
              <a:t>Import images</a:t>
            </a:r>
            <a:endParaRPr lang="en-GB" sz="2000" dirty="0">
              <a:solidFill>
                <a:schemeClr val="accent2">
                  <a:lumMod val="50000"/>
                </a:schemeClr>
              </a:solidFill>
            </a:endParaRPr>
          </a:p>
        </p:txBody>
      </p:sp>
      <p:sp>
        <p:nvSpPr>
          <p:cNvPr id="13" name="Rectangle 12"/>
          <p:cNvSpPr/>
          <p:nvPr/>
        </p:nvSpPr>
        <p:spPr>
          <a:xfrm>
            <a:off x="6737684" y="4313764"/>
            <a:ext cx="424982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2">
                    <a:lumMod val="50000"/>
                  </a:schemeClr>
                </a:solidFill>
              </a:rPr>
              <a:t>Image processing</a:t>
            </a:r>
            <a:endParaRPr lang="en-GB" sz="2000" dirty="0">
              <a:solidFill>
                <a:schemeClr val="accent2">
                  <a:lumMod val="50000"/>
                </a:schemeClr>
              </a:solidFill>
            </a:endParaRPr>
          </a:p>
        </p:txBody>
      </p:sp>
      <p:sp>
        <p:nvSpPr>
          <p:cNvPr id="16" name="Rectangle 15"/>
          <p:cNvSpPr/>
          <p:nvPr/>
        </p:nvSpPr>
        <p:spPr>
          <a:xfrm>
            <a:off x="6737684" y="4983399"/>
            <a:ext cx="424982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2">
                    <a:lumMod val="50000"/>
                  </a:schemeClr>
                </a:solidFill>
              </a:rPr>
              <a:t>Thresholding</a:t>
            </a:r>
            <a:endParaRPr lang="en-GB" sz="2000" dirty="0">
              <a:solidFill>
                <a:schemeClr val="accent2">
                  <a:lumMod val="50000"/>
                </a:schemeClr>
              </a:solidFill>
            </a:endParaRPr>
          </a:p>
        </p:txBody>
      </p:sp>
      <p:sp>
        <p:nvSpPr>
          <p:cNvPr id="17" name="Rectangle 16"/>
          <p:cNvSpPr/>
          <p:nvPr/>
        </p:nvSpPr>
        <p:spPr>
          <a:xfrm>
            <a:off x="6737684" y="5653362"/>
            <a:ext cx="424982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accent2">
                    <a:lumMod val="50000"/>
                  </a:schemeClr>
                </a:solidFill>
              </a:rPr>
              <a:t>Connectivity</a:t>
            </a:r>
            <a:endParaRPr lang="en-GB" sz="2000" dirty="0">
              <a:solidFill>
                <a:schemeClr val="accent2">
                  <a:lumMod val="50000"/>
                </a:schemeClr>
              </a:solidFill>
            </a:endParaRPr>
          </a:p>
        </p:txBody>
      </p:sp>
      <p:cxnSp>
        <p:nvCxnSpPr>
          <p:cNvPr id="6" name="Straight Connector 5"/>
          <p:cNvCxnSpPr/>
          <p:nvPr/>
        </p:nvCxnSpPr>
        <p:spPr>
          <a:xfrm>
            <a:off x="6167333" y="2690310"/>
            <a:ext cx="0" cy="3168000"/>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flipV="1">
            <a:off x="6167333" y="3104240"/>
            <a:ext cx="576000" cy="0"/>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flipV="1">
            <a:off x="6171309" y="3847923"/>
            <a:ext cx="576000" cy="0"/>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6167333" y="4539346"/>
            <a:ext cx="576000" cy="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flipV="1">
            <a:off x="6172135" y="5207385"/>
            <a:ext cx="576000" cy="0"/>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flipV="1">
            <a:off x="6161663" y="5869362"/>
            <a:ext cx="5760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0904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663470" y="2183482"/>
            <a:ext cx="5440997" cy="3908845"/>
          </a:xfrm>
          <a:prstGeom prst="rect">
            <a:avLst/>
          </a:prstGeom>
        </p:spPr>
      </p:pic>
      <p:sp>
        <p:nvSpPr>
          <p:cNvPr id="18" name="Rectangle 17"/>
          <p:cNvSpPr/>
          <p:nvPr/>
        </p:nvSpPr>
        <p:spPr>
          <a:xfrm>
            <a:off x="97671" y="2404533"/>
            <a:ext cx="1023861" cy="17695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3346561" y="941603"/>
            <a:ext cx="5641544" cy="584775"/>
          </a:xfrm>
          <a:prstGeom prst="rect">
            <a:avLst/>
          </a:prstGeom>
        </p:spPr>
        <p:txBody>
          <a:bodyPr wrap="none">
            <a:spAutoFit/>
          </a:bodyPr>
          <a:lstStyle/>
          <a:p>
            <a:r>
              <a:rPr lang="en-GB" sz="3200" dirty="0"/>
              <a:t>Creation of functions in the code</a:t>
            </a:r>
          </a:p>
        </p:txBody>
      </p:sp>
      <p:pic>
        <p:nvPicPr>
          <p:cNvPr id="2" name="Picture 1"/>
          <p:cNvPicPr>
            <a:picLocks noChangeAspect="1"/>
          </p:cNvPicPr>
          <p:nvPr/>
        </p:nvPicPr>
        <p:blipFill>
          <a:blip r:embed="rId4"/>
          <a:stretch>
            <a:fillRect/>
          </a:stretch>
        </p:blipFill>
        <p:spPr>
          <a:xfrm>
            <a:off x="6167333" y="2183483"/>
            <a:ext cx="5704992" cy="3773681"/>
          </a:xfrm>
          <a:prstGeom prst="rect">
            <a:avLst/>
          </a:prstGeom>
        </p:spPr>
      </p:pic>
      <p:cxnSp>
        <p:nvCxnSpPr>
          <p:cNvPr id="8" name="Straight Arrow Connector 7"/>
          <p:cNvCxnSpPr/>
          <p:nvPr/>
        </p:nvCxnSpPr>
        <p:spPr>
          <a:xfrm flipV="1">
            <a:off x="4339898" y="3331851"/>
            <a:ext cx="1692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6559" y="3245213"/>
            <a:ext cx="2556000" cy="19250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p:cNvGrpSpPr/>
          <p:nvPr/>
        </p:nvGrpSpPr>
        <p:grpSpPr>
          <a:xfrm>
            <a:off x="97671" y="2470835"/>
            <a:ext cx="1019930" cy="307777"/>
            <a:chOff x="-1295097" y="2421771"/>
            <a:chExt cx="1019930" cy="307777"/>
          </a:xfrm>
        </p:grpSpPr>
        <p:sp>
          <p:nvSpPr>
            <p:cNvPr id="5" name="TextBox 4"/>
            <p:cNvSpPr txBox="1"/>
            <p:nvPr/>
          </p:nvSpPr>
          <p:spPr>
            <a:xfrm>
              <a:off x="-1295097" y="2421771"/>
              <a:ext cx="1019930" cy="307777"/>
            </a:xfrm>
            <a:prstGeom prst="rect">
              <a:avLst/>
            </a:prstGeom>
            <a:solidFill>
              <a:schemeClr val="accent1">
                <a:lumMod val="40000"/>
                <a:lumOff val="60000"/>
              </a:schemeClr>
            </a:solidFill>
          </p:spPr>
          <p:txBody>
            <a:bodyPr wrap="square" rtlCol="0">
              <a:spAutoFit/>
            </a:bodyPr>
            <a:lstStyle/>
            <a:p>
              <a:r>
                <a:rPr lang="en-GB" sz="1400" dirty="0"/>
                <a:t>D</a:t>
              </a:r>
              <a:r>
                <a:rPr lang="en-GB" sz="1400" dirty="0" smtClean="0"/>
                <a:t>escription</a:t>
              </a:r>
              <a:endParaRPr lang="en-GB" sz="1400" dirty="0"/>
            </a:p>
          </p:txBody>
        </p:sp>
        <p:sp>
          <p:nvSpPr>
            <p:cNvPr id="4" name="Left Bracket 3"/>
            <p:cNvSpPr/>
            <p:nvPr/>
          </p:nvSpPr>
          <p:spPr>
            <a:xfrm>
              <a:off x="-352637" y="2512844"/>
              <a:ext cx="45719" cy="147701"/>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1" name="Group 10"/>
          <p:cNvGrpSpPr/>
          <p:nvPr/>
        </p:nvGrpSpPr>
        <p:grpSpPr>
          <a:xfrm>
            <a:off x="97671" y="2830191"/>
            <a:ext cx="1019930" cy="523224"/>
            <a:chOff x="-1295097" y="2421771"/>
            <a:chExt cx="1019930" cy="257526"/>
          </a:xfrm>
        </p:grpSpPr>
        <p:sp>
          <p:nvSpPr>
            <p:cNvPr id="12" name="TextBox 11"/>
            <p:cNvSpPr txBox="1"/>
            <p:nvPr/>
          </p:nvSpPr>
          <p:spPr>
            <a:xfrm>
              <a:off x="-1295097" y="2421771"/>
              <a:ext cx="1019930" cy="257526"/>
            </a:xfrm>
            <a:prstGeom prst="rect">
              <a:avLst/>
            </a:prstGeom>
            <a:solidFill>
              <a:schemeClr val="accent1">
                <a:lumMod val="40000"/>
                <a:lumOff val="60000"/>
              </a:schemeClr>
            </a:solidFill>
          </p:spPr>
          <p:txBody>
            <a:bodyPr wrap="square" rtlCol="0">
              <a:spAutoFit/>
            </a:bodyPr>
            <a:lstStyle/>
            <a:p>
              <a:r>
                <a:rPr lang="en-GB" sz="1400" dirty="0" smtClean="0"/>
                <a:t>Calling the function</a:t>
              </a:r>
              <a:endParaRPr lang="en-GB" sz="1400" dirty="0"/>
            </a:p>
          </p:txBody>
        </p:sp>
        <p:sp>
          <p:nvSpPr>
            <p:cNvPr id="13" name="Left Bracket 12"/>
            <p:cNvSpPr/>
            <p:nvPr/>
          </p:nvSpPr>
          <p:spPr>
            <a:xfrm>
              <a:off x="-352637" y="2430334"/>
              <a:ext cx="45719" cy="24806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13"/>
          <p:cNvGrpSpPr/>
          <p:nvPr/>
        </p:nvGrpSpPr>
        <p:grpSpPr>
          <a:xfrm>
            <a:off x="101602" y="3481233"/>
            <a:ext cx="1019930" cy="566886"/>
            <a:chOff x="-1295097" y="2421771"/>
            <a:chExt cx="1019930" cy="257526"/>
          </a:xfrm>
        </p:grpSpPr>
        <p:sp>
          <p:nvSpPr>
            <p:cNvPr id="15" name="TextBox 14"/>
            <p:cNvSpPr txBox="1"/>
            <p:nvPr/>
          </p:nvSpPr>
          <p:spPr>
            <a:xfrm>
              <a:off x="-1295097" y="2421771"/>
              <a:ext cx="1019930" cy="257526"/>
            </a:xfrm>
            <a:prstGeom prst="rect">
              <a:avLst/>
            </a:prstGeom>
            <a:solidFill>
              <a:schemeClr val="accent1">
                <a:lumMod val="40000"/>
                <a:lumOff val="60000"/>
              </a:schemeClr>
            </a:solidFill>
          </p:spPr>
          <p:txBody>
            <a:bodyPr wrap="square" rtlCol="0">
              <a:spAutoFit/>
            </a:bodyPr>
            <a:lstStyle/>
            <a:p>
              <a:r>
                <a:rPr lang="en-GB" sz="1400" dirty="0" smtClean="0"/>
                <a:t>Plotting the result</a:t>
              </a:r>
              <a:endParaRPr lang="en-GB" sz="1400" dirty="0"/>
            </a:p>
          </p:txBody>
        </p:sp>
        <p:sp>
          <p:nvSpPr>
            <p:cNvPr id="16" name="Left Bracket 15"/>
            <p:cNvSpPr/>
            <p:nvPr/>
          </p:nvSpPr>
          <p:spPr>
            <a:xfrm>
              <a:off x="-352637" y="2428457"/>
              <a:ext cx="45719" cy="248067"/>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61901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110"/>
          <a:stretch/>
        </p:blipFill>
        <p:spPr>
          <a:xfrm>
            <a:off x="4777541" y="2532005"/>
            <a:ext cx="6979143" cy="3426033"/>
          </a:xfrm>
          <a:prstGeom prst="rect">
            <a:avLst/>
          </a:prstGeom>
        </p:spPr>
      </p:pic>
      <p:grpSp>
        <p:nvGrpSpPr>
          <p:cNvPr id="14" name="Group 13"/>
          <p:cNvGrpSpPr/>
          <p:nvPr/>
        </p:nvGrpSpPr>
        <p:grpSpPr>
          <a:xfrm>
            <a:off x="465775" y="2215965"/>
            <a:ext cx="3892254" cy="4058111"/>
            <a:chOff x="229573" y="2464067"/>
            <a:chExt cx="3472741" cy="3436224"/>
          </a:xfrm>
        </p:grpSpPr>
        <p:sp>
          <p:nvSpPr>
            <p:cNvPr id="13" name="Rectangle 12"/>
            <p:cNvSpPr/>
            <p:nvPr/>
          </p:nvSpPr>
          <p:spPr>
            <a:xfrm>
              <a:off x="229573" y="2464067"/>
              <a:ext cx="3472741" cy="3436224"/>
            </a:xfrm>
            <a:prstGeom prst="rect">
              <a:avLst/>
            </a:prstGeom>
            <a:solidFill>
              <a:schemeClr val="accent4">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391357" y="2576589"/>
              <a:ext cx="3166582" cy="3147676"/>
              <a:chOff x="285479" y="2027159"/>
              <a:chExt cx="3166582" cy="3147676"/>
            </a:xfrm>
            <a:noFill/>
          </p:grpSpPr>
          <p:pic>
            <p:nvPicPr>
              <p:cNvPr id="9" name="Picture 8"/>
              <p:cNvPicPr>
                <a:picLocks noChangeAspect="1"/>
              </p:cNvPicPr>
              <p:nvPr/>
            </p:nvPicPr>
            <p:blipFill rotWithShape="1">
              <a:blip r:embed="rId4"/>
              <a:srcRect r="68536" b="52"/>
              <a:stretch/>
            </p:blipFill>
            <p:spPr>
              <a:xfrm>
                <a:off x="285479" y="3920709"/>
                <a:ext cx="1099849" cy="274506"/>
              </a:xfrm>
              <a:prstGeom prst="rect">
                <a:avLst/>
              </a:prstGeom>
              <a:grpFill/>
            </p:spPr>
          </p:pic>
          <p:pic>
            <p:nvPicPr>
              <p:cNvPr id="7" name="Picture 6"/>
              <p:cNvPicPr>
                <a:picLocks noChangeAspect="1"/>
              </p:cNvPicPr>
              <p:nvPr/>
            </p:nvPicPr>
            <p:blipFill>
              <a:blip r:embed="rId5"/>
              <a:stretch>
                <a:fillRect/>
              </a:stretch>
            </p:blipFill>
            <p:spPr>
              <a:xfrm>
                <a:off x="285479" y="4257487"/>
                <a:ext cx="2008823" cy="917348"/>
              </a:xfrm>
              <a:prstGeom prst="rect">
                <a:avLst/>
              </a:prstGeom>
              <a:grpFill/>
            </p:spPr>
          </p:pic>
          <p:pic>
            <p:nvPicPr>
              <p:cNvPr id="5" name="Picture 4"/>
              <p:cNvPicPr>
                <a:picLocks noChangeAspect="1"/>
              </p:cNvPicPr>
              <p:nvPr/>
            </p:nvPicPr>
            <p:blipFill>
              <a:blip r:embed="rId6"/>
              <a:stretch>
                <a:fillRect/>
              </a:stretch>
            </p:blipFill>
            <p:spPr>
              <a:xfrm>
                <a:off x="285479" y="2053184"/>
                <a:ext cx="1532313" cy="1692252"/>
              </a:xfrm>
              <a:prstGeom prst="rect">
                <a:avLst/>
              </a:prstGeom>
              <a:grpFill/>
            </p:spPr>
          </p:pic>
          <p:pic>
            <p:nvPicPr>
              <p:cNvPr id="10" name="Picture 9"/>
              <p:cNvPicPr>
                <a:picLocks noChangeAspect="1"/>
              </p:cNvPicPr>
              <p:nvPr/>
            </p:nvPicPr>
            <p:blipFill>
              <a:blip r:embed="rId7"/>
              <a:stretch>
                <a:fillRect/>
              </a:stretch>
            </p:blipFill>
            <p:spPr>
              <a:xfrm>
                <a:off x="2393744" y="2027159"/>
                <a:ext cx="1058317" cy="2321122"/>
              </a:xfrm>
              <a:prstGeom prst="rect">
                <a:avLst/>
              </a:prstGeom>
              <a:grpFill/>
            </p:spPr>
          </p:pic>
        </p:grpSp>
      </p:grpSp>
      <p:pic>
        <p:nvPicPr>
          <p:cNvPr id="24" name="Picture 23"/>
          <p:cNvPicPr>
            <a:picLocks noChangeAspect="1"/>
          </p:cNvPicPr>
          <p:nvPr/>
        </p:nvPicPr>
        <p:blipFill>
          <a:blip r:embed="rId8"/>
          <a:stretch>
            <a:fillRect/>
          </a:stretch>
        </p:blipFill>
        <p:spPr>
          <a:xfrm>
            <a:off x="10662091" y="900235"/>
            <a:ext cx="1337440" cy="626633"/>
          </a:xfrm>
          <a:prstGeom prst="rect">
            <a:avLst/>
          </a:prstGeom>
        </p:spPr>
      </p:pic>
      <p:sp>
        <p:nvSpPr>
          <p:cNvPr id="28" name="Rectangle 27"/>
          <p:cNvSpPr/>
          <p:nvPr/>
        </p:nvSpPr>
        <p:spPr>
          <a:xfrm>
            <a:off x="4547289" y="890387"/>
            <a:ext cx="2902718" cy="646331"/>
          </a:xfrm>
          <a:prstGeom prst="rect">
            <a:avLst/>
          </a:prstGeom>
        </p:spPr>
        <p:txBody>
          <a:bodyPr wrap="none">
            <a:spAutoFit/>
          </a:bodyPr>
          <a:lstStyle/>
          <a:p>
            <a:r>
              <a:rPr lang="en-GB" sz="3600" dirty="0" smtClean="0"/>
              <a:t>Written report</a:t>
            </a:r>
            <a:endParaRPr lang="en-GB" sz="3600" dirty="0"/>
          </a:p>
        </p:txBody>
      </p:sp>
      <p:sp>
        <p:nvSpPr>
          <p:cNvPr id="21" name="Rectangle 20"/>
          <p:cNvSpPr/>
          <p:nvPr/>
        </p:nvSpPr>
        <p:spPr>
          <a:xfrm>
            <a:off x="4757951" y="2849079"/>
            <a:ext cx="1250320" cy="181917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urved Up Arrow 2"/>
          <p:cNvSpPr/>
          <p:nvPr/>
        </p:nvSpPr>
        <p:spPr>
          <a:xfrm rot="19006499" flipH="1">
            <a:off x="3858252" y="5340142"/>
            <a:ext cx="1479310" cy="5030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70321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rotWithShape="1">
          <a:blip r:embed="rId3"/>
          <a:srcRect l="19001" t="13549" r="44978" b="31993"/>
          <a:stretch/>
        </p:blipFill>
        <p:spPr>
          <a:xfrm>
            <a:off x="340497" y="2124792"/>
            <a:ext cx="5245810" cy="3808646"/>
          </a:xfrm>
          <a:prstGeom prst="rect">
            <a:avLst/>
          </a:prstGeom>
        </p:spPr>
      </p:pic>
      <p:sp>
        <p:nvSpPr>
          <p:cNvPr id="28" name="Rectangle 27"/>
          <p:cNvSpPr/>
          <p:nvPr/>
        </p:nvSpPr>
        <p:spPr>
          <a:xfrm>
            <a:off x="4547289" y="890387"/>
            <a:ext cx="2902718" cy="646331"/>
          </a:xfrm>
          <a:prstGeom prst="rect">
            <a:avLst/>
          </a:prstGeom>
        </p:spPr>
        <p:txBody>
          <a:bodyPr wrap="none">
            <a:spAutoFit/>
          </a:bodyPr>
          <a:lstStyle/>
          <a:p>
            <a:r>
              <a:rPr lang="en-GB" sz="3600" dirty="0" smtClean="0"/>
              <a:t>Written report</a:t>
            </a:r>
            <a:endParaRPr lang="en-GB" sz="3600" dirty="0"/>
          </a:p>
        </p:txBody>
      </p:sp>
      <p:pic>
        <p:nvPicPr>
          <p:cNvPr id="2" name="Picture 1"/>
          <p:cNvPicPr>
            <a:picLocks noChangeAspect="1"/>
          </p:cNvPicPr>
          <p:nvPr/>
        </p:nvPicPr>
        <p:blipFill rotWithShape="1">
          <a:blip r:embed="rId4"/>
          <a:srcRect l="46990"/>
          <a:stretch/>
        </p:blipFill>
        <p:spPr>
          <a:xfrm>
            <a:off x="6238240" y="1875178"/>
            <a:ext cx="5188749" cy="4307873"/>
          </a:xfrm>
          <a:prstGeom prst="rect">
            <a:avLst/>
          </a:prstGeom>
        </p:spPr>
      </p:pic>
      <p:cxnSp>
        <p:nvCxnSpPr>
          <p:cNvPr id="5" name="Straight Arrow Connector 4"/>
          <p:cNvCxnSpPr/>
          <p:nvPr/>
        </p:nvCxnSpPr>
        <p:spPr>
          <a:xfrm flipV="1">
            <a:off x="2992719" y="4659962"/>
            <a:ext cx="3132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80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8589" y="2086684"/>
            <a:ext cx="5075694" cy="3537605"/>
          </a:xfrm>
          <a:prstGeom prst="rect">
            <a:avLst/>
          </a:prstGeom>
        </p:spPr>
      </p:pic>
      <p:pic>
        <p:nvPicPr>
          <p:cNvPr id="11" name="Picture 10"/>
          <p:cNvPicPr>
            <a:picLocks noChangeAspect="1"/>
          </p:cNvPicPr>
          <p:nvPr/>
        </p:nvPicPr>
        <p:blipFill>
          <a:blip r:embed="rId4"/>
          <a:stretch>
            <a:fillRect/>
          </a:stretch>
        </p:blipFill>
        <p:spPr>
          <a:xfrm>
            <a:off x="3535242" y="1861753"/>
            <a:ext cx="6692123" cy="4260451"/>
          </a:xfrm>
          <a:prstGeom prst="rect">
            <a:avLst/>
          </a:prstGeom>
          <a:ln>
            <a:solidFill>
              <a:srgbClr val="FF0000"/>
            </a:solidFill>
          </a:ln>
          <a:effectLst>
            <a:outerShdw blurRad="292100" dist="139700" dir="2700000" algn="tl" rotWithShape="0">
              <a:srgbClr val="333333">
                <a:alpha val="65000"/>
              </a:srgbClr>
            </a:outerShdw>
          </a:effectLst>
        </p:spPr>
      </p:pic>
      <p:sp>
        <p:nvSpPr>
          <p:cNvPr id="23" name="Rectangle 22"/>
          <p:cNvSpPr/>
          <p:nvPr/>
        </p:nvSpPr>
        <p:spPr>
          <a:xfrm>
            <a:off x="4547289" y="890387"/>
            <a:ext cx="2902718" cy="646331"/>
          </a:xfrm>
          <a:prstGeom prst="rect">
            <a:avLst/>
          </a:prstGeom>
        </p:spPr>
        <p:txBody>
          <a:bodyPr wrap="none">
            <a:spAutoFit/>
          </a:bodyPr>
          <a:lstStyle/>
          <a:p>
            <a:r>
              <a:rPr lang="en-GB" sz="3600" dirty="0" smtClean="0"/>
              <a:t>Written report</a:t>
            </a:r>
            <a:endParaRPr lang="en-GB" sz="3600" dirty="0"/>
          </a:p>
        </p:txBody>
      </p:sp>
      <p:cxnSp>
        <p:nvCxnSpPr>
          <p:cNvPr id="19" name="Straight Arrow Connector 18"/>
          <p:cNvCxnSpPr/>
          <p:nvPr/>
        </p:nvCxnSpPr>
        <p:spPr>
          <a:xfrm>
            <a:off x="544594" y="3227238"/>
            <a:ext cx="505967" cy="5116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218247" y="3799683"/>
            <a:ext cx="611598" cy="24339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urved Down Arrow 23"/>
          <p:cNvSpPr/>
          <p:nvPr/>
        </p:nvSpPr>
        <p:spPr>
          <a:xfrm>
            <a:off x="1972494" y="3342180"/>
            <a:ext cx="2184004" cy="6048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53095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a:srcRect b="33049"/>
          <a:stretch/>
        </p:blipFill>
        <p:spPr>
          <a:xfrm>
            <a:off x="6982300" y="2164192"/>
            <a:ext cx="2244634" cy="4022353"/>
          </a:xfrm>
          <a:prstGeom prst="rect">
            <a:avLst/>
          </a:prstGeom>
          <a:ln>
            <a:solidFill>
              <a:srgbClr val="FF0000"/>
            </a:solidFill>
          </a:ln>
          <a:effectLst>
            <a:outerShdw blurRad="292100" dist="139700" dir="2700000" algn="tl" rotWithShape="0">
              <a:srgbClr val="333333">
                <a:alpha val="65000"/>
              </a:srgbClr>
            </a:outerShdw>
          </a:effectLst>
        </p:spPr>
      </p:pic>
      <p:sp>
        <p:nvSpPr>
          <p:cNvPr id="23" name="Rectangle 22"/>
          <p:cNvSpPr/>
          <p:nvPr/>
        </p:nvSpPr>
        <p:spPr>
          <a:xfrm>
            <a:off x="4547289" y="890387"/>
            <a:ext cx="2902718" cy="646331"/>
          </a:xfrm>
          <a:prstGeom prst="rect">
            <a:avLst/>
          </a:prstGeom>
        </p:spPr>
        <p:txBody>
          <a:bodyPr wrap="none">
            <a:spAutoFit/>
          </a:bodyPr>
          <a:lstStyle/>
          <a:p>
            <a:r>
              <a:rPr lang="en-GB" sz="3600" dirty="0" smtClean="0"/>
              <a:t>Written report</a:t>
            </a:r>
            <a:endParaRPr lang="en-GB" sz="3600" dirty="0"/>
          </a:p>
        </p:txBody>
      </p:sp>
      <p:grpSp>
        <p:nvGrpSpPr>
          <p:cNvPr id="15" name="Group 14"/>
          <p:cNvGrpSpPr/>
          <p:nvPr/>
        </p:nvGrpSpPr>
        <p:grpSpPr>
          <a:xfrm>
            <a:off x="1524001" y="1728592"/>
            <a:ext cx="4474648" cy="4539495"/>
            <a:chOff x="5357191" y="1536854"/>
            <a:chExt cx="3912893" cy="4125036"/>
          </a:xfrm>
        </p:grpSpPr>
        <p:pic>
          <p:nvPicPr>
            <p:cNvPr id="4" name="Picture 3"/>
            <p:cNvPicPr>
              <a:picLocks noChangeAspect="1"/>
            </p:cNvPicPr>
            <p:nvPr/>
          </p:nvPicPr>
          <p:blipFill rotWithShape="1">
            <a:blip r:embed="rId4"/>
            <a:srcRect l="54920"/>
            <a:stretch/>
          </p:blipFill>
          <p:spPr>
            <a:xfrm>
              <a:off x="5357191" y="1842371"/>
              <a:ext cx="3912893" cy="3819519"/>
            </a:xfrm>
            <a:prstGeom prst="rect">
              <a:avLst/>
            </a:prstGeom>
          </p:spPr>
        </p:pic>
        <p:sp>
          <p:nvSpPr>
            <p:cNvPr id="20" name="Rectangle 19"/>
            <p:cNvSpPr/>
            <p:nvPr/>
          </p:nvSpPr>
          <p:spPr>
            <a:xfrm>
              <a:off x="8321964" y="1776054"/>
              <a:ext cx="611598" cy="3140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a:off x="7549147" y="1536854"/>
              <a:ext cx="640085" cy="1526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Curved Down Arrow 12"/>
          <p:cNvSpPr/>
          <p:nvPr/>
        </p:nvSpPr>
        <p:spPr>
          <a:xfrm>
            <a:off x="5237840" y="3144710"/>
            <a:ext cx="1997847" cy="6048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097390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MSCDT Website Colours 1">
      <a:dk1>
        <a:srgbClr val="000000"/>
      </a:dk1>
      <a:lt1>
        <a:srgbClr val="FFFFFF"/>
      </a:lt1>
      <a:dk2>
        <a:srgbClr val="44546A"/>
      </a:dk2>
      <a:lt2>
        <a:srgbClr val="E7E6E6"/>
      </a:lt2>
      <a:accent1>
        <a:srgbClr val="9CDCD5"/>
      </a:accent1>
      <a:accent2>
        <a:srgbClr val="179E96"/>
      </a:accent2>
      <a:accent3>
        <a:srgbClr val="FEF6F3"/>
      </a:accent3>
      <a:accent4>
        <a:srgbClr val="FF6500"/>
      </a:accent4>
      <a:accent5>
        <a:srgbClr val="B2B2C3"/>
      </a:accent5>
      <a:accent6>
        <a:srgbClr val="6666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7" id="{D09C1806-EDB4-1144-A328-3FE0F4EEF32B}" vid="{B65BDA9D-965C-DF4A-8F94-3E24081412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AMSCDT3 Presentation Template - Widescreen</Template>
  <TotalTime>6630</TotalTime>
  <Words>610</Words>
  <Application>Microsoft Office PowerPoint</Application>
  <PresentationFormat>Widescreen</PresentationFormat>
  <Paragraphs>50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CMR9</vt:lpstr>
      <vt:lpstr>Monotype Corsiva</vt:lpstr>
      <vt:lpstr>Wingdings</vt:lpstr>
      <vt:lpstr>Office Theme</vt:lpstr>
      <vt:lpstr>Analysis of the connectivity of hydrides within the microstructure of Zr alloys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brown</dc:creator>
  <cp:lastModifiedBy>Enn Veikesaar</cp:lastModifiedBy>
  <cp:revision>249</cp:revision>
  <dcterms:created xsi:type="dcterms:W3CDTF">2019-10-11T12:26:54Z</dcterms:created>
  <dcterms:modified xsi:type="dcterms:W3CDTF">2021-06-03T12:25:19Z</dcterms:modified>
</cp:coreProperties>
</file>