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43891200" cy="29260800"/>
  <p:notesSz cx="6858000" cy="9144000"/>
  <p:defaultTextStyle>
    <a:defPPr>
      <a:defRPr lang="en-US"/>
    </a:defPPr>
    <a:lvl1pPr marL="0" algn="l" defTabSz="3511296" rtl="0" eaLnBrk="1" latinLnBrk="0" hangingPunct="1">
      <a:defRPr sz="6912" kern="1200">
        <a:solidFill>
          <a:schemeClr val="tx1"/>
        </a:solidFill>
        <a:latin typeface="+mn-lt"/>
        <a:ea typeface="+mn-ea"/>
        <a:cs typeface="+mn-cs"/>
      </a:defRPr>
    </a:lvl1pPr>
    <a:lvl2pPr marL="1755648" algn="l" defTabSz="3511296" rtl="0" eaLnBrk="1" latinLnBrk="0" hangingPunct="1">
      <a:defRPr sz="6912" kern="1200">
        <a:solidFill>
          <a:schemeClr val="tx1"/>
        </a:solidFill>
        <a:latin typeface="+mn-lt"/>
        <a:ea typeface="+mn-ea"/>
        <a:cs typeface="+mn-cs"/>
      </a:defRPr>
    </a:lvl2pPr>
    <a:lvl3pPr marL="3511296" algn="l" defTabSz="3511296" rtl="0" eaLnBrk="1" latinLnBrk="0" hangingPunct="1">
      <a:defRPr sz="6912" kern="1200">
        <a:solidFill>
          <a:schemeClr val="tx1"/>
        </a:solidFill>
        <a:latin typeface="+mn-lt"/>
        <a:ea typeface="+mn-ea"/>
        <a:cs typeface="+mn-cs"/>
      </a:defRPr>
    </a:lvl3pPr>
    <a:lvl4pPr marL="5266944" algn="l" defTabSz="3511296" rtl="0" eaLnBrk="1" latinLnBrk="0" hangingPunct="1">
      <a:defRPr sz="6912" kern="1200">
        <a:solidFill>
          <a:schemeClr val="tx1"/>
        </a:solidFill>
        <a:latin typeface="+mn-lt"/>
        <a:ea typeface="+mn-ea"/>
        <a:cs typeface="+mn-cs"/>
      </a:defRPr>
    </a:lvl4pPr>
    <a:lvl5pPr marL="7022592" algn="l" defTabSz="3511296" rtl="0" eaLnBrk="1" latinLnBrk="0" hangingPunct="1">
      <a:defRPr sz="6912" kern="1200">
        <a:solidFill>
          <a:schemeClr val="tx1"/>
        </a:solidFill>
        <a:latin typeface="+mn-lt"/>
        <a:ea typeface="+mn-ea"/>
        <a:cs typeface="+mn-cs"/>
      </a:defRPr>
    </a:lvl5pPr>
    <a:lvl6pPr marL="8778240" algn="l" defTabSz="3511296" rtl="0" eaLnBrk="1" latinLnBrk="0" hangingPunct="1">
      <a:defRPr sz="6912" kern="1200">
        <a:solidFill>
          <a:schemeClr val="tx1"/>
        </a:solidFill>
        <a:latin typeface="+mn-lt"/>
        <a:ea typeface="+mn-ea"/>
        <a:cs typeface="+mn-cs"/>
      </a:defRPr>
    </a:lvl6pPr>
    <a:lvl7pPr marL="10533888" algn="l" defTabSz="3511296" rtl="0" eaLnBrk="1" latinLnBrk="0" hangingPunct="1">
      <a:defRPr sz="6912" kern="1200">
        <a:solidFill>
          <a:schemeClr val="tx1"/>
        </a:solidFill>
        <a:latin typeface="+mn-lt"/>
        <a:ea typeface="+mn-ea"/>
        <a:cs typeface="+mn-cs"/>
      </a:defRPr>
    </a:lvl7pPr>
    <a:lvl8pPr marL="12289536" algn="l" defTabSz="3511296" rtl="0" eaLnBrk="1" latinLnBrk="0" hangingPunct="1">
      <a:defRPr sz="6912" kern="1200">
        <a:solidFill>
          <a:schemeClr val="tx1"/>
        </a:solidFill>
        <a:latin typeface="+mn-lt"/>
        <a:ea typeface="+mn-ea"/>
        <a:cs typeface="+mn-cs"/>
      </a:defRPr>
    </a:lvl8pPr>
    <a:lvl9pPr marL="14045184" algn="l" defTabSz="3511296" rtl="0" eaLnBrk="1" latinLnBrk="0" hangingPunct="1">
      <a:defRPr sz="691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16"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541"/>
  </p:normalViewPr>
  <p:slideViewPr>
    <p:cSldViewPr snapToGrid="0" snapToObjects="1">
      <p:cViewPr varScale="1">
        <p:scale>
          <a:sx n="26" d="100"/>
          <a:sy n="26" d="100"/>
        </p:scale>
        <p:origin x="1338" y="120"/>
      </p:cViewPr>
      <p:guideLst>
        <p:guide orient="horz" pos="9216"/>
        <p:guide pos="13824"/>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1167574"/>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3901470" rtl="0" eaLnBrk="1" latinLnBrk="0" hangingPunct="1">
        <a:lnSpc>
          <a:spcPct val="90000"/>
        </a:lnSpc>
        <a:spcBef>
          <a:spcPct val="0"/>
        </a:spcBef>
        <a:buNone/>
        <a:defRPr sz="18773" kern="1200">
          <a:solidFill>
            <a:schemeClr val="tx1"/>
          </a:solidFill>
          <a:latin typeface="+mj-lt"/>
          <a:ea typeface="+mj-ea"/>
          <a:cs typeface="+mj-cs"/>
        </a:defRPr>
      </a:lvl1pPr>
    </p:titleStyle>
    <p:bodyStyle>
      <a:lvl1pPr marL="975368" indent="-975368" algn="l" defTabSz="3901470" rtl="0" eaLnBrk="1" latinLnBrk="0" hangingPunct="1">
        <a:lnSpc>
          <a:spcPct val="90000"/>
        </a:lnSpc>
        <a:spcBef>
          <a:spcPts val="4267"/>
        </a:spcBef>
        <a:buFont typeface="Arial" panose="020B0604020202020204" pitchFamily="34" charset="0"/>
        <a:buChar char="•"/>
        <a:defRPr sz="11947" kern="1200">
          <a:solidFill>
            <a:schemeClr val="tx1"/>
          </a:solidFill>
          <a:latin typeface="+mn-lt"/>
          <a:ea typeface="+mn-ea"/>
          <a:cs typeface="+mn-cs"/>
        </a:defRPr>
      </a:lvl1pPr>
      <a:lvl2pPr marL="2926103" indent="-975368" algn="l" defTabSz="3901470" rtl="0" eaLnBrk="1" latinLnBrk="0" hangingPunct="1">
        <a:lnSpc>
          <a:spcPct val="90000"/>
        </a:lnSpc>
        <a:spcBef>
          <a:spcPts val="2133"/>
        </a:spcBef>
        <a:buFont typeface="Arial" panose="020B0604020202020204" pitchFamily="34" charset="0"/>
        <a:buChar char="•"/>
        <a:defRPr sz="10240" kern="1200">
          <a:solidFill>
            <a:schemeClr val="tx1"/>
          </a:solidFill>
          <a:latin typeface="+mn-lt"/>
          <a:ea typeface="+mn-ea"/>
          <a:cs typeface="+mn-cs"/>
        </a:defRPr>
      </a:lvl2pPr>
      <a:lvl3pPr marL="4876838" indent="-975368" algn="l" defTabSz="3901470" rtl="0" eaLnBrk="1" latinLnBrk="0" hangingPunct="1">
        <a:lnSpc>
          <a:spcPct val="90000"/>
        </a:lnSpc>
        <a:spcBef>
          <a:spcPts val="2133"/>
        </a:spcBef>
        <a:buFont typeface="Arial" panose="020B0604020202020204" pitchFamily="34" charset="0"/>
        <a:buChar char="•"/>
        <a:defRPr sz="8533" kern="1200">
          <a:solidFill>
            <a:schemeClr val="tx1"/>
          </a:solidFill>
          <a:latin typeface="+mn-lt"/>
          <a:ea typeface="+mn-ea"/>
          <a:cs typeface="+mn-cs"/>
        </a:defRPr>
      </a:lvl3pPr>
      <a:lvl4pPr marL="6827573" indent="-975368" algn="l" defTabSz="3901470" rtl="0" eaLnBrk="1" latinLnBrk="0" hangingPunct="1">
        <a:lnSpc>
          <a:spcPct val="90000"/>
        </a:lnSpc>
        <a:spcBef>
          <a:spcPts val="2133"/>
        </a:spcBef>
        <a:buFont typeface="Arial" panose="020B0604020202020204" pitchFamily="34" charset="0"/>
        <a:buChar char="•"/>
        <a:defRPr sz="7680" kern="1200">
          <a:solidFill>
            <a:schemeClr val="tx1"/>
          </a:solidFill>
          <a:latin typeface="+mn-lt"/>
          <a:ea typeface="+mn-ea"/>
          <a:cs typeface="+mn-cs"/>
        </a:defRPr>
      </a:lvl4pPr>
      <a:lvl5pPr marL="8778309" indent="-975368" algn="l" defTabSz="3901470" rtl="0" eaLnBrk="1" latinLnBrk="0" hangingPunct="1">
        <a:lnSpc>
          <a:spcPct val="90000"/>
        </a:lnSpc>
        <a:spcBef>
          <a:spcPts val="2133"/>
        </a:spcBef>
        <a:buFont typeface="Arial" panose="020B0604020202020204" pitchFamily="34" charset="0"/>
        <a:buChar char="•"/>
        <a:defRPr sz="7680" kern="1200">
          <a:solidFill>
            <a:schemeClr val="tx1"/>
          </a:solidFill>
          <a:latin typeface="+mn-lt"/>
          <a:ea typeface="+mn-ea"/>
          <a:cs typeface="+mn-cs"/>
        </a:defRPr>
      </a:lvl5pPr>
      <a:lvl6pPr marL="10729044" indent="-975368" algn="l" defTabSz="3901470" rtl="0" eaLnBrk="1" latinLnBrk="0" hangingPunct="1">
        <a:lnSpc>
          <a:spcPct val="90000"/>
        </a:lnSpc>
        <a:spcBef>
          <a:spcPts val="2133"/>
        </a:spcBef>
        <a:buFont typeface="Arial" panose="020B0604020202020204" pitchFamily="34" charset="0"/>
        <a:buChar char="•"/>
        <a:defRPr sz="7680" kern="1200">
          <a:solidFill>
            <a:schemeClr val="tx1"/>
          </a:solidFill>
          <a:latin typeface="+mn-lt"/>
          <a:ea typeface="+mn-ea"/>
          <a:cs typeface="+mn-cs"/>
        </a:defRPr>
      </a:lvl6pPr>
      <a:lvl7pPr marL="12679779" indent="-975368" algn="l" defTabSz="3901470" rtl="0" eaLnBrk="1" latinLnBrk="0" hangingPunct="1">
        <a:lnSpc>
          <a:spcPct val="90000"/>
        </a:lnSpc>
        <a:spcBef>
          <a:spcPts val="2133"/>
        </a:spcBef>
        <a:buFont typeface="Arial" panose="020B0604020202020204" pitchFamily="34" charset="0"/>
        <a:buChar char="•"/>
        <a:defRPr sz="7680" kern="1200">
          <a:solidFill>
            <a:schemeClr val="tx1"/>
          </a:solidFill>
          <a:latin typeface="+mn-lt"/>
          <a:ea typeface="+mn-ea"/>
          <a:cs typeface="+mn-cs"/>
        </a:defRPr>
      </a:lvl7pPr>
      <a:lvl8pPr marL="14630514" indent="-975368" algn="l" defTabSz="3901470" rtl="0" eaLnBrk="1" latinLnBrk="0" hangingPunct="1">
        <a:lnSpc>
          <a:spcPct val="90000"/>
        </a:lnSpc>
        <a:spcBef>
          <a:spcPts val="2133"/>
        </a:spcBef>
        <a:buFont typeface="Arial" panose="020B0604020202020204" pitchFamily="34" charset="0"/>
        <a:buChar char="•"/>
        <a:defRPr sz="7680" kern="1200">
          <a:solidFill>
            <a:schemeClr val="tx1"/>
          </a:solidFill>
          <a:latin typeface="+mn-lt"/>
          <a:ea typeface="+mn-ea"/>
          <a:cs typeface="+mn-cs"/>
        </a:defRPr>
      </a:lvl8pPr>
      <a:lvl9pPr marL="16581250" indent="-975368" algn="l" defTabSz="3901470" rtl="0" eaLnBrk="1" latinLnBrk="0" hangingPunct="1">
        <a:lnSpc>
          <a:spcPct val="90000"/>
        </a:lnSpc>
        <a:spcBef>
          <a:spcPts val="2133"/>
        </a:spcBef>
        <a:buFont typeface="Arial" panose="020B0604020202020204" pitchFamily="34" charset="0"/>
        <a:buChar char="•"/>
        <a:defRPr sz="7680" kern="1200">
          <a:solidFill>
            <a:schemeClr val="tx1"/>
          </a:solidFill>
          <a:latin typeface="+mn-lt"/>
          <a:ea typeface="+mn-ea"/>
          <a:cs typeface="+mn-cs"/>
        </a:defRPr>
      </a:lvl9pPr>
    </p:bodyStyle>
    <p:otherStyle>
      <a:defPPr>
        <a:defRPr lang="en-US"/>
      </a:defPPr>
      <a:lvl1pPr marL="0" algn="l" defTabSz="3901470" rtl="0" eaLnBrk="1" latinLnBrk="0" hangingPunct="1">
        <a:defRPr sz="7680" kern="1200">
          <a:solidFill>
            <a:schemeClr val="tx1"/>
          </a:solidFill>
          <a:latin typeface="+mn-lt"/>
          <a:ea typeface="+mn-ea"/>
          <a:cs typeface="+mn-cs"/>
        </a:defRPr>
      </a:lvl1pPr>
      <a:lvl2pPr marL="1950735" algn="l" defTabSz="3901470" rtl="0" eaLnBrk="1" latinLnBrk="0" hangingPunct="1">
        <a:defRPr sz="7680" kern="1200">
          <a:solidFill>
            <a:schemeClr val="tx1"/>
          </a:solidFill>
          <a:latin typeface="+mn-lt"/>
          <a:ea typeface="+mn-ea"/>
          <a:cs typeface="+mn-cs"/>
        </a:defRPr>
      </a:lvl2pPr>
      <a:lvl3pPr marL="3901470" algn="l" defTabSz="3901470" rtl="0" eaLnBrk="1" latinLnBrk="0" hangingPunct="1">
        <a:defRPr sz="7680" kern="1200">
          <a:solidFill>
            <a:schemeClr val="tx1"/>
          </a:solidFill>
          <a:latin typeface="+mn-lt"/>
          <a:ea typeface="+mn-ea"/>
          <a:cs typeface="+mn-cs"/>
        </a:defRPr>
      </a:lvl3pPr>
      <a:lvl4pPr marL="5852206" algn="l" defTabSz="3901470" rtl="0" eaLnBrk="1" latinLnBrk="0" hangingPunct="1">
        <a:defRPr sz="7680" kern="1200">
          <a:solidFill>
            <a:schemeClr val="tx1"/>
          </a:solidFill>
          <a:latin typeface="+mn-lt"/>
          <a:ea typeface="+mn-ea"/>
          <a:cs typeface="+mn-cs"/>
        </a:defRPr>
      </a:lvl4pPr>
      <a:lvl5pPr marL="7802941" algn="l" defTabSz="3901470" rtl="0" eaLnBrk="1" latinLnBrk="0" hangingPunct="1">
        <a:defRPr sz="7680" kern="1200">
          <a:solidFill>
            <a:schemeClr val="tx1"/>
          </a:solidFill>
          <a:latin typeface="+mn-lt"/>
          <a:ea typeface="+mn-ea"/>
          <a:cs typeface="+mn-cs"/>
        </a:defRPr>
      </a:lvl5pPr>
      <a:lvl6pPr marL="9753676" algn="l" defTabSz="3901470" rtl="0" eaLnBrk="1" latinLnBrk="0" hangingPunct="1">
        <a:defRPr sz="7680" kern="1200">
          <a:solidFill>
            <a:schemeClr val="tx1"/>
          </a:solidFill>
          <a:latin typeface="+mn-lt"/>
          <a:ea typeface="+mn-ea"/>
          <a:cs typeface="+mn-cs"/>
        </a:defRPr>
      </a:lvl6pPr>
      <a:lvl7pPr marL="11704411" algn="l" defTabSz="3901470" rtl="0" eaLnBrk="1" latinLnBrk="0" hangingPunct="1">
        <a:defRPr sz="7680" kern="1200">
          <a:solidFill>
            <a:schemeClr val="tx1"/>
          </a:solidFill>
          <a:latin typeface="+mn-lt"/>
          <a:ea typeface="+mn-ea"/>
          <a:cs typeface="+mn-cs"/>
        </a:defRPr>
      </a:lvl7pPr>
      <a:lvl8pPr marL="13655147" algn="l" defTabSz="3901470" rtl="0" eaLnBrk="1" latinLnBrk="0" hangingPunct="1">
        <a:defRPr sz="7680" kern="1200">
          <a:solidFill>
            <a:schemeClr val="tx1"/>
          </a:solidFill>
          <a:latin typeface="+mn-lt"/>
          <a:ea typeface="+mn-ea"/>
          <a:cs typeface="+mn-cs"/>
        </a:defRPr>
      </a:lvl8pPr>
      <a:lvl9pPr marL="15605882" algn="l" defTabSz="3901470" rtl="0" eaLnBrk="1" latinLnBrk="0" hangingPunct="1">
        <a:defRPr sz="76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82341" y="7767311"/>
            <a:ext cx="8457129" cy="830997"/>
          </a:xfrm>
          <a:prstGeom prst="rect">
            <a:avLst/>
          </a:prstGeom>
          <a:noFill/>
        </p:spPr>
        <p:txBody>
          <a:bodyPr wrap="square" rtlCol="0">
            <a:spAutoFit/>
          </a:bodyPr>
          <a:lstStyle/>
          <a:p>
            <a:r>
              <a:rPr lang="en-US" sz="4800" b="1" dirty="0">
                <a:latin typeface="Arial" panose="020B0604020202020204" pitchFamily="34" charset="0"/>
                <a:cs typeface="Arial" panose="020B0604020202020204" pitchFamily="34" charset="0"/>
              </a:rPr>
              <a:t>Introduction</a:t>
            </a:r>
          </a:p>
        </p:txBody>
      </p:sp>
      <p:sp>
        <p:nvSpPr>
          <p:cNvPr id="7" name="TextBox 6"/>
          <p:cNvSpPr txBox="1"/>
          <p:nvPr/>
        </p:nvSpPr>
        <p:spPr>
          <a:xfrm>
            <a:off x="13743481" y="7767311"/>
            <a:ext cx="8457129" cy="830997"/>
          </a:xfrm>
          <a:prstGeom prst="rect">
            <a:avLst/>
          </a:prstGeom>
          <a:noFill/>
        </p:spPr>
        <p:txBody>
          <a:bodyPr wrap="square" rtlCol="0">
            <a:spAutoFit/>
          </a:bodyPr>
          <a:lstStyle/>
          <a:p>
            <a:r>
              <a:rPr lang="en-US" sz="4800" b="1" dirty="0">
                <a:latin typeface="Arial"/>
                <a:cs typeface="Arial"/>
              </a:rPr>
              <a:t>Application Screenshots</a:t>
            </a:r>
          </a:p>
        </p:txBody>
      </p:sp>
      <p:sp>
        <p:nvSpPr>
          <p:cNvPr id="9" name="TextBox 8"/>
          <p:cNvSpPr txBox="1"/>
          <p:nvPr/>
        </p:nvSpPr>
        <p:spPr>
          <a:xfrm>
            <a:off x="30784798" y="7836426"/>
            <a:ext cx="8457129" cy="830997"/>
          </a:xfrm>
          <a:prstGeom prst="rect">
            <a:avLst/>
          </a:prstGeom>
          <a:noFill/>
        </p:spPr>
        <p:txBody>
          <a:bodyPr wrap="square" rtlCol="0">
            <a:spAutoFit/>
          </a:bodyPr>
          <a:lstStyle/>
          <a:p>
            <a:r>
              <a:rPr lang="en-US" sz="4800" b="1" dirty="0">
                <a:ln>
                  <a:noFill/>
                  <a:prstDash val="dot"/>
                </a:ln>
                <a:latin typeface="Arial"/>
                <a:cs typeface="Arial"/>
              </a:rPr>
              <a:t>Solution</a:t>
            </a:r>
          </a:p>
        </p:txBody>
      </p:sp>
      <p:cxnSp>
        <p:nvCxnSpPr>
          <p:cNvPr id="10" name="Straight Connector 9"/>
          <p:cNvCxnSpPr>
            <a:cxnSpLocks/>
          </p:cNvCxnSpPr>
          <p:nvPr/>
        </p:nvCxnSpPr>
        <p:spPr>
          <a:xfrm>
            <a:off x="12839700" y="7886700"/>
            <a:ext cx="2791" cy="16803067"/>
          </a:xfrm>
          <a:prstGeom prst="line">
            <a:avLst/>
          </a:prstGeom>
          <a:ln>
            <a:solidFill>
              <a:srgbClr val="000000"/>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a:cxnSpLocks/>
          </p:cNvCxnSpPr>
          <p:nvPr/>
        </p:nvCxnSpPr>
        <p:spPr>
          <a:xfrm>
            <a:off x="30147721" y="7886700"/>
            <a:ext cx="0" cy="16803067"/>
          </a:xfrm>
          <a:prstGeom prst="line">
            <a:avLst/>
          </a:prstGeom>
          <a:ln>
            <a:solidFill>
              <a:srgbClr val="000000"/>
            </a:solidFill>
            <a:prstDash val="dot"/>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140755" y="3321999"/>
            <a:ext cx="37609689" cy="3631763"/>
          </a:xfrm>
          <a:prstGeom prst="rect">
            <a:avLst/>
          </a:prstGeom>
          <a:noFill/>
        </p:spPr>
        <p:txBody>
          <a:bodyPr wrap="square" rtlCol="0">
            <a:spAutoFit/>
          </a:bodyPr>
          <a:lstStyle/>
          <a:p>
            <a:r>
              <a:rPr lang="en-US" sz="11000" b="1" dirty="0">
                <a:latin typeface="Arial"/>
                <a:cs typeface="Arial"/>
              </a:rPr>
              <a:t>Capstone Administration</a:t>
            </a:r>
            <a:endParaRPr lang="en-US" sz="2400" b="1" dirty="0">
              <a:latin typeface="Arial"/>
              <a:cs typeface="Arial"/>
            </a:endParaRPr>
          </a:p>
          <a:p>
            <a:r>
              <a:rPr lang="en-US" sz="3600" b="1" dirty="0">
                <a:solidFill>
                  <a:srgbClr val="3C3C3B"/>
                </a:solidFill>
                <a:latin typeface="Arial" panose="020B0604020202020204" pitchFamily="34" charset="0"/>
              </a:rPr>
              <a:t>Team members: </a:t>
            </a:r>
            <a:r>
              <a:rPr lang="en-US" sz="3600" dirty="0">
                <a:solidFill>
                  <a:srgbClr val="3C3C3B"/>
                </a:solidFill>
                <a:latin typeface="Arial" panose="020B0604020202020204" pitchFamily="34" charset="0"/>
              </a:rPr>
              <a:t>Matthew </a:t>
            </a:r>
            <a:r>
              <a:rPr lang="en-US" sz="3600" dirty="0" err="1">
                <a:solidFill>
                  <a:srgbClr val="3C3C3B"/>
                </a:solidFill>
                <a:latin typeface="Arial" panose="020B0604020202020204" pitchFamily="34" charset="0"/>
              </a:rPr>
              <a:t>Lesniewicz</a:t>
            </a:r>
            <a:r>
              <a:rPr lang="en-US" sz="3600" dirty="0">
                <a:solidFill>
                  <a:srgbClr val="3C3C3B"/>
                </a:solidFill>
                <a:latin typeface="Arial" panose="020B0604020202020204" pitchFamily="34" charset="0"/>
              </a:rPr>
              <a:t>, Shaun Graham  | </a:t>
            </a:r>
            <a:r>
              <a:rPr lang="en-US" sz="3600" b="1" dirty="0">
                <a:solidFill>
                  <a:srgbClr val="3C3C3B"/>
                </a:solidFill>
                <a:latin typeface="Arial" panose="020B0604020202020204" pitchFamily="34" charset="0"/>
              </a:rPr>
              <a:t>Faculty adviser: </a:t>
            </a:r>
            <a:r>
              <a:rPr lang="en-US" sz="3600" dirty="0">
                <a:solidFill>
                  <a:srgbClr val="3C3C3B"/>
                </a:solidFill>
                <a:latin typeface="Arial" panose="020B0604020202020204" pitchFamily="34" charset="0"/>
              </a:rPr>
              <a:t>Dr. Robert Dahlberg  | </a:t>
            </a:r>
            <a:r>
              <a:rPr lang="en-US" sz="3600" b="1" dirty="0">
                <a:solidFill>
                  <a:srgbClr val="3C3C3B"/>
                </a:solidFill>
                <a:latin typeface="Arial" panose="020B0604020202020204" pitchFamily="34" charset="0"/>
              </a:rPr>
              <a:t>Sponsor: </a:t>
            </a:r>
            <a:r>
              <a:rPr lang="en-US" sz="3600" dirty="0">
                <a:solidFill>
                  <a:srgbClr val="3C3C3B"/>
                </a:solidFill>
                <a:latin typeface="Arial" panose="020B0604020202020204" pitchFamily="34" charset="0"/>
              </a:rPr>
              <a:t>VCU  | </a:t>
            </a:r>
            <a:r>
              <a:rPr lang="en-US" sz="3600" b="1" dirty="0">
                <a:solidFill>
                  <a:srgbClr val="3C3C3B"/>
                </a:solidFill>
                <a:latin typeface="Arial" panose="020B0604020202020204" pitchFamily="34" charset="0"/>
              </a:rPr>
              <a:t>Mentor: </a:t>
            </a:r>
            <a:r>
              <a:rPr lang="en-US" sz="3600" dirty="0">
                <a:solidFill>
                  <a:srgbClr val="3C3C3B"/>
                </a:solidFill>
                <a:latin typeface="Arial" panose="020B0604020202020204" pitchFamily="34" charset="0"/>
              </a:rPr>
              <a:t>Dr. Ben Ward</a:t>
            </a:r>
            <a:endParaRPr lang="en-US" sz="3600" dirty="0"/>
          </a:p>
          <a:p>
            <a:br>
              <a:rPr lang="en-US" sz="3600" dirty="0"/>
            </a:br>
            <a:r>
              <a:rPr lang="en-US" sz="4800" dirty="0">
                <a:latin typeface="Arial"/>
                <a:cs typeface="Arial"/>
              </a:rPr>
              <a:t> </a:t>
            </a:r>
            <a:r>
              <a:rPr lang="en-US" sz="4800" b="1" dirty="0">
                <a:latin typeface="Arial"/>
                <a:cs typeface="Arial"/>
              </a:rPr>
              <a:t> </a:t>
            </a:r>
          </a:p>
        </p:txBody>
      </p:sp>
      <p:cxnSp>
        <p:nvCxnSpPr>
          <p:cNvPr id="14" name="Straight Connector 13"/>
          <p:cNvCxnSpPr>
            <a:cxnSpLocks/>
          </p:cNvCxnSpPr>
          <p:nvPr/>
        </p:nvCxnSpPr>
        <p:spPr>
          <a:xfrm>
            <a:off x="2582341" y="7193974"/>
            <a:ext cx="38168103" cy="0"/>
          </a:xfrm>
          <a:prstGeom prst="line">
            <a:avLst/>
          </a:prstGeom>
          <a:ln>
            <a:solidFill>
              <a:srgbClr val="3C3C3B"/>
            </a:solidFill>
            <a:prstDash val="dot"/>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8335901" y="604467"/>
            <a:ext cx="3801979" cy="1156022"/>
          </a:xfrm>
          <a:prstGeom prst="rect">
            <a:avLst/>
          </a:prstGeom>
          <a:noFill/>
        </p:spPr>
        <p:txBody>
          <a:bodyPr wrap="square" rtlCol="0">
            <a:spAutoFit/>
          </a:bodyPr>
          <a:lstStyle/>
          <a:p>
            <a:r>
              <a:rPr lang="en-US" dirty="0">
                <a:solidFill>
                  <a:schemeClr val="bg1"/>
                </a:solidFill>
                <a:latin typeface="Arial" charset="0"/>
                <a:ea typeface="Arial" charset="0"/>
                <a:cs typeface="Arial" charset="0"/>
              </a:rPr>
              <a:t>[324]</a:t>
            </a:r>
          </a:p>
        </p:txBody>
      </p:sp>
      <p:cxnSp>
        <p:nvCxnSpPr>
          <p:cNvPr id="5" name="Straight Connector 4">
            <a:extLst>
              <a:ext uri="{FF2B5EF4-FFF2-40B4-BE49-F238E27FC236}">
                <a16:creationId xmlns:a16="http://schemas.microsoft.com/office/drawing/2014/main" id="{2ACF67A1-E8F8-47C6-92A2-9EACA4FC12D3}"/>
              </a:ext>
            </a:extLst>
          </p:cNvPr>
          <p:cNvCxnSpPr>
            <a:cxnSpLocks/>
          </p:cNvCxnSpPr>
          <p:nvPr/>
        </p:nvCxnSpPr>
        <p:spPr>
          <a:xfrm>
            <a:off x="30784800" y="14901805"/>
            <a:ext cx="9646566" cy="0"/>
          </a:xfrm>
          <a:prstGeom prst="line">
            <a:avLst/>
          </a:prstGeom>
        </p:spPr>
        <p:style>
          <a:lnRef idx="1">
            <a:schemeClr val="accent3"/>
          </a:lnRef>
          <a:fillRef idx="0">
            <a:schemeClr val="accent3"/>
          </a:fillRef>
          <a:effectRef idx="0">
            <a:schemeClr val="accent3"/>
          </a:effectRef>
          <a:fontRef idx="minor">
            <a:schemeClr val="tx1"/>
          </a:fontRef>
        </p:style>
      </p:cxnSp>
      <p:pic>
        <p:nvPicPr>
          <p:cNvPr id="1028" name="Picture 4" descr="https://cdn.discordapp.com/attachments/317414923619663873/425018120629911572/HTML5_Logo_512.png">
            <a:extLst>
              <a:ext uri="{FF2B5EF4-FFF2-40B4-BE49-F238E27FC236}">
                <a16:creationId xmlns:a16="http://schemas.microsoft.com/office/drawing/2014/main" id="{EB269A16-AF2C-4209-AAC8-A3EADCDF7F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04489" y="20299101"/>
            <a:ext cx="4126877" cy="434048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cdn.discordapp.com/attachments/317414923619663873/425018146320285699/boostrap_logo.png">
            <a:extLst>
              <a:ext uri="{FF2B5EF4-FFF2-40B4-BE49-F238E27FC236}">
                <a16:creationId xmlns:a16="http://schemas.microsoft.com/office/drawing/2014/main" id="{8E1E2C5B-05FF-48EA-94BB-AAF5587B5A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62450" y="16919859"/>
            <a:ext cx="2985749" cy="291083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cdn.discordapp.com/attachments/317414923619663873/425018069488893952/new-php-logo.png">
            <a:extLst>
              <a:ext uri="{FF2B5EF4-FFF2-40B4-BE49-F238E27FC236}">
                <a16:creationId xmlns:a16="http://schemas.microsoft.com/office/drawing/2014/main" id="{4E090104-FE1A-4DEC-8474-ECB835EAC2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85158" y="19545300"/>
            <a:ext cx="4757596" cy="25215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cdn.discordapp.com/attachments/317414923619663873/425018047535906816/powered-by-aws.png">
            <a:extLst>
              <a:ext uri="{FF2B5EF4-FFF2-40B4-BE49-F238E27FC236}">
                <a16:creationId xmlns:a16="http://schemas.microsoft.com/office/drawing/2014/main" id="{58E33355-5656-41E0-981A-5502481BE1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62662" y="22743480"/>
            <a:ext cx="4796427" cy="174393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cdn.discordapp.com/attachments/317414923619663873/425018099843203082/logo-mysql-170x115.png">
            <a:extLst>
              <a:ext uri="{FF2B5EF4-FFF2-40B4-BE49-F238E27FC236}">
                <a16:creationId xmlns:a16="http://schemas.microsoft.com/office/drawing/2014/main" id="{75A6190A-DA99-49C0-B585-5F876AA423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985158" y="16854776"/>
            <a:ext cx="4973931" cy="2481926"/>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18D40147-D1E4-4058-ADFC-D3FC063FA9F9}"/>
              </a:ext>
            </a:extLst>
          </p:cNvPr>
          <p:cNvSpPr/>
          <p:nvPr/>
        </p:nvSpPr>
        <p:spPr>
          <a:xfrm>
            <a:off x="2582342" y="8843502"/>
            <a:ext cx="9109675" cy="7294305"/>
          </a:xfrm>
          <a:prstGeom prst="rect">
            <a:avLst/>
          </a:prstGeom>
        </p:spPr>
        <p:txBody>
          <a:bodyPr wrap="square">
            <a:spAutoFit/>
          </a:bodyPr>
          <a:lstStyle/>
          <a:p>
            <a:pPr indent="457200"/>
            <a:r>
              <a:rPr lang="en-US" sz="3600" dirty="0">
                <a:solidFill>
                  <a:srgbClr val="000000"/>
                </a:solidFill>
                <a:latin typeface="Arial" panose="020B0604020202020204" pitchFamily="34" charset="0"/>
              </a:rPr>
              <a:t>A solution was needed to resolve the growing difficulty of coordinating information for capstone projects. </a:t>
            </a:r>
            <a:endParaRPr lang="en-US" sz="3600" dirty="0"/>
          </a:p>
          <a:p>
            <a:pPr indent="457200"/>
            <a:r>
              <a:rPr lang="en-US" sz="3600" dirty="0">
                <a:solidFill>
                  <a:srgbClr val="000000"/>
                </a:solidFill>
                <a:latin typeface="Arial" panose="020B0604020202020204" pitchFamily="34" charset="0"/>
              </a:rPr>
              <a:t>Previously spreadsheets were passed around within VCU and to the various sponsors. The information in these spreadsheets quickly became outdated and would have to be resent to all other parties whenever a change was made.</a:t>
            </a:r>
            <a:endParaRPr lang="en-US" sz="3600" dirty="0"/>
          </a:p>
          <a:p>
            <a:pPr indent="457200"/>
            <a:r>
              <a:rPr lang="en-US" sz="3600" dirty="0">
                <a:solidFill>
                  <a:srgbClr val="000000"/>
                </a:solidFill>
                <a:latin typeface="Arial" panose="020B0604020202020204" pitchFamily="34" charset="0"/>
              </a:rPr>
              <a:t>The Capstone Administration Project was created to allow easier management of the senior design projects and also to make sharing the data easier and more reliable.</a:t>
            </a:r>
            <a:endParaRPr lang="en-US" sz="3600" dirty="0"/>
          </a:p>
        </p:txBody>
      </p:sp>
      <p:sp>
        <p:nvSpPr>
          <p:cNvPr id="26" name="TextBox 25">
            <a:extLst>
              <a:ext uri="{FF2B5EF4-FFF2-40B4-BE49-F238E27FC236}">
                <a16:creationId xmlns:a16="http://schemas.microsoft.com/office/drawing/2014/main" id="{364729E2-9E08-4907-B1DF-F46699754521}"/>
              </a:ext>
            </a:extLst>
          </p:cNvPr>
          <p:cNvSpPr txBox="1"/>
          <p:nvPr/>
        </p:nvSpPr>
        <p:spPr>
          <a:xfrm>
            <a:off x="30985158" y="15544256"/>
            <a:ext cx="8457129" cy="830997"/>
          </a:xfrm>
          <a:prstGeom prst="rect">
            <a:avLst/>
          </a:prstGeom>
          <a:noFill/>
        </p:spPr>
        <p:txBody>
          <a:bodyPr wrap="square" rtlCol="0">
            <a:spAutoFit/>
          </a:bodyPr>
          <a:lstStyle/>
          <a:p>
            <a:r>
              <a:rPr lang="en-US" sz="4800" b="1" dirty="0">
                <a:ln>
                  <a:noFill/>
                  <a:prstDash val="dot"/>
                </a:ln>
                <a:latin typeface="Arial"/>
                <a:cs typeface="Arial"/>
              </a:rPr>
              <a:t>Technologies</a:t>
            </a:r>
          </a:p>
        </p:txBody>
      </p:sp>
      <p:sp>
        <p:nvSpPr>
          <p:cNvPr id="28" name="TextBox 27">
            <a:extLst>
              <a:ext uri="{FF2B5EF4-FFF2-40B4-BE49-F238E27FC236}">
                <a16:creationId xmlns:a16="http://schemas.microsoft.com/office/drawing/2014/main" id="{6C3FFBD1-B5DE-408B-BCA2-9FFE162C4179}"/>
              </a:ext>
            </a:extLst>
          </p:cNvPr>
          <p:cNvSpPr txBox="1"/>
          <p:nvPr/>
        </p:nvSpPr>
        <p:spPr>
          <a:xfrm>
            <a:off x="2582342" y="17299086"/>
            <a:ext cx="8457129" cy="830997"/>
          </a:xfrm>
          <a:prstGeom prst="rect">
            <a:avLst/>
          </a:prstGeom>
          <a:noFill/>
        </p:spPr>
        <p:txBody>
          <a:bodyPr wrap="square" rtlCol="0">
            <a:spAutoFit/>
          </a:bodyPr>
          <a:lstStyle/>
          <a:p>
            <a:r>
              <a:rPr lang="en-US" sz="4800" b="1" dirty="0">
                <a:ln>
                  <a:noFill/>
                  <a:prstDash val="dot"/>
                </a:ln>
                <a:latin typeface="Arial"/>
                <a:cs typeface="Arial"/>
              </a:rPr>
              <a:t>Reasoning</a:t>
            </a:r>
          </a:p>
        </p:txBody>
      </p:sp>
      <p:sp>
        <p:nvSpPr>
          <p:cNvPr id="21" name="Rectangle 20">
            <a:extLst>
              <a:ext uri="{FF2B5EF4-FFF2-40B4-BE49-F238E27FC236}">
                <a16:creationId xmlns:a16="http://schemas.microsoft.com/office/drawing/2014/main" id="{48563BA2-78F1-4B3B-AB2F-7528D2B7B571}"/>
              </a:ext>
            </a:extLst>
          </p:cNvPr>
          <p:cNvSpPr/>
          <p:nvPr/>
        </p:nvSpPr>
        <p:spPr>
          <a:xfrm>
            <a:off x="2582342" y="18375277"/>
            <a:ext cx="9922588" cy="6586418"/>
          </a:xfrm>
          <a:prstGeom prst="rect">
            <a:avLst/>
          </a:prstGeom>
        </p:spPr>
        <p:txBody>
          <a:bodyPr wrap="square">
            <a:spAutoFit/>
          </a:bodyPr>
          <a:lstStyle/>
          <a:p>
            <a:pPr indent="457200"/>
            <a:r>
              <a:rPr lang="en-US" sz="3600" dirty="0">
                <a:solidFill>
                  <a:srgbClr val="000000"/>
                </a:solidFill>
                <a:latin typeface="Arial" panose="020B0604020202020204" pitchFamily="34" charset="0"/>
              </a:rPr>
              <a:t>Using an application like google sheets would not have solved the problem sufficiently.</a:t>
            </a:r>
          </a:p>
          <a:p>
            <a:pPr indent="457200"/>
            <a:r>
              <a:rPr lang="en-US" sz="3600" dirty="0">
                <a:solidFill>
                  <a:srgbClr val="000000"/>
                </a:solidFill>
                <a:latin typeface="Arial" panose="020B0604020202020204" pitchFamily="34" charset="0"/>
              </a:rPr>
              <a:t>The senior design projects over many years must also be kept along with sponsors and their contact information. Sponsors often persist between years, and need to be retained.</a:t>
            </a:r>
          </a:p>
          <a:p>
            <a:pPr indent="457200"/>
            <a:r>
              <a:rPr lang="en-US" sz="3600" dirty="0">
                <a:solidFill>
                  <a:srgbClr val="000000"/>
                </a:solidFill>
                <a:latin typeface="Arial" panose="020B0604020202020204" pitchFamily="34" charset="0"/>
              </a:rPr>
              <a:t>To allow the easy filtering of information we had to create a database. When the user filters information they are also able to download custom spreadsheets.</a:t>
            </a:r>
            <a:endParaRPr lang="en-US" sz="3600" dirty="0"/>
          </a:p>
          <a:p>
            <a:br>
              <a:rPr lang="en-US" sz="3200" dirty="0"/>
            </a:br>
            <a:endParaRPr lang="en-US" sz="3000" b="0" i="0" u="none" strike="noStrike" dirty="0">
              <a:solidFill>
                <a:srgbClr val="000000"/>
              </a:solidFill>
              <a:effectLst/>
              <a:latin typeface="Arial" panose="020B0604020202020204" pitchFamily="34" charset="0"/>
            </a:endParaRPr>
          </a:p>
        </p:txBody>
      </p:sp>
      <p:sp>
        <p:nvSpPr>
          <p:cNvPr id="22" name="Rectangle 21">
            <a:extLst>
              <a:ext uri="{FF2B5EF4-FFF2-40B4-BE49-F238E27FC236}">
                <a16:creationId xmlns:a16="http://schemas.microsoft.com/office/drawing/2014/main" id="{D9A2C548-1D26-447C-B334-8209D3A4C7C6}"/>
              </a:ext>
            </a:extLst>
          </p:cNvPr>
          <p:cNvSpPr/>
          <p:nvPr/>
        </p:nvSpPr>
        <p:spPr>
          <a:xfrm>
            <a:off x="30784798" y="8843502"/>
            <a:ext cx="8457117" cy="5078313"/>
          </a:xfrm>
          <a:prstGeom prst="rect">
            <a:avLst/>
          </a:prstGeom>
        </p:spPr>
        <p:txBody>
          <a:bodyPr wrap="square">
            <a:spAutoFit/>
          </a:bodyPr>
          <a:lstStyle/>
          <a:p>
            <a:pPr marL="457200" indent="-457200" fontAlgn="base">
              <a:buFont typeface="Arial" panose="020B0604020202020204" pitchFamily="34" charset="0"/>
              <a:buChar char="•"/>
            </a:pPr>
            <a:r>
              <a:rPr lang="en-US" sz="3600" dirty="0">
                <a:solidFill>
                  <a:srgbClr val="000000"/>
                </a:solidFill>
                <a:latin typeface="Arial" panose="020B0604020202020204" pitchFamily="34" charset="0"/>
              </a:rPr>
              <a:t>Designed and implemented a MySQL database as a central location for information on all the Capstone Projects to be stored.</a:t>
            </a:r>
          </a:p>
          <a:p>
            <a:pPr marL="457200" indent="-457200" fontAlgn="base">
              <a:buFont typeface="Arial" panose="020B0604020202020204" pitchFamily="34" charset="0"/>
              <a:buChar char="•"/>
            </a:pPr>
            <a:r>
              <a:rPr lang="en-US" sz="3600" dirty="0">
                <a:solidFill>
                  <a:srgbClr val="000000"/>
                </a:solidFill>
                <a:latin typeface="Arial" panose="020B0604020202020204" pitchFamily="34" charset="0"/>
              </a:rPr>
              <a:t>Designed and implemented a website that allows the end user to view and edit the information stored in the database, as well as share read-only access with other users.</a:t>
            </a:r>
            <a:endParaRPr lang="en-US" sz="3600" b="0" i="0" u="none" strike="noStrike" dirty="0">
              <a:solidFill>
                <a:srgbClr val="000000"/>
              </a:solidFill>
              <a:effectLst/>
              <a:latin typeface="Arial" panose="020B0604020202020204" pitchFamily="34" charset="0"/>
            </a:endParaRPr>
          </a:p>
        </p:txBody>
      </p:sp>
      <p:pic>
        <p:nvPicPr>
          <p:cNvPr id="1026" name="Picture 2" descr="https://lh4.googleusercontent.com/OBjokqhant3_Drg8GF8_nscmEwYVqCdnaZSREs1PnhNf3xD3liTQI-zhcQ26947lMZCR81IMgdF7c5q-t9-BUdE9rVhvOg3z0yMbVdpRjgtrRTU8f-uy6MfsZw1gS24ZgUK8KlgiMws">
            <a:extLst>
              <a:ext uri="{FF2B5EF4-FFF2-40B4-BE49-F238E27FC236}">
                <a16:creationId xmlns:a16="http://schemas.microsoft.com/office/drawing/2014/main" id="{0A6661EF-6353-4007-8385-0F7AD4CD9FF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410091" y="8967835"/>
            <a:ext cx="16419091" cy="660997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 descr="https://lh6.googleusercontent.com/iAXWdzdaQCVCPfdwqpm4po_XQNj8np0HtJxNJNEerb9OvPXGwLZAiTHklEfV8_Ghk1iqCLrGrYVU9CY3KHUUBSAAAofB4yFt9wOffFWaRQHSA8owjI--MExe9YpWJ3LTy9WqG9BraEQ">
            <a:extLst>
              <a:ext uri="{FF2B5EF4-FFF2-40B4-BE49-F238E27FC236}">
                <a16:creationId xmlns:a16="http://schemas.microsoft.com/office/drawing/2014/main" id="{F2D4E14B-AB18-45CB-88AF-0A2F98D7A4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857431" y="15573668"/>
            <a:ext cx="14848776" cy="8485016"/>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Straight Connector 24">
            <a:extLst>
              <a:ext uri="{FF2B5EF4-FFF2-40B4-BE49-F238E27FC236}">
                <a16:creationId xmlns:a16="http://schemas.microsoft.com/office/drawing/2014/main" id="{9447BCA0-34B6-4FBA-AEF3-8072C211DAC1}"/>
              </a:ext>
            </a:extLst>
          </p:cNvPr>
          <p:cNvCxnSpPr>
            <a:cxnSpLocks/>
          </p:cNvCxnSpPr>
          <p:nvPr/>
        </p:nvCxnSpPr>
        <p:spPr>
          <a:xfrm>
            <a:off x="2582342" y="16854776"/>
            <a:ext cx="9381058"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18193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226</TotalTime>
  <Words>224</Words>
  <Application>Microsoft Office PowerPoint</Application>
  <PresentationFormat>Custom</PresentationFormat>
  <Paragraphs>18</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Matthew Lesniewicz</cp:lastModifiedBy>
  <cp:revision>19</cp:revision>
  <dcterms:created xsi:type="dcterms:W3CDTF">2018-02-06T18:12:23Z</dcterms:created>
  <dcterms:modified xsi:type="dcterms:W3CDTF">2018-04-06T18:36:25Z</dcterms:modified>
</cp:coreProperties>
</file>