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untizando.com/que-son-las-capas-del-modelo-osi-y-como-funciona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161 Rectángulo"/>
          <p:cNvSpPr/>
          <p:nvPr/>
        </p:nvSpPr>
        <p:spPr>
          <a:xfrm>
            <a:off x="611560" y="4922584"/>
            <a:ext cx="3528392" cy="936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00" dirty="0" smtClean="0">
              <a:solidFill>
                <a:srgbClr val="FF0000"/>
              </a:solidFill>
            </a:endParaRPr>
          </a:p>
          <a:p>
            <a:pPr algn="ctr"/>
            <a:endParaRPr lang="es-ES" sz="1400" dirty="0" smtClean="0">
              <a:solidFill>
                <a:srgbClr val="FF0000"/>
              </a:solidFill>
            </a:endParaRP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ALMACENAMIENTO (ROBOTS)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588224" y="3789040"/>
            <a:ext cx="1224136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GATEWAY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740352" y="6309320"/>
            <a:ext cx="1152128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SERVIDOR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99592" y="3645024"/>
            <a:ext cx="93610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BBDD</a:t>
            </a:r>
          </a:p>
        </p:txBody>
      </p:sp>
      <p:grpSp>
        <p:nvGrpSpPr>
          <p:cNvPr id="9" name="8 Grupo"/>
          <p:cNvGrpSpPr/>
          <p:nvPr/>
        </p:nvGrpSpPr>
        <p:grpSpPr>
          <a:xfrm>
            <a:off x="7380312" y="476672"/>
            <a:ext cx="1152128" cy="720080"/>
            <a:chOff x="6804248" y="692696"/>
            <a:chExt cx="1800200" cy="1008112"/>
          </a:xfrm>
        </p:grpSpPr>
        <p:sp>
          <p:nvSpPr>
            <p:cNvPr id="6" name="5 Rectángulo"/>
            <p:cNvSpPr/>
            <p:nvPr/>
          </p:nvSpPr>
          <p:spPr>
            <a:xfrm>
              <a:off x="7164288" y="692696"/>
              <a:ext cx="1152128" cy="6480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0000"/>
                </a:solidFill>
              </a:endParaRPr>
            </a:p>
          </p:txBody>
        </p:sp>
        <p:sp>
          <p:nvSpPr>
            <p:cNvPr id="8" name="7 Trapecio"/>
            <p:cNvSpPr/>
            <p:nvPr/>
          </p:nvSpPr>
          <p:spPr>
            <a:xfrm>
              <a:off x="6804248" y="1340768"/>
              <a:ext cx="1800200" cy="360040"/>
            </a:xfrm>
            <a:prstGeom prst="trapezoid">
              <a:avLst>
                <a:gd name="adj" fmla="val 903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7884368" y="5877272"/>
            <a:ext cx="216024" cy="360040"/>
            <a:chOff x="4716016" y="72008"/>
            <a:chExt cx="432048" cy="1124744"/>
          </a:xfrm>
        </p:grpSpPr>
        <p:cxnSp>
          <p:nvCxnSpPr>
            <p:cNvPr id="11" name="10 Conector recto"/>
            <p:cNvCxnSpPr/>
            <p:nvPr/>
          </p:nvCxnSpPr>
          <p:spPr>
            <a:xfrm>
              <a:off x="4932040" y="332656"/>
              <a:ext cx="0" cy="648072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4716016" y="620688"/>
              <a:ext cx="432048" cy="0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4932040" y="980728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flipH="1">
              <a:off x="4716016" y="967665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Elipse"/>
            <p:cNvSpPr/>
            <p:nvPr/>
          </p:nvSpPr>
          <p:spPr>
            <a:xfrm>
              <a:off x="4788024" y="72008"/>
              <a:ext cx="288032" cy="332656"/>
            </a:xfrm>
            <a:prstGeom prst="ellipse">
              <a:avLst/>
            </a:prstGeom>
            <a:ln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8316416" y="5877272"/>
            <a:ext cx="216024" cy="360040"/>
            <a:chOff x="4716016" y="72008"/>
            <a:chExt cx="432048" cy="1124744"/>
          </a:xfrm>
        </p:grpSpPr>
        <p:cxnSp>
          <p:nvCxnSpPr>
            <p:cNvPr id="21" name="20 Conector recto"/>
            <p:cNvCxnSpPr/>
            <p:nvPr/>
          </p:nvCxnSpPr>
          <p:spPr>
            <a:xfrm>
              <a:off x="4932040" y="332656"/>
              <a:ext cx="0" cy="648072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716016" y="620688"/>
              <a:ext cx="432048" cy="0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>
              <a:off x="4932040" y="980728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 flipH="1">
              <a:off x="4716016" y="967665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Elipse"/>
            <p:cNvSpPr/>
            <p:nvPr/>
          </p:nvSpPr>
          <p:spPr>
            <a:xfrm>
              <a:off x="4788024" y="72008"/>
              <a:ext cx="288032" cy="332656"/>
            </a:xfrm>
            <a:prstGeom prst="ellipse">
              <a:avLst/>
            </a:prstGeom>
            <a:ln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2" name="31 Grupo"/>
          <p:cNvGrpSpPr/>
          <p:nvPr/>
        </p:nvGrpSpPr>
        <p:grpSpPr>
          <a:xfrm>
            <a:off x="2555776" y="260648"/>
            <a:ext cx="288032" cy="720080"/>
            <a:chOff x="4716016" y="72008"/>
            <a:chExt cx="432048" cy="1124744"/>
          </a:xfrm>
        </p:grpSpPr>
        <p:cxnSp>
          <p:nvCxnSpPr>
            <p:cNvPr id="33" name="32 Conector recto"/>
            <p:cNvCxnSpPr/>
            <p:nvPr/>
          </p:nvCxnSpPr>
          <p:spPr>
            <a:xfrm>
              <a:off x="4932040" y="332656"/>
              <a:ext cx="0" cy="648072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4716016" y="620688"/>
              <a:ext cx="432048" cy="0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4932040" y="980728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 flipH="1">
              <a:off x="4716016" y="967665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Elipse"/>
            <p:cNvSpPr/>
            <p:nvPr/>
          </p:nvSpPr>
          <p:spPr>
            <a:xfrm>
              <a:off x="4788024" y="72008"/>
              <a:ext cx="288032" cy="332656"/>
            </a:xfrm>
            <a:prstGeom prst="ellipse">
              <a:avLst/>
            </a:prstGeom>
            <a:ln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" name="37 Llamada de nube"/>
          <p:cNvSpPr/>
          <p:nvPr/>
        </p:nvSpPr>
        <p:spPr>
          <a:xfrm>
            <a:off x="6732240" y="1556792"/>
            <a:ext cx="1728192" cy="1152128"/>
          </a:xfrm>
          <a:prstGeom prst="cloudCallout">
            <a:avLst>
              <a:gd name="adj1" fmla="val -18241"/>
              <a:gd name="adj2" fmla="val 1055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WEB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40" name="39 Forma"/>
          <p:cNvCxnSpPr>
            <a:stCxn id="46" idx="0"/>
            <a:endCxn id="57" idx="2"/>
          </p:cNvCxnSpPr>
          <p:nvPr/>
        </p:nvCxnSpPr>
        <p:spPr>
          <a:xfrm rot="5400000" flipH="1" flipV="1">
            <a:off x="4373978" y="566682"/>
            <a:ext cx="216024" cy="11881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Rectángulo"/>
          <p:cNvSpPr/>
          <p:nvPr/>
        </p:nvSpPr>
        <p:spPr>
          <a:xfrm>
            <a:off x="3275856" y="1268760"/>
            <a:ext cx="1224136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LDAP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49" name="48 Conector angular"/>
          <p:cNvCxnSpPr>
            <a:stCxn id="8" idx="2"/>
            <a:endCxn id="38" idx="3"/>
          </p:cNvCxnSpPr>
          <p:nvPr/>
        </p:nvCxnSpPr>
        <p:spPr>
          <a:xfrm rot="5400000">
            <a:off x="7563399" y="1229689"/>
            <a:ext cx="425914" cy="3600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70" idx="2"/>
            <a:endCxn id="4" idx="3"/>
          </p:cNvCxnSpPr>
          <p:nvPr/>
        </p:nvCxnSpPr>
        <p:spPr>
          <a:xfrm rot="5400000">
            <a:off x="7650342" y="3735034"/>
            <a:ext cx="504056" cy="18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54 Grupo"/>
          <p:cNvGrpSpPr/>
          <p:nvPr/>
        </p:nvGrpSpPr>
        <p:grpSpPr>
          <a:xfrm>
            <a:off x="4499992" y="332656"/>
            <a:ext cx="1152128" cy="720080"/>
            <a:chOff x="6804248" y="692696"/>
            <a:chExt cx="1800200" cy="1008112"/>
          </a:xfrm>
        </p:grpSpPr>
        <p:sp>
          <p:nvSpPr>
            <p:cNvPr id="56" name="55 Rectángulo"/>
            <p:cNvSpPr/>
            <p:nvPr/>
          </p:nvSpPr>
          <p:spPr>
            <a:xfrm>
              <a:off x="7164288" y="692696"/>
              <a:ext cx="1152128" cy="6480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0000"/>
                </a:solidFill>
              </a:endParaRPr>
            </a:p>
          </p:txBody>
        </p:sp>
        <p:sp>
          <p:nvSpPr>
            <p:cNvPr id="57" name="56 Trapecio"/>
            <p:cNvSpPr/>
            <p:nvPr/>
          </p:nvSpPr>
          <p:spPr>
            <a:xfrm>
              <a:off x="6804248" y="1340768"/>
              <a:ext cx="1800200" cy="360040"/>
            </a:xfrm>
            <a:prstGeom prst="trapezoid">
              <a:avLst>
                <a:gd name="adj" fmla="val 903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0" name="69 Rectángulo"/>
          <p:cNvSpPr/>
          <p:nvPr/>
        </p:nvSpPr>
        <p:spPr>
          <a:xfrm>
            <a:off x="7380312" y="2996952"/>
            <a:ext cx="1224136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FIREWALL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77" name="76 Conector angular"/>
          <p:cNvCxnSpPr>
            <a:stCxn id="38" idx="1"/>
            <a:endCxn id="70" idx="0"/>
          </p:cNvCxnSpPr>
          <p:nvPr/>
        </p:nvCxnSpPr>
        <p:spPr>
          <a:xfrm rot="16200000" flipH="1">
            <a:off x="7649729" y="2654300"/>
            <a:ext cx="289259" cy="3960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CuadroTexto"/>
          <p:cNvSpPr txBox="1"/>
          <p:nvPr/>
        </p:nvSpPr>
        <p:spPr>
          <a:xfrm>
            <a:off x="1619672" y="0"/>
            <a:ext cx="1365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</a:rPr>
              <a:t>ARQUITECTURA</a:t>
            </a:r>
          </a:p>
          <a:p>
            <a:r>
              <a:rPr lang="es-ES" sz="1400" b="1" dirty="0" smtClean="0">
                <a:solidFill>
                  <a:srgbClr val="00B050"/>
                </a:solidFill>
              </a:rPr>
              <a:t>SISTEMAS</a:t>
            </a:r>
            <a:endParaRPr lang="es-ES" sz="1400" b="1" dirty="0">
              <a:solidFill>
                <a:srgbClr val="00B050"/>
              </a:solidFill>
            </a:endParaRPr>
          </a:p>
        </p:txBody>
      </p:sp>
      <p:sp>
        <p:nvSpPr>
          <p:cNvPr id="83" name="82 Rectángulo"/>
          <p:cNvSpPr/>
          <p:nvPr/>
        </p:nvSpPr>
        <p:spPr>
          <a:xfrm>
            <a:off x="827584" y="2348880"/>
            <a:ext cx="2016224" cy="936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APLICACIONES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87" name="86 Rectángulo"/>
          <p:cNvSpPr/>
          <p:nvPr/>
        </p:nvSpPr>
        <p:spPr>
          <a:xfrm>
            <a:off x="2915816" y="2348880"/>
            <a:ext cx="1512168" cy="936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APLICACIONES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3059832" y="2924944"/>
            <a:ext cx="1120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2060"/>
                </a:solidFill>
              </a:rPr>
              <a:t>C# (</a:t>
            </a:r>
            <a:r>
              <a:rPr lang="es-ES" sz="2000" b="1" dirty="0" err="1" smtClean="0">
                <a:solidFill>
                  <a:srgbClr val="002060"/>
                </a:solidFill>
              </a:rPr>
              <a:t>.Net</a:t>
            </a:r>
            <a:r>
              <a:rPr lang="es-ES" sz="2000" b="1" dirty="0" smtClean="0">
                <a:solidFill>
                  <a:srgbClr val="002060"/>
                </a:solidFill>
              </a:rPr>
              <a:t>)</a:t>
            </a:r>
            <a:endParaRPr lang="es-ES" sz="2000" b="1" dirty="0">
              <a:solidFill>
                <a:srgbClr val="002060"/>
              </a:solidFill>
            </a:endParaRPr>
          </a:p>
        </p:txBody>
      </p:sp>
      <p:cxnSp>
        <p:nvCxnSpPr>
          <p:cNvPr id="89" name="88 Conector angular"/>
          <p:cNvCxnSpPr>
            <a:endCxn id="124" idx="0"/>
          </p:cNvCxnSpPr>
          <p:nvPr/>
        </p:nvCxnSpPr>
        <p:spPr>
          <a:xfrm rot="5400000">
            <a:off x="3401871" y="3410999"/>
            <a:ext cx="432046" cy="36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angular"/>
          <p:cNvCxnSpPr>
            <a:stCxn id="46" idx="2"/>
          </p:cNvCxnSpPr>
          <p:nvPr/>
        </p:nvCxnSpPr>
        <p:spPr>
          <a:xfrm rot="16200000" flipH="1">
            <a:off x="3725906" y="2078850"/>
            <a:ext cx="360040" cy="36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Forma"/>
          <p:cNvCxnSpPr>
            <a:stCxn id="46" idx="1"/>
            <a:endCxn id="83" idx="0"/>
          </p:cNvCxnSpPr>
          <p:nvPr/>
        </p:nvCxnSpPr>
        <p:spPr>
          <a:xfrm rot="10800000" flipV="1">
            <a:off x="1835696" y="1592796"/>
            <a:ext cx="1440160" cy="7560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95 CuadroTexto"/>
          <p:cNvSpPr txBox="1"/>
          <p:nvPr/>
        </p:nvSpPr>
        <p:spPr>
          <a:xfrm>
            <a:off x="910523" y="2946430"/>
            <a:ext cx="2005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2060"/>
                </a:solidFill>
              </a:rPr>
              <a:t>Python /Java / Cobol </a:t>
            </a:r>
            <a:endParaRPr lang="es-ES" sz="1600" b="1" dirty="0">
              <a:solidFill>
                <a:srgbClr val="002060"/>
              </a:solidFill>
            </a:endParaRPr>
          </a:p>
        </p:txBody>
      </p:sp>
      <p:cxnSp>
        <p:nvCxnSpPr>
          <p:cNvPr id="99" name="98 Conector angular"/>
          <p:cNvCxnSpPr>
            <a:stCxn id="83" idx="2"/>
            <a:endCxn id="7" idx="0"/>
          </p:cNvCxnSpPr>
          <p:nvPr/>
        </p:nvCxnSpPr>
        <p:spPr>
          <a:xfrm rot="5400000">
            <a:off x="1421650" y="3230978"/>
            <a:ext cx="360040" cy="4680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96" idx="2"/>
            <a:endCxn id="123" idx="0"/>
          </p:cNvCxnSpPr>
          <p:nvPr/>
        </p:nvCxnSpPr>
        <p:spPr>
          <a:xfrm rot="16200000" flipH="1">
            <a:off x="2000447" y="3197707"/>
            <a:ext cx="360040" cy="5345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25 Grupo"/>
          <p:cNvGrpSpPr/>
          <p:nvPr/>
        </p:nvGrpSpPr>
        <p:grpSpPr>
          <a:xfrm>
            <a:off x="1187624" y="1628800"/>
            <a:ext cx="288032" cy="504056"/>
            <a:chOff x="4716016" y="72008"/>
            <a:chExt cx="432048" cy="1124744"/>
          </a:xfrm>
        </p:grpSpPr>
        <p:cxnSp>
          <p:nvCxnSpPr>
            <p:cNvPr id="27" name="26 Conector recto"/>
            <p:cNvCxnSpPr/>
            <p:nvPr/>
          </p:nvCxnSpPr>
          <p:spPr>
            <a:xfrm>
              <a:off x="4932040" y="332656"/>
              <a:ext cx="0" cy="648072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4716016" y="620688"/>
              <a:ext cx="432048" cy="0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>
              <a:off x="4932040" y="980728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flipH="1">
              <a:off x="4716016" y="967665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30 Elipse"/>
            <p:cNvSpPr/>
            <p:nvPr/>
          </p:nvSpPr>
          <p:spPr>
            <a:xfrm>
              <a:off x="4788024" y="72008"/>
              <a:ext cx="288032" cy="332656"/>
            </a:xfrm>
            <a:prstGeom prst="ellipse">
              <a:avLst/>
            </a:prstGeom>
            <a:ln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6" name="115 CuadroTexto"/>
          <p:cNvSpPr txBox="1"/>
          <p:nvPr/>
        </p:nvSpPr>
        <p:spPr>
          <a:xfrm>
            <a:off x="5626295" y="116632"/>
            <a:ext cx="10339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2060"/>
                </a:solidFill>
              </a:rPr>
              <a:t>HTML</a:t>
            </a:r>
          </a:p>
          <a:p>
            <a:r>
              <a:rPr lang="es-ES" sz="1600" b="1" dirty="0" smtClean="0">
                <a:solidFill>
                  <a:srgbClr val="002060"/>
                </a:solidFill>
              </a:rPr>
              <a:t>CSS</a:t>
            </a:r>
          </a:p>
          <a:p>
            <a:r>
              <a:rPr lang="es-ES" sz="1600" b="1" dirty="0" err="1" smtClean="0">
                <a:solidFill>
                  <a:srgbClr val="002060"/>
                </a:solidFill>
              </a:rPr>
              <a:t>JavaScript</a:t>
            </a:r>
            <a:endParaRPr lang="es-ES" sz="1600" b="1" dirty="0" smtClean="0">
              <a:solidFill>
                <a:srgbClr val="002060"/>
              </a:solidFill>
            </a:endParaRPr>
          </a:p>
          <a:p>
            <a:r>
              <a:rPr lang="es-ES" sz="1600" b="1" dirty="0" smtClean="0">
                <a:solidFill>
                  <a:srgbClr val="002060"/>
                </a:solidFill>
              </a:rPr>
              <a:t>Angular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123" name="122 Rectángulo"/>
          <p:cNvSpPr/>
          <p:nvPr/>
        </p:nvSpPr>
        <p:spPr>
          <a:xfrm>
            <a:off x="1979712" y="3645024"/>
            <a:ext cx="93610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BBDD</a:t>
            </a:r>
          </a:p>
        </p:txBody>
      </p:sp>
      <p:sp>
        <p:nvSpPr>
          <p:cNvPr id="124" name="123 Rectángulo"/>
          <p:cNvSpPr/>
          <p:nvPr/>
        </p:nvSpPr>
        <p:spPr>
          <a:xfrm>
            <a:off x="3131840" y="3645024"/>
            <a:ext cx="93610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BBDD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899592" y="4149080"/>
            <a:ext cx="798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Oracle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2051720" y="4149080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DB2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915816" y="4149080"/>
            <a:ext cx="1277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SQL*Server</a:t>
            </a:r>
          </a:p>
        </p:txBody>
      </p:sp>
      <p:sp>
        <p:nvSpPr>
          <p:cNvPr id="133" name="132 CuadroTexto"/>
          <p:cNvSpPr txBox="1"/>
          <p:nvPr/>
        </p:nvSpPr>
        <p:spPr>
          <a:xfrm>
            <a:off x="1331640" y="2060848"/>
            <a:ext cx="2715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/>
              <a:t>Programa / Módulo / Servicio</a:t>
            </a:r>
            <a:endParaRPr lang="es-ES" sz="1600" b="1" dirty="0"/>
          </a:p>
        </p:txBody>
      </p:sp>
      <p:sp>
        <p:nvSpPr>
          <p:cNvPr id="135" name="134 Rectángulo"/>
          <p:cNvSpPr/>
          <p:nvPr/>
        </p:nvSpPr>
        <p:spPr>
          <a:xfrm>
            <a:off x="3779912" y="116632"/>
            <a:ext cx="1056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/>
              <a:t>VentaNa</a:t>
            </a:r>
            <a:r>
              <a:rPr lang="es-ES" b="1" dirty="0" smtClean="0"/>
              <a:t> </a:t>
            </a:r>
          </a:p>
          <a:p>
            <a:r>
              <a:rPr lang="es-ES" b="1" dirty="0" smtClean="0"/>
              <a:t>Interfaz</a:t>
            </a:r>
          </a:p>
          <a:p>
            <a:r>
              <a:rPr lang="es-ES" b="1" dirty="0" smtClean="0"/>
              <a:t>GUI</a:t>
            </a:r>
          </a:p>
        </p:txBody>
      </p:sp>
      <p:grpSp>
        <p:nvGrpSpPr>
          <p:cNvPr id="137" name="136 Grupo"/>
          <p:cNvGrpSpPr/>
          <p:nvPr/>
        </p:nvGrpSpPr>
        <p:grpSpPr>
          <a:xfrm>
            <a:off x="179512" y="548680"/>
            <a:ext cx="792088" cy="360040"/>
            <a:chOff x="6804248" y="692696"/>
            <a:chExt cx="1800200" cy="1008112"/>
          </a:xfrm>
        </p:grpSpPr>
        <p:sp>
          <p:nvSpPr>
            <p:cNvPr id="138" name="137 Rectángulo"/>
            <p:cNvSpPr/>
            <p:nvPr/>
          </p:nvSpPr>
          <p:spPr>
            <a:xfrm>
              <a:off x="7164288" y="692696"/>
              <a:ext cx="1152128" cy="6480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0000"/>
                </a:solidFill>
              </a:endParaRPr>
            </a:p>
          </p:txBody>
        </p:sp>
        <p:sp>
          <p:nvSpPr>
            <p:cNvPr id="139" name="138 Trapecio"/>
            <p:cNvSpPr/>
            <p:nvPr/>
          </p:nvSpPr>
          <p:spPr>
            <a:xfrm>
              <a:off x="6804248" y="1340768"/>
              <a:ext cx="1800200" cy="360040"/>
            </a:xfrm>
            <a:prstGeom prst="trapezoid">
              <a:avLst>
                <a:gd name="adj" fmla="val 903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0" name="139 Grupo"/>
          <p:cNvGrpSpPr/>
          <p:nvPr/>
        </p:nvGrpSpPr>
        <p:grpSpPr>
          <a:xfrm>
            <a:off x="899592" y="260648"/>
            <a:ext cx="288032" cy="576064"/>
            <a:chOff x="4716016" y="72008"/>
            <a:chExt cx="432048" cy="1124744"/>
          </a:xfrm>
        </p:grpSpPr>
        <p:cxnSp>
          <p:nvCxnSpPr>
            <p:cNvPr id="141" name="140 Conector recto"/>
            <p:cNvCxnSpPr/>
            <p:nvPr/>
          </p:nvCxnSpPr>
          <p:spPr>
            <a:xfrm>
              <a:off x="4932040" y="332656"/>
              <a:ext cx="0" cy="648072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41 Conector recto"/>
            <p:cNvCxnSpPr/>
            <p:nvPr/>
          </p:nvCxnSpPr>
          <p:spPr>
            <a:xfrm>
              <a:off x="4716016" y="620688"/>
              <a:ext cx="432048" cy="0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142 Conector recto"/>
            <p:cNvCxnSpPr/>
            <p:nvPr/>
          </p:nvCxnSpPr>
          <p:spPr>
            <a:xfrm>
              <a:off x="4932040" y="980728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143 Conector recto"/>
            <p:cNvCxnSpPr/>
            <p:nvPr/>
          </p:nvCxnSpPr>
          <p:spPr>
            <a:xfrm flipH="1">
              <a:off x="4716016" y="967665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144 Elipse"/>
            <p:cNvSpPr/>
            <p:nvPr/>
          </p:nvSpPr>
          <p:spPr>
            <a:xfrm>
              <a:off x="4788024" y="72008"/>
              <a:ext cx="288032" cy="332656"/>
            </a:xfrm>
            <a:prstGeom prst="ellipse">
              <a:avLst/>
            </a:prstGeom>
            <a:ln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47" name="146 Forma"/>
          <p:cNvCxnSpPr>
            <a:stCxn id="138" idx="1"/>
            <a:endCxn id="7" idx="1"/>
          </p:cNvCxnSpPr>
          <p:nvPr/>
        </p:nvCxnSpPr>
        <p:spPr>
          <a:xfrm rot="10800000" flipH="1" flipV="1">
            <a:off x="337930" y="664406"/>
            <a:ext cx="561662" cy="3268649"/>
          </a:xfrm>
          <a:prstGeom prst="bentConnector3">
            <a:avLst>
              <a:gd name="adj1" fmla="val -40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147 Rectángulo"/>
          <p:cNvSpPr/>
          <p:nvPr/>
        </p:nvSpPr>
        <p:spPr>
          <a:xfrm>
            <a:off x="35496" y="980728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</a:rPr>
              <a:t>SQL</a:t>
            </a:r>
            <a:endParaRPr lang="es-ES" dirty="0"/>
          </a:p>
        </p:txBody>
      </p:sp>
      <p:grpSp>
        <p:nvGrpSpPr>
          <p:cNvPr id="152" name="151 Grupo"/>
          <p:cNvGrpSpPr/>
          <p:nvPr/>
        </p:nvGrpSpPr>
        <p:grpSpPr>
          <a:xfrm>
            <a:off x="2195736" y="5138608"/>
            <a:ext cx="864096" cy="432048"/>
            <a:chOff x="323528" y="4437112"/>
            <a:chExt cx="720080" cy="936104"/>
          </a:xfrm>
        </p:grpSpPr>
        <p:sp>
          <p:nvSpPr>
            <p:cNvPr id="149" name="148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0" name="149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1" name="150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3" name="152 Grupo"/>
          <p:cNvGrpSpPr/>
          <p:nvPr/>
        </p:nvGrpSpPr>
        <p:grpSpPr>
          <a:xfrm>
            <a:off x="971600" y="5210616"/>
            <a:ext cx="936104" cy="576064"/>
            <a:chOff x="323528" y="4437112"/>
            <a:chExt cx="720080" cy="936104"/>
          </a:xfrm>
        </p:grpSpPr>
        <p:sp>
          <p:nvSpPr>
            <p:cNvPr id="154" name="153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5" name="154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6" name="155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7" name="156 Grupo"/>
          <p:cNvGrpSpPr/>
          <p:nvPr/>
        </p:nvGrpSpPr>
        <p:grpSpPr>
          <a:xfrm>
            <a:off x="3419872" y="5282624"/>
            <a:ext cx="720080" cy="504056"/>
            <a:chOff x="323528" y="4437112"/>
            <a:chExt cx="720080" cy="936104"/>
          </a:xfrm>
        </p:grpSpPr>
        <p:sp>
          <p:nvSpPr>
            <p:cNvPr id="158" name="157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158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159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3" name="162 CuadroTexto"/>
          <p:cNvSpPr txBox="1"/>
          <p:nvPr/>
        </p:nvSpPr>
        <p:spPr>
          <a:xfrm>
            <a:off x="87748" y="3239102"/>
            <a:ext cx="10232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Programa /</a:t>
            </a:r>
          </a:p>
          <a:p>
            <a:r>
              <a:rPr lang="es-ES" sz="1400" b="1" dirty="0" smtClean="0"/>
              <a:t> Módulo /</a:t>
            </a:r>
          </a:p>
          <a:p>
            <a:r>
              <a:rPr lang="es-ES" sz="1400" b="1" dirty="0" smtClean="0"/>
              <a:t> Servidor</a:t>
            </a:r>
            <a:endParaRPr lang="es-ES" sz="1400" b="1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1115616" y="6002704"/>
            <a:ext cx="37811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B050"/>
                </a:solidFill>
              </a:rPr>
              <a:t>ADMINISTRADORES: </a:t>
            </a:r>
          </a:p>
          <a:p>
            <a:r>
              <a:rPr lang="es-ES" sz="1400" b="1" dirty="0" smtClean="0">
                <a:solidFill>
                  <a:srgbClr val="00B050"/>
                </a:solidFill>
              </a:rPr>
              <a:t>SS.OO.  /  BBDD  /  ALMACENAMIENTO  /  REDES</a:t>
            </a:r>
          </a:p>
          <a:p>
            <a:r>
              <a:rPr lang="es-ES" sz="1400" b="1" dirty="0" smtClean="0">
                <a:solidFill>
                  <a:srgbClr val="00B050"/>
                </a:solidFill>
              </a:rPr>
              <a:t>(SISTEMAS)</a:t>
            </a:r>
            <a:endParaRPr lang="es-ES" sz="1400" b="1" dirty="0">
              <a:solidFill>
                <a:srgbClr val="00B050"/>
              </a:solidFill>
            </a:endParaRPr>
          </a:p>
        </p:txBody>
      </p:sp>
      <p:grpSp>
        <p:nvGrpSpPr>
          <p:cNvPr id="185" name="184 Grupo"/>
          <p:cNvGrpSpPr/>
          <p:nvPr/>
        </p:nvGrpSpPr>
        <p:grpSpPr>
          <a:xfrm>
            <a:off x="251520" y="5930696"/>
            <a:ext cx="792088" cy="792088"/>
            <a:chOff x="1691680" y="5877272"/>
            <a:chExt cx="1008112" cy="792088"/>
          </a:xfrm>
        </p:grpSpPr>
        <p:grpSp>
          <p:nvGrpSpPr>
            <p:cNvPr id="165" name="164 Grupo"/>
            <p:cNvGrpSpPr/>
            <p:nvPr/>
          </p:nvGrpSpPr>
          <p:grpSpPr>
            <a:xfrm>
              <a:off x="1691680" y="6093296"/>
              <a:ext cx="360040" cy="576064"/>
              <a:chOff x="4716016" y="72008"/>
              <a:chExt cx="432048" cy="1124744"/>
            </a:xfrm>
          </p:grpSpPr>
          <p:cxnSp>
            <p:nvCxnSpPr>
              <p:cNvPr id="166" name="165 Conector recto"/>
              <p:cNvCxnSpPr/>
              <p:nvPr/>
            </p:nvCxnSpPr>
            <p:spPr>
              <a:xfrm>
                <a:off x="4932040" y="332656"/>
                <a:ext cx="0" cy="648072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166 Conector recto"/>
              <p:cNvCxnSpPr/>
              <p:nvPr/>
            </p:nvCxnSpPr>
            <p:spPr>
              <a:xfrm>
                <a:off x="4716016" y="620688"/>
                <a:ext cx="432048" cy="0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167 Conector recto"/>
              <p:cNvCxnSpPr/>
              <p:nvPr/>
            </p:nvCxnSpPr>
            <p:spPr>
              <a:xfrm>
                <a:off x="4932040" y="980728"/>
                <a:ext cx="216024" cy="216024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168 Conector recto"/>
              <p:cNvCxnSpPr/>
              <p:nvPr/>
            </p:nvCxnSpPr>
            <p:spPr>
              <a:xfrm flipH="1">
                <a:off x="4716016" y="967665"/>
                <a:ext cx="216024" cy="216024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169 Elipse"/>
              <p:cNvSpPr/>
              <p:nvPr/>
            </p:nvSpPr>
            <p:spPr>
              <a:xfrm>
                <a:off x="4788024" y="72008"/>
                <a:ext cx="288032" cy="332656"/>
              </a:xfrm>
              <a:prstGeom prst="ellipse">
                <a:avLst/>
              </a:prstGeom>
              <a:ln cmpd="thinThick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72" name="171 Grupo"/>
            <p:cNvGrpSpPr/>
            <p:nvPr/>
          </p:nvGrpSpPr>
          <p:grpSpPr>
            <a:xfrm>
              <a:off x="1979712" y="5993904"/>
              <a:ext cx="360040" cy="576064"/>
              <a:chOff x="4716016" y="72008"/>
              <a:chExt cx="432048" cy="1124744"/>
            </a:xfrm>
          </p:grpSpPr>
          <p:cxnSp>
            <p:nvCxnSpPr>
              <p:cNvPr id="173" name="172 Conector recto"/>
              <p:cNvCxnSpPr/>
              <p:nvPr/>
            </p:nvCxnSpPr>
            <p:spPr>
              <a:xfrm>
                <a:off x="4932040" y="332656"/>
                <a:ext cx="0" cy="648072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173 Conector recto"/>
              <p:cNvCxnSpPr/>
              <p:nvPr/>
            </p:nvCxnSpPr>
            <p:spPr>
              <a:xfrm>
                <a:off x="4716016" y="620688"/>
                <a:ext cx="432048" cy="0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174 Conector recto"/>
              <p:cNvCxnSpPr/>
              <p:nvPr/>
            </p:nvCxnSpPr>
            <p:spPr>
              <a:xfrm>
                <a:off x="4932040" y="980728"/>
                <a:ext cx="216024" cy="216024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175 Conector recto"/>
              <p:cNvCxnSpPr/>
              <p:nvPr/>
            </p:nvCxnSpPr>
            <p:spPr>
              <a:xfrm flipH="1">
                <a:off x="4716016" y="967665"/>
                <a:ext cx="216024" cy="216024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176 Elipse"/>
              <p:cNvSpPr/>
              <p:nvPr/>
            </p:nvSpPr>
            <p:spPr>
              <a:xfrm>
                <a:off x="4788024" y="72008"/>
                <a:ext cx="288032" cy="332656"/>
              </a:xfrm>
              <a:prstGeom prst="ellipse">
                <a:avLst/>
              </a:prstGeom>
              <a:ln cmpd="thinThick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79" name="178 Grupo"/>
            <p:cNvGrpSpPr/>
            <p:nvPr/>
          </p:nvGrpSpPr>
          <p:grpSpPr>
            <a:xfrm>
              <a:off x="2339752" y="5877272"/>
              <a:ext cx="360040" cy="576064"/>
              <a:chOff x="4716016" y="72008"/>
              <a:chExt cx="432048" cy="1124744"/>
            </a:xfrm>
          </p:grpSpPr>
          <p:cxnSp>
            <p:nvCxnSpPr>
              <p:cNvPr id="180" name="179 Conector recto"/>
              <p:cNvCxnSpPr/>
              <p:nvPr/>
            </p:nvCxnSpPr>
            <p:spPr>
              <a:xfrm>
                <a:off x="4932040" y="332656"/>
                <a:ext cx="0" cy="648072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180 Conector recto"/>
              <p:cNvCxnSpPr/>
              <p:nvPr/>
            </p:nvCxnSpPr>
            <p:spPr>
              <a:xfrm>
                <a:off x="4716016" y="620688"/>
                <a:ext cx="432048" cy="0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181 Conector recto"/>
              <p:cNvCxnSpPr/>
              <p:nvPr/>
            </p:nvCxnSpPr>
            <p:spPr>
              <a:xfrm>
                <a:off x="4932040" y="980728"/>
                <a:ext cx="216024" cy="216024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182 Conector recto"/>
              <p:cNvCxnSpPr/>
              <p:nvPr/>
            </p:nvCxnSpPr>
            <p:spPr>
              <a:xfrm flipH="1">
                <a:off x="4716016" y="967665"/>
                <a:ext cx="216024" cy="216024"/>
              </a:xfrm>
              <a:prstGeom prst="line">
                <a:avLst/>
              </a:prstGeom>
              <a:ln cmpd="thinThick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183 Elipse"/>
              <p:cNvSpPr/>
              <p:nvPr/>
            </p:nvSpPr>
            <p:spPr>
              <a:xfrm>
                <a:off x="4788024" y="72008"/>
                <a:ext cx="288032" cy="332656"/>
              </a:xfrm>
              <a:prstGeom prst="ellipse">
                <a:avLst/>
              </a:prstGeom>
              <a:ln cmpd="thinThick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187" name="186 Grupo"/>
          <p:cNvGrpSpPr/>
          <p:nvPr/>
        </p:nvGrpSpPr>
        <p:grpSpPr>
          <a:xfrm>
            <a:off x="5580112" y="1124744"/>
            <a:ext cx="288032" cy="504056"/>
            <a:chOff x="4716016" y="72008"/>
            <a:chExt cx="432048" cy="1124744"/>
          </a:xfrm>
        </p:grpSpPr>
        <p:cxnSp>
          <p:nvCxnSpPr>
            <p:cNvPr id="188" name="187 Conector recto"/>
            <p:cNvCxnSpPr/>
            <p:nvPr/>
          </p:nvCxnSpPr>
          <p:spPr>
            <a:xfrm>
              <a:off x="4932040" y="332656"/>
              <a:ext cx="0" cy="648072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188 Conector recto"/>
            <p:cNvCxnSpPr/>
            <p:nvPr/>
          </p:nvCxnSpPr>
          <p:spPr>
            <a:xfrm>
              <a:off x="4716016" y="620688"/>
              <a:ext cx="432048" cy="0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189 Conector recto"/>
            <p:cNvCxnSpPr/>
            <p:nvPr/>
          </p:nvCxnSpPr>
          <p:spPr>
            <a:xfrm>
              <a:off x="4932040" y="980728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190 Conector recto"/>
            <p:cNvCxnSpPr/>
            <p:nvPr/>
          </p:nvCxnSpPr>
          <p:spPr>
            <a:xfrm flipH="1">
              <a:off x="4716016" y="967665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191 Elipse"/>
            <p:cNvSpPr/>
            <p:nvPr/>
          </p:nvSpPr>
          <p:spPr>
            <a:xfrm>
              <a:off x="4788024" y="72008"/>
              <a:ext cx="288032" cy="332656"/>
            </a:xfrm>
            <a:prstGeom prst="ellipse">
              <a:avLst/>
            </a:prstGeom>
            <a:ln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3" name="192 Grupo"/>
          <p:cNvGrpSpPr/>
          <p:nvPr/>
        </p:nvGrpSpPr>
        <p:grpSpPr>
          <a:xfrm>
            <a:off x="4211960" y="4005064"/>
            <a:ext cx="288032" cy="504056"/>
            <a:chOff x="4716016" y="72008"/>
            <a:chExt cx="432048" cy="1124744"/>
          </a:xfrm>
        </p:grpSpPr>
        <p:cxnSp>
          <p:nvCxnSpPr>
            <p:cNvPr id="194" name="193 Conector recto"/>
            <p:cNvCxnSpPr/>
            <p:nvPr/>
          </p:nvCxnSpPr>
          <p:spPr>
            <a:xfrm>
              <a:off x="4932040" y="332656"/>
              <a:ext cx="0" cy="648072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194 Conector recto"/>
            <p:cNvCxnSpPr/>
            <p:nvPr/>
          </p:nvCxnSpPr>
          <p:spPr>
            <a:xfrm>
              <a:off x="4716016" y="620688"/>
              <a:ext cx="432048" cy="0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195 Conector recto"/>
            <p:cNvCxnSpPr/>
            <p:nvPr/>
          </p:nvCxnSpPr>
          <p:spPr>
            <a:xfrm>
              <a:off x="4932040" y="980728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196 Conector recto"/>
            <p:cNvCxnSpPr/>
            <p:nvPr/>
          </p:nvCxnSpPr>
          <p:spPr>
            <a:xfrm flipH="1">
              <a:off x="4716016" y="967665"/>
              <a:ext cx="216024" cy="216024"/>
            </a:xfrm>
            <a:prstGeom prst="line">
              <a:avLst/>
            </a:prstGeom>
            <a:ln cmpd="thinThick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197 Elipse"/>
            <p:cNvSpPr/>
            <p:nvPr/>
          </p:nvSpPr>
          <p:spPr>
            <a:xfrm>
              <a:off x="4788024" y="72008"/>
              <a:ext cx="288032" cy="332656"/>
            </a:xfrm>
            <a:prstGeom prst="ellipse">
              <a:avLst/>
            </a:prstGeom>
            <a:ln cmpd="thinThick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200" name="199 Conector angular"/>
          <p:cNvCxnSpPr/>
          <p:nvPr/>
        </p:nvCxnSpPr>
        <p:spPr>
          <a:xfrm rot="5400000">
            <a:off x="1007604" y="4545124"/>
            <a:ext cx="720080" cy="72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201 Conector angular"/>
          <p:cNvCxnSpPr>
            <a:endCxn id="162" idx="0"/>
          </p:cNvCxnSpPr>
          <p:nvPr/>
        </p:nvCxnSpPr>
        <p:spPr>
          <a:xfrm rot="5400000">
            <a:off x="2043010" y="4553834"/>
            <a:ext cx="701496" cy="36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205 Conector angular"/>
          <p:cNvCxnSpPr>
            <a:stCxn id="124" idx="2"/>
          </p:cNvCxnSpPr>
          <p:nvPr/>
        </p:nvCxnSpPr>
        <p:spPr>
          <a:xfrm rot="5400000">
            <a:off x="3077834" y="4491118"/>
            <a:ext cx="792088" cy="252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angular"/>
          <p:cNvCxnSpPr>
            <a:stCxn id="4" idx="1"/>
            <a:endCxn id="46" idx="3"/>
          </p:cNvCxnSpPr>
          <p:nvPr/>
        </p:nvCxnSpPr>
        <p:spPr>
          <a:xfrm rot="10800000">
            <a:off x="4499992" y="1592796"/>
            <a:ext cx="2088232" cy="2484276"/>
          </a:xfrm>
          <a:prstGeom prst="bentConnector3">
            <a:avLst>
              <a:gd name="adj1" fmla="val 781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210 Disco magnético"/>
          <p:cNvSpPr/>
          <p:nvPr/>
        </p:nvSpPr>
        <p:spPr>
          <a:xfrm>
            <a:off x="4499992" y="4797152"/>
            <a:ext cx="360040" cy="3101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2" name="211 Disco magnético"/>
          <p:cNvSpPr/>
          <p:nvPr/>
        </p:nvSpPr>
        <p:spPr>
          <a:xfrm>
            <a:off x="4427984" y="5157192"/>
            <a:ext cx="360040" cy="3101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3" name="212 Disco magnético"/>
          <p:cNvSpPr/>
          <p:nvPr/>
        </p:nvSpPr>
        <p:spPr>
          <a:xfrm>
            <a:off x="4427984" y="5517232"/>
            <a:ext cx="360040" cy="3101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4" name="213 Rectángulo"/>
          <p:cNvSpPr/>
          <p:nvPr/>
        </p:nvSpPr>
        <p:spPr>
          <a:xfrm>
            <a:off x="4788024" y="4725144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rgbClr val="002060"/>
                </a:solidFill>
              </a:rPr>
              <a:t>xml</a:t>
            </a:r>
            <a:endParaRPr lang="es-ES" b="1" dirty="0" smtClean="0">
              <a:solidFill>
                <a:srgbClr val="002060"/>
              </a:solidFill>
            </a:endParaRPr>
          </a:p>
        </p:txBody>
      </p:sp>
      <p:sp>
        <p:nvSpPr>
          <p:cNvPr id="215" name="214 Rectángulo"/>
          <p:cNvSpPr/>
          <p:nvPr/>
        </p:nvSpPr>
        <p:spPr>
          <a:xfrm>
            <a:off x="4788024" y="5157192"/>
            <a:ext cx="47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rgbClr val="002060"/>
                </a:solidFill>
              </a:rPr>
              <a:t>csv</a:t>
            </a:r>
            <a:endParaRPr lang="es-ES" b="1" dirty="0" smtClean="0">
              <a:solidFill>
                <a:srgbClr val="002060"/>
              </a:solidFill>
            </a:endParaRPr>
          </a:p>
        </p:txBody>
      </p:sp>
      <p:sp>
        <p:nvSpPr>
          <p:cNvPr id="126" name="125 Rectángulo"/>
          <p:cNvSpPr/>
          <p:nvPr/>
        </p:nvSpPr>
        <p:spPr>
          <a:xfrm>
            <a:off x="683568" y="5013176"/>
            <a:ext cx="3528392" cy="936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00" dirty="0" smtClean="0">
              <a:solidFill>
                <a:srgbClr val="FF0000"/>
              </a:solidFill>
            </a:endParaRPr>
          </a:p>
          <a:p>
            <a:pPr algn="ctr"/>
            <a:endParaRPr lang="es-ES" sz="1400" dirty="0" smtClean="0">
              <a:solidFill>
                <a:srgbClr val="FF0000"/>
              </a:solidFill>
            </a:endParaRP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ALMACENAMIENTO (ROBOTS)</a:t>
            </a:r>
          </a:p>
        </p:txBody>
      </p:sp>
      <p:grpSp>
        <p:nvGrpSpPr>
          <p:cNvPr id="127" name="126 Grupo"/>
          <p:cNvGrpSpPr/>
          <p:nvPr/>
        </p:nvGrpSpPr>
        <p:grpSpPr>
          <a:xfrm>
            <a:off x="2051720" y="5013176"/>
            <a:ext cx="864096" cy="432048"/>
            <a:chOff x="323528" y="4437112"/>
            <a:chExt cx="720080" cy="936104"/>
          </a:xfrm>
        </p:grpSpPr>
        <p:sp>
          <p:nvSpPr>
            <p:cNvPr id="128" name="127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2" name="131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133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6" name="135 Grupo"/>
          <p:cNvGrpSpPr/>
          <p:nvPr/>
        </p:nvGrpSpPr>
        <p:grpSpPr>
          <a:xfrm>
            <a:off x="827584" y="5085184"/>
            <a:ext cx="936104" cy="576064"/>
            <a:chOff x="323528" y="4437112"/>
            <a:chExt cx="720080" cy="936104"/>
          </a:xfrm>
        </p:grpSpPr>
        <p:sp>
          <p:nvSpPr>
            <p:cNvPr id="146" name="145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1" name="160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4" name="163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1" name="170 Grupo"/>
          <p:cNvGrpSpPr/>
          <p:nvPr/>
        </p:nvGrpSpPr>
        <p:grpSpPr>
          <a:xfrm>
            <a:off x="3275856" y="5157192"/>
            <a:ext cx="720080" cy="504056"/>
            <a:chOff x="323528" y="4437112"/>
            <a:chExt cx="720080" cy="936104"/>
          </a:xfrm>
        </p:grpSpPr>
        <p:sp>
          <p:nvSpPr>
            <p:cNvPr id="186" name="185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198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1" name="200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161 Rectángulo"/>
          <p:cNvSpPr/>
          <p:nvPr/>
        </p:nvSpPr>
        <p:spPr>
          <a:xfrm>
            <a:off x="611560" y="4922584"/>
            <a:ext cx="3528392" cy="936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00" dirty="0" smtClean="0">
              <a:solidFill>
                <a:srgbClr val="FF0000"/>
              </a:solidFill>
            </a:endParaRPr>
          </a:p>
          <a:p>
            <a:pPr algn="ctr"/>
            <a:endParaRPr lang="es-ES" sz="1400" dirty="0" smtClean="0">
              <a:solidFill>
                <a:srgbClr val="FF0000"/>
              </a:solidFill>
            </a:endParaRP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ALMACENAMIENTO (ROBOTS)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012160" y="3429000"/>
            <a:ext cx="1224136" cy="792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web vía</a:t>
            </a:r>
          </a:p>
          <a:p>
            <a:pPr algn="ctr"/>
            <a:r>
              <a:rPr lang="es-ES" b="1" dirty="0" smtClean="0"/>
              <a:t>HTTP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99592" y="3645024"/>
            <a:ext cx="93610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BBDD</a:t>
            </a:r>
          </a:p>
        </p:txBody>
      </p:sp>
      <p:grpSp>
        <p:nvGrpSpPr>
          <p:cNvPr id="2" name="8 Grupo"/>
          <p:cNvGrpSpPr/>
          <p:nvPr/>
        </p:nvGrpSpPr>
        <p:grpSpPr>
          <a:xfrm>
            <a:off x="7380312" y="476672"/>
            <a:ext cx="1152128" cy="720080"/>
            <a:chOff x="6804248" y="692696"/>
            <a:chExt cx="1800200" cy="1008112"/>
          </a:xfrm>
        </p:grpSpPr>
        <p:sp>
          <p:nvSpPr>
            <p:cNvPr id="6" name="5 Rectángulo"/>
            <p:cNvSpPr/>
            <p:nvPr/>
          </p:nvSpPr>
          <p:spPr>
            <a:xfrm>
              <a:off x="7164288" y="692696"/>
              <a:ext cx="1152128" cy="6480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0000"/>
                </a:solidFill>
              </a:endParaRPr>
            </a:p>
          </p:txBody>
        </p:sp>
        <p:sp>
          <p:nvSpPr>
            <p:cNvPr id="8" name="7 Trapecio"/>
            <p:cNvSpPr/>
            <p:nvPr/>
          </p:nvSpPr>
          <p:spPr>
            <a:xfrm>
              <a:off x="6804248" y="1340768"/>
              <a:ext cx="1800200" cy="360040"/>
            </a:xfrm>
            <a:prstGeom prst="trapezoid">
              <a:avLst>
                <a:gd name="adj" fmla="val 903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" name="37 Llamada de nube"/>
          <p:cNvSpPr/>
          <p:nvPr/>
        </p:nvSpPr>
        <p:spPr>
          <a:xfrm>
            <a:off x="6732240" y="1556792"/>
            <a:ext cx="1728192" cy="1152128"/>
          </a:xfrm>
          <a:prstGeom prst="cloudCallout">
            <a:avLst>
              <a:gd name="adj1" fmla="val -18241"/>
              <a:gd name="adj2" fmla="val 1055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WEB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49" name="48 Conector angular"/>
          <p:cNvCxnSpPr>
            <a:stCxn id="8" idx="2"/>
            <a:endCxn id="38" idx="3"/>
          </p:cNvCxnSpPr>
          <p:nvPr/>
        </p:nvCxnSpPr>
        <p:spPr>
          <a:xfrm rot="5400000">
            <a:off x="7563399" y="1229689"/>
            <a:ext cx="425914" cy="3600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38" idx="4"/>
            <a:endCxn id="4" idx="3"/>
          </p:cNvCxnSpPr>
          <p:nvPr/>
        </p:nvCxnSpPr>
        <p:spPr>
          <a:xfrm rot="10800000" flipV="1">
            <a:off x="7236296" y="2254416"/>
            <a:ext cx="44800" cy="1570627"/>
          </a:xfrm>
          <a:prstGeom prst="bentConnector5">
            <a:avLst>
              <a:gd name="adj1" fmla="val 510268"/>
              <a:gd name="adj2" fmla="val 51861"/>
              <a:gd name="adj3" fmla="val -410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54 Grupo"/>
          <p:cNvGrpSpPr/>
          <p:nvPr/>
        </p:nvGrpSpPr>
        <p:grpSpPr>
          <a:xfrm>
            <a:off x="2771800" y="332656"/>
            <a:ext cx="1152128" cy="720080"/>
            <a:chOff x="6804248" y="692696"/>
            <a:chExt cx="1800200" cy="1008112"/>
          </a:xfrm>
        </p:grpSpPr>
        <p:sp>
          <p:nvSpPr>
            <p:cNvPr id="56" name="55 Rectángulo"/>
            <p:cNvSpPr/>
            <p:nvPr/>
          </p:nvSpPr>
          <p:spPr>
            <a:xfrm>
              <a:off x="7164288" y="692696"/>
              <a:ext cx="1152128" cy="6480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0000"/>
                </a:solidFill>
              </a:endParaRPr>
            </a:p>
          </p:txBody>
        </p:sp>
        <p:sp>
          <p:nvSpPr>
            <p:cNvPr id="57" name="56 Trapecio"/>
            <p:cNvSpPr/>
            <p:nvPr/>
          </p:nvSpPr>
          <p:spPr>
            <a:xfrm>
              <a:off x="6804248" y="1340768"/>
              <a:ext cx="1800200" cy="360040"/>
            </a:xfrm>
            <a:prstGeom prst="trapezoid">
              <a:avLst>
                <a:gd name="adj" fmla="val 903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0" name="69 Rectángulo"/>
          <p:cNvSpPr/>
          <p:nvPr/>
        </p:nvSpPr>
        <p:spPr>
          <a:xfrm>
            <a:off x="7596336" y="3429000"/>
            <a:ext cx="1224136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web vía</a:t>
            </a:r>
          </a:p>
          <a:p>
            <a:pPr algn="ctr"/>
            <a:r>
              <a:rPr lang="es-ES" b="1" dirty="0" smtClean="0"/>
              <a:t>HTTPS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77" name="76 Conector angular"/>
          <p:cNvCxnSpPr>
            <a:stCxn id="38" idx="1"/>
            <a:endCxn id="70" idx="0"/>
          </p:cNvCxnSpPr>
          <p:nvPr/>
        </p:nvCxnSpPr>
        <p:spPr>
          <a:xfrm rot="16200000" flipH="1">
            <a:off x="7541717" y="2762312"/>
            <a:ext cx="721307" cy="6120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Rectángulo"/>
          <p:cNvSpPr/>
          <p:nvPr/>
        </p:nvSpPr>
        <p:spPr>
          <a:xfrm>
            <a:off x="827584" y="2348880"/>
            <a:ext cx="2016224" cy="936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APLICACIONES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87" name="86 Rectángulo"/>
          <p:cNvSpPr/>
          <p:nvPr/>
        </p:nvSpPr>
        <p:spPr>
          <a:xfrm>
            <a:off x="2915816" y="2348880"/>
            <a:ext cx="1512168" cy="936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APLICACIONES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89" name="88 Conector angular"/>
          <p:cNvCxnSpPr>
            <a:endCxn id="124" idx="0"/>
          </p:cNvCxnSpPr>
          <p:nvPr/>
        </p:nvCxnSpPr>
        <p:spPr>
          <a:xfrm rot="5400000">
            <a:off x="3401871" y="3410999"/>
            <a:ext cx="432046" cy="36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stCxn id="83" idx="2"/>
            <a:endCxn id="7" idx="0"/>
          </p:cNvCxnSpPr>
          <p:nvPr/>
        </p:nvCxnSpPr>
        <p:spPr>
          <a:xfrm rot="5400000">
            <a:off x="1421650" y="3230978"/>
            <a:ext cx="360040" cy="4680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endCxn id="123" idx="0"/>
          </p:cNvCxnSpPr>
          <p:nvPr/>
        </p:nvCxnSpPr>
        <p:spPr>
          <a:xfrm rot="16200000" flipH="1">
            <a:off x="2000447" y="3197707"/>
            <a:ext cx="360040" cy="5345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122 Rectángulo"/>
          <p:cNvSpPr/>
          <p:nvPr/>
        </p:nvSpPr>
        <p:spPr>
          <a:xfrm>
            <a:off x="1979712" y="3645024"/>
            <a:ext cx="93610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BBDD</a:t>
            </a:r>
          </a:p>
        </p:txBody>
      </p:sp>
      <p:sp>
        <p:nvSpPr>
          <p:cNvPr id="124" name="123 Rectángulo"/>
          <p:cNvSpPr/>
          <p:nvPr/>
        </p:nvSpPr>
        <p:spPr>
          <a:xfrm>
            <a:off x="3131840" y="3645024"/>
            <a:ext cx="936104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BBDD</a:t>
            </a:r>
          </a:p>
        </p:txBody>
      </p:sp>
      <p:grpSp>
        <p:nvGrpSpPr>
          <p:cNvPr id="16" name="136 Grupo"/>
          <p:cNvGrpSpPr/>
          <p:nvPr/>
        </p:nvGrpSpPr>
        <p:grpSpPr>
          <a:xfrm>
            <a:off x="179512" y="620688"/>
            <a:ext cx="792088" cy="720080"/>
            <a:chOff x="6804248" y="692696"/>
            <a:chExt cx="1800200" cy="1008112"/>
          </a:xfrm>
        </p:grpSpPr>
        <p:sp>
          <p:nvSpPr>
            <p:cNvPr id="138" name="137 Rectángulo"/>
            <p:cNvSpPr/>
            <p:nvPr/>
          </p:nvSpPr>
          <p:spPr>
            <a:xfrm>
              <a:off x="7164288" y="692696"/>
              <a:ext cx="1152128" cy="6480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0000"/>
                </a:solidFill>
              </a:endParaRPr>
            </a:p>
          </p:txBody>
        </p:sp>
        <p:sp>
          <p:nvSpPr>
            <p:cNvPr id="139" name="138 Trapecio"/>
            <p:cNvSpPr/>
            <p:nvPr/>
          </p:nvSpPr>
          <p:spPr>
            <a:xfrm>
              <a:off x="6804248" y="1340768"/>
              <a:ext cx="1800200" cy="360040"/>
            </a:xfrm>
            <a:prstGeom prst="trapezoid">
              <a:avLst>
                <a:gd name="adj" fmla="val 903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47" name="146 Forma"/>
          <p:cNvCxnSpPr>
            <a:stCxn id="138" idx="1"/>
            <a:endCxn id="7" idx="1"/>
          </p:cNvCxnSpPr>
          <p:nvPr/>
        </p:nvCxnSpPr>
        <p:spPr>
          <a:xfrm rot="10800000" flipH="1" flipV="1">
            <a:off x="337930" y="852142"/>
            <a:ext cx="561662" cy="3080913"/>
          </a:xfrm>
          <a:prstGeom prst="bentConnector3">
            <a:avLst>
              <a:gd name="adj1" fmla="val -40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151 Grupo"/>
          <p:cNvGrpSpPr/>
          <p:nvPr/>
        </p:nvGrpSpPr>
        <p:grpSpPr>
          <a:xfrm>
            <a:off x="2195736" y="5138608"/>
            <a:ext cx="864096" cy="432048"/>
            <a:chOff x="323528" y="4437112"/>
            <a:chExt cx="720080" cy="936104"/>
          </a:xfrm>
        </p:grpSpPr>
        <p:sp>
          <p:nvSpPr>
            <p:cNvPr id="149" name="148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0" name="149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1" name="150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152 Grupo"/>
          <p:cNvGrpSpPr/>
          <p:nvPr/>
        </p:nvGrpSpPr>
        <p:grpSpPr>
          <a:xfrm>
            <a:off x="971600" y="5210616"/>
            <a:ext cx="936104" cy="576064"/>
            <a:chOff x="323528" y="4437112"/>
            <a:chExt cx="720080" cy="936104"/>
          </a:xfrm>
        </p:grpSpPr>
        <p:sp>
          <p:nvSpPr>
            <p:cNvPr id="154" name="153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5" name="154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6" name="155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2" name="156 Grupo"/>
          <p:cNvGrpSpPr/>
          <p:nvPr/>
        </p:nvGrpSpPr>
        <p:grpSpPr>
          <a:xfrm>
            <a:off x="3419872" y="5282624"/>
            <a:ext cx="720080" cy="504056"/>
            <a:chOff x="323528" y="4437112"/>
            <a:chExt cx="720080" cy="936104"/>
          </a:xfrm>
        </p:grpSpPr>
        <p:sp>
          <p:nvSpPr>
            <p:cNvPr id="158" name="157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158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159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3" name="162 CuadroTexto"/>
          <p:cNvSpPr txBox="1"/>
          <p:nvPr/>
        </p:nvSpPr>
        <p:spPr>
          <a:xfrm>
            <a:off x="4716016" y="836712"/>
            <a:ext cx="19455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TCP / IP</a:t>
            </a:r>
          </a:p>
          <a:p>
            <a:r>
              <a:rPr lang="es-ES" b="1" dirty="0" smtClean="0"/>
              <a:t>HTTP</a:t>
            </a:r>
            <a:endParaRPr lang="es-ES" b="1" dirty="0" smtClean="0"/>
          </a:p>
          <a:p>
            <a:r>
              <a:rPr lang="es-ES" b="1" dirty="0" smtClean="0"/>
              <a:t>SSL</a:t>
            </a:r>
          </a:p>
          <a:p>
            <a:r>
              <a:rPr lang="es-ES" b="1" dirty="0" smtClean="0"/>
              <a:t>HTTP+SSL = HTTPS</a:t>
            </a:r>
            <a:endParaRPr lang="es-ES" b="1" dirty="0" smtClean="0"/>
          </a:p>
          <a:p>
            <a:r>
              <a:rPr lang="es-ES" b="1" dirty="0" smtClean="0"/>
              <a:t>SSH</a:t>
            </a:r>
            <a:endParaRPr lang="es-ES" b="1" dirty="0" smtClean="0"/>
          </a:p>
          <a:p>
            <a:r>
              <a:rPr lang="es-ES" b="1" dirty="0" smtClean="0"/>
              <a:t>FTP</a:t>
            </a:r>
            <a:endParaRPr lang="es-ES" b="1" dirty="0" smtClean="0"/>
          </a:p>
          <a:p>
            <a:endParaRPr lang="es-ES" b="1" dirty="0"/>
          </a:p>
        </p:txBody>
      </p:sp>
      <p:cxnSp>
        <p:nvCxnSpPr>
          <p:cNvPr id="200" name="199 Conector angular"/>
          <p:cNvCxnSpPr/>
          <p:nvPr/>
        </p:nvCxnSpPr>
        <p:spPr>
          <a:xfrm rot="5400000">
            <a:off x="1007604" y="4545124"/>
            <a:ext cx="720080" cy="72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201 Conector angular"/>
          <p:cNvCxnSpPr>
            <a:endCxn id="162" idx="0"/>
          </p:cNvCxnSpPr>
          <p:nvPr/>
        </p:nvCxnSpPr>
        <p:spPr>
          <a:xfrm rot="5400000">
            <a:off x="2043010" y="4553834"/>
            <a:ext cx="701496" cy="36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205 Conector angular"/>
          <p:cNvCxnSpPr>
            <a:stCxn id="124" idx="2"/>
          </p:cNvCxnSpPr>
          <p:nvPr/>
        </p:nvCxnSpPr>
        <p:spPr>
          <a:xfrm rot="5400000">
            <a:off x="3077834" y="4491118"/>
            <a:ext cx="792088" cy="252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25 Rectángulo"/>
          <p:cNvSpPr/>
          <p:nvPr/>
        </p:nvSpPr>
        <p:spPr>
          <a:xfrm>
            <a:off x="683568" y="5013176"/>
            <a:ext cx="3528392" cy="9361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400" dirty="0" smtClean="0">
              <a:solidFill>
                <a:srgbClr val="FF0000"/>
              </a:solidFill>
            </a:endParaRPr>
          </a:p>
          <a:p>
            <a:pPr algn="ctr"/>
            <a:endParaRPr lang="es-ES" sz="1400" dirty="0" smtClean="0">
              <a:solidFill>
                <a:srgbClr val="FF0000"/>
              </a:solidFill>
            </a:endParaRP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SERVIDOR</a:t>
            </a:r>
          </a:p>
          <a:p>
            <a:pPr algn="ctr"/>
            <a:r>
              <a:rPr lang="es-ES" sz="1400" dirty="0" smtClean="0">
                <a:solidFill>
                  <a:srgbClr val="FF0000"/>
                </a:solidFill>
              </a:rPr>
              <a:t>ALMACENAMIENTO (ROBOTS)</a:t>
            </a:r>
          </a:p>
        </p:txBody>
      </p:sp>
      <p:grpSp>
        <p:nvGrpSpPr>
          <p:cNvPr id="47" name="126 Grupo"/>
          <p:cNvGrpSpPr/>
          <p:nvPr/>
        </p:nvGrpSpPr>
        <p:grpSpPr>
          <a:xfrm>
            <a:off x="2051720" y="5013176"/>
            <a:ext cx="864096" cy="432048"/>
            <a:chOff x="323528" y="4437112"/>
            <a:chExt cx="720080" cy="936104"/>
          </a:xfrm>
        </p:grpSpPr>
        <p:sp>
          <p:nvSpPr>
            <p:cNvPr id="128" name="127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2" name="131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4" name="133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8" name="135 Grupo"/>
          <p:cNvGrpSpPr/>
          <p:nvPr/>
        </p:nvGrpSpPr>
        <p:grpSpPr>
          <a:xfrm>
            <a:off x="827584" y="5085184"/>
            <a:ext cx="936104" cy="576064"/>
            <a:chOff x="323528" y="4437112"/>
            <a:chExt cx="720080" cy="936104"/>
          </a:xfrm>
        </p:grpSpPr>
        <p:sp>
          <p:nvSpPr>
            <p:cNvPr id="146" name="145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1" name="160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4" name="163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" name="170 Grupo"/>
          <p:cNvGrpSpPr/>
          <p:nvPr/>
        </p:nvGrpSpPr>
        <p:grpSpPr>
          <a:xfrm>
            <a:off x="3275856" y="5157192"/>
            <a:ext cx="720080" cy="504056"/>
            <a:chOff x="323528" y="4437112"/>
            <a:chExt cx="720080" cy="936104"/>
          </a:xfrm>
        </p:grpSpPr>
        <p:sp>
          <p:nvSpPr>
            <p:cNvPr id="186" name="185 Disco magnético"/>
            <p:cNvSpPr/>
            <p:nvPr/>
          </p:nvSpPr>
          <p:spPr>
            <a:xfrm>
              <a:off x="323528" y="443711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198 Disco magnético"/>
            <p:cNvSpPr/>
            <p:nvPr/>
          </p:nvSpPr>
          <p:spPr>
            <a:xfrm>
              <a:off x="467544" y="4653136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1" name="200 Disco magnético"/>
            <p:cNvSpPr/>
            <p:nvPr/>
          </p:nvSpPr>
          <p:spPr>
            <a:xfrm>
              <a:off x="683568" y="4797152"/>
              <a:ext cx="36004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53" name="152 Conector angular"/>
          <p:cNvCxnSpPr>
            <a:stCxn id="57" idx="2"/>
            <a:endCxn id="87" idx="0"/>
          </p:cNvCxnSpPr>
          <p:nvPr/>
        </p:nvCxnSpPr>
        <p:spPr>
          <a:xfrm rot="16200000" flipH="1">
            <a:off x="2861810" y="1538790"/>
            <a:ext cx="1296144" cy="3240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Conector angular"/>
          <p:cNvCxnSpPr>
            <a:stCxn id="57" idx="2"/>
            <a:endCxn id="83" idx="0"/>
          </p:cNvCxnSpPr>
          <p:nvPr/>
        </p:nvCxnSpPr>
        <p:spPr>
          <a:xfrm rot="5400000">
            <a:off x="1943708" y="944724"/>
            <a:ext cx="1296144" cy="1512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angular"/>
          <p:cNvCxnSpPr/>
          <p:nvPr/>
        </p:nvCxnSpPr>
        <p:spPr>
          <a:xfrm rot="16200000" flipH="1">
            <a:off x="3923928" y="1700808"/>
            <a:ext cx="2232248" cy="648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204 Rectángulo"/>
          <p:cNvSpPr/>
          <p:nvPr/>
        </p:nvSpPr>
        <p:spPr>
          <a:xfrm>
            <a:off x="3635896" y="3275692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SSH</a:t>
            </a:r>
            <a:endParaRPr lang="es-ES" dirty="0"/>
          </a:p>
        </p:txBody>
      </p:sp>
      <p:sp>
        <p:nvSpPr>
          <p:cNvPr id="207" name="206 Rectángulo"/>
          <p:cNvSpPr/>
          <p:nvPr/>
        </p:nvSpPr>
        <p:spPr>
          <a:xfrm>
            <a:off x="827584" y="3275692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SSH</a:t>
            </a:r>
            <a:endParaRPr lang="es-ES" dirty="0"/>
          </a:p>
        </p:txBody>
      </p:sp>
      <p:sp>
        <p:nvSpPr>
          <p:cNvPr id="209" name="208 Rectángulo"/>
          <p:cNvSpPr/>
          <p:nvPr/>
        </p:nvSpPr>
        <p:spPr>
          <a:xfrm>
            <a:off x="2491669" y="1043444"/>
            <a:ext cx="9282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TCP / </a:t>
            </a:r>
            <a:r>
              <a:rPr lang="es-ES" b="1" dirty="0" smtClean="0"/>
              <a:t>IP</a:t>
            </a:r>
          </a:p>
          <a:p>
            <a:r>
              <a:rPr lang="es-ES" b="1" dirty="0" smtClean="0"/>
              <a:t>SSH</a:t>
            </a:r>
          </a:p>
          <a:p>
            <a:r>
              <a:rPr lang="es-ES" b="1" dirty="0" smtClean="0"/>
              <a:t>FTP</a:t>
            </a:r>
          </a:p>
          <a:p>
            <a:endParaRPr lang="es-ES" b="1" dirty="0" smtClean="0"/>
          </a:p>
        </p:txBody>
      </p:sp>
      <p:sp>
        <p:nvSpPr>
          <p:cNvPr id="210" name="209 Rectángulo"/>
          <p:cNvSpPr/>
          <p:nvPr/>
        </p:nvSpPr>
        <p:spPr>
          <a:xfrm>
            <a:off x="179512" y="0"/>
            <a:ext cx="320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Comunicaciones   Nivel    Básico</a:t>
            </a:r>
            <a:endParaRPr lang="es-E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www.ubuntizando.com/wp-content/uploads/2019/05/osi.jpeg?resize=710%2C722&amp;ssl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0"/>
            <a:ext cx="5682630" cy="5778674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251520" y="5805264"/>
            <a:ext cx="8395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Para más </a:t>
            </a:r>
            <a:r>
              <a:rPr lang="es-ES" b="1" dirty="0" err="1" smtClean="0"/>
              <a:t>info</a:t>
            </a:r>
            <a:r>
              <a:rPr lang="es-ES" b="1" dirty="0" smtClean="0"/>
              <a:t>:</a:t>
            </a:r>
          </a:p>
          <a:p>
            <a:r>
              <a:rPr lang="es-ES" b="1" dirty="0" smtClean="0">
                <a:hlinkClick r:id="rId3"/>
              </a:rPr>
              <a:t>https://www.ubuntizando.com/que-son-las-capas-del-modelo-osi-y-como-funcionan</a:t>
            </a:r>
            <a:r>
              <a:rPr lang="es-ES" b="1" dirty="0" smtClean="0">
                <a:hlinkClick r:id="rId3"/>
              </a:rPr>
              <a:t>/</a:t>
            </a:r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  <a:p>
            <a:endParaRPr lang="es-E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131</Words>
  <Application>Microsoft Office PowerPoint</Application>
  <PresentationFormat>Presentación en pantalla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MAP</dc:creator>
  <cp:lastModifiedBy>MAP</cp:lastModifiedBy>
  <cp:revision>8</cp:revision>
  <dcterms:created xsi:type="dcterms:W3CDTF">2020-01-09T10:34:07Z</dcterms:created>
  <dcterms:modified xsi:type="dcterms:W3CDTF">2020-01-15T12:29:29Z</dcterms:modified>
</cp:coreProperties>
</file>