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9" d="100"/>
          <a:sy n="89" d="100"/>
        </p:scale>
        <p:origin x="-438"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40C87DC0-48AB-4B5F-8F43-0E1AEF56FFC0}" type="datetimeFigureOut">
              <a:rPr lang="es-ES" smtClean="0"/>
              <a:pPr/>
              <a:t>26/04/2018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1D89506-A4F8-4DFA-A19E-2FECE3DE26AC}" type="slidenum">
              <a:rPr lang="es-ES" smtClean="0"/>
              <a:pPr/>
              <a:t>‹Nº›</a:t>
            </a:fld>
            <a:endParaRPr lang="es-ES"/>
          </a:p>
        </p:txBody>
      </p:sp>
    </p:spTree>
    <p:extLst>
      <p:ext uri="{BB962C8B-B14F-4D97-AF65-F5344CB8AC3E}">
        <p14:creationId xmlns:p14="http://schemas.microsoft.com/office/powerpoint/2010/main" xmlns="" val="502920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0C87DC0-48AB-4B5F-8F43-0E1AEF56FFC0}" type="datetimeFigureOut">
              <a:rPr lang="es-ES" smtClean="0"/>
              <a:pPr/>
              <a:t>26/04/2018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1D89506-A4F8-4DFA-A19E-2FECE3DE26AC}" type="slidenum">
              <a:rPr lang="es-ES" smtClean="0"/>
              <a:pPr/>
              <a:t>‹Nº›</a:t>
            </a:fld>
            <a:endParaRPr lang="es-ES"/>
          </a:p>
        </p:txBody>
      </p:sp>
    </p:spTree>
    <p:extLst>
      <p:ext uri="{BB962C8B-B14F-4D97-AF65-F5344CB8AC3E}">
        <p14:creationId xmlns:p14="http://schemas.microsoft.com/office/powerpoint/2010/main" xmlns="" val="3615736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0C87DC0-48AB-4B5F-8F43-0E1AEF56FFC0}" type="datetimeFigureOut">
              <a:rPr lang="es-ES" smtClean="0"/>
              <a:pPr/>
              <a:t>26/04/2018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1D89506-A4F8-4DFA-A19E-2FECE3DE26AC}" type="slidenum">
              <a:rPr lang="es-ES" smtClean="0"/>
              <a:pPr/>
              <a:t>‹Nº›</a:t>
            </a:fld>
            <a:endParaRPr lang="es-ES"/>
          </a:p>
        </p:txBody>
      </p:sp>
    </p:spTree>
    <p:extLst>
      <p:ext uri="{BB962C8B-B14F-4D97-AF65-F5344CB8AC3E}">
        <p14:creationId xmlns:p14="http://schemas.microsoft.com/office/powerpoint/2010/main" xmlns="" val="4291254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0C87DC0-48AB-4B5F-8F43-0E1AEF56FFC0}" type="datetimeFigureOut">
              <a:rPr lang="es-ES" smtClean="0"/>
              <a:pPr/>
              <a:t>26/04/2018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1D89506-A4F8-4DFA-A19E-2FECE3DE26AC}" type="slidenum">
              <a:rPr lang="es-ES" smtClean="0"/>
              <a:pPr/>
              <a:t>‹Nº›</a:t>
            </a:fld>
            <a:endParaRPr lang="es-ES"/>
          </a:p>
        </p:txBody>
      </p:sp>
    </p:spTree>
    <p:extLst>
      <p:ext uri="{BB962C8B-B14F-4D97-AF65-F5344CB8AC3E}">
        <p14:creationId xmlns:p14="http://schemas.microsoft.com/office/powerpoint/2010/main" xmlns="" val="274171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40C87DC0-48AB-4B5F-8F43-0E1AEF56FFC0}" type="datetimeFigureOut">
              <a:rPr lang="es-ES" smtClean="0"/>
              <a:pPr/>
              <a:t>26/04/2018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1D89506-A4F8-4DFA-A19E-2FECE3DE26AC}" type="slidenum">
              <a:rPr lang="es-ES" smtClean="0"/>
              <a:pPr/>
              <a:t>‹Nº›</a:t>
            </a:fld>
            <a:endParaRPr lang="es-ES"/>
          </a:p>
        </p:txBody>
      </p:sp>
    </p:spTree>
    <p:extLst>
      <p:ext uri="{BB962C8B-B14F-4D97-AF65-F5344CB8AC3E}">
        <p14:creationId xmlns:p14="http://schemas.microsoft.com/office/powerpoint/2010/main" xmlns="" val="1085540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40C87DC0-48AB-4B5F-8F43-0E1AEF56FFC0}" type="datetimeFigureOut">
              <a:rPr lang="es-ES" smtClean="0"/>
              <a:pPr/>
              <a:t>26/04/2018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31D89506-A4F8-4DFA-A19E-2FECE3DE26AC}" type="slidenum">
              <a:rPr lang="es-ES" smtClean="0"/>
              <a:pPr/>
              <a:t>‹Nº›</a:t>
            </a:fld>
            <a:endParaRPr lang="es-ES"/>
          </a:p>
        </p:txBody>
      </p:sp>
    </p:spTree>
    <p:extLst>
      <p:ext uri="{BB962C8B-B14F-4D97-AF65-F5344CB8AC3E}">
        <p14:creationId xmlns:p14="http://schemas.microsoft.com/office/powerpoint/2010/main" xmlns="" val="1554367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40C87DC0-48AB-4B5F-8F43-0E1AEF56FFC0}" type="datetimeFigureOut">
              <a:rPr lang="es-ES" smtClean="0"/>
              <a:pPr/>
              <a:t>26/04/2018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31D89506-A4F8-4DFA-A19E-2FECE3DE26AC}" type="slidenum">
              <a:rPr lang="es-ES" smtClean="0"/>
              <a:pPr/>
              <a:t>‹Nº›</a:t>
            </a:fld>
            <a:endParaRPr lang="es-ES"/>
          </a:p>
        </p:txBody>
      </p:sp>
    </p:spTree>
    <p:extLst>
      <p:ext uri="{BB962C8B-B14F-4D97-AF65-F5344CB8AC3E}">
        <p14:creationId xmlns:p14="http://schemas.microsoft.com/office/powerpoint/2010/main" xmlns="" val="3609698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40C87DC0-48AB-4B5F-8F43-0E1AEF56FFC0}" type="datetimeFigureOut">
              <a:rPr lang="es-ES" smtClean="0"/>
              <a:pPr/>
              <a:t>26/04/2018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1D89506-A4F8-4DFA-A19E-2FECE3DE26AC}" type="slidenum">
              <a:rPr lang="es-ES" smtClean="0"/>
              <a:pPr/>
              <a:t>‹Nº›</a:t>
            </a:fld>
            <a:endParaRPr lang="es-ES"/>
          </a:p>
        </p:txBody>
      </p:sp>
    </p:spTree>
    <p:extLst>
      <p:ext uri="{BB962C8B-B14F-4D97-AF65-F5344CB8AC3E}">
        <p14:creationId xmlns:p14="http://schemas.microsoft.com/office/powerpoint/2010/main" xmlns="" val="3962443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0C87DC0-48AB-4B5F-8F43-0E1AEF56FFC0}" type="datetimeFigureOut">
              <a:rPr lang="es-ES" smtClean="0"/>
              <a:pPr/>
              <a:t>26/04/2018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31D89506-A4F8-4DFA-A19E-2FECE3DE26AC}" type="slidenum">
              <a:rPr lang="es-ES" smtClean="0"/>
              <a:pPr/>
              <a:t>‹Nº›</a:t>
            </a:fld>
            <a:endParaRPr lang="es-ES"/>
          </a:p>
        </p:txBody>
      </p:sp>
    </p:spTree>
    <p:extLst>
      <p:ext uri="{BB962C8B-B14F-4D97-AF65-F5344CB8AC3E}">
        <p14:creationId xmlns:p14="http://schemas.microsoft.com/office/powerpoint/2010/main" xmlns="" val="3932719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0C87DC0-48AB-4B5F-8F43-0E1AEF56FFC0}" type="datetimeFigureOut">
              <a:rPr lang="es-ES" smtClean="0"/>
              <a:pPr/>
              <a:t>26/04/2018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31D89506-A4F8-4DFA-A19E-2FECE3DE26AC}" type="slidenum">
              <a:rPr lang="es-ES" smtClean="0"/>
              <a:pPr/>
              <a:t>‹Nº›</a:t>
            </a:fld>
            <a:endParaRPr lang="es-ES"/>
          </a:p>
        </p:txBody>
      </p:sp>
    </p:spTree>
    <p:extLst>
      <p:ext uri="{BB962C8B-B14F-4D97-AF65-F5344CB8AC3E}">
        <p14:creationId xmlns:p14="http://schemas.microsoft.com/office/powerpoint/2010/main" xmlns="" val="2317745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0C87DC0-48AB-4B5F-8F43-0E1AEF56FFC0}" type="datetimeFigureOut">
              <a:rPr lang="es-ES" smtClean="0"/>
              <a:pPr/>
              <a:t>26/04/2018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31D89506-A4F8-4DFA-A19E-2FECE3DE26AC}" type="slidenum">
              <a:rPr lang="es-ES" smtClean="0"/>
              <a:pPr/>
              <a:t>‹Nº›</a:t>
            </a:fld>
            <a:endParaRPr lang="es-ES"/>
          </a:p>
        </p:txBody>
      </p:sp>
    </p:spTree>
    <p:extLst>
      <p:ext uri="{BB962C8B-B14F-4D97-AF65-F5344CB8AC3E}">
        <p14:creationId xmlns:p14="http://schemas.microsoft.com/office/powerpoint/2010/main" xmlns="" val="293424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C87DC0-48AB-4B5F-8F43-0E1AEF56FFC0}" type="datetimeFigureOut">
              <a:rPr lang="es-ES" smtClean="0"/>
              <a:pPr/>
              <a:t>26/04/2018</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89506-A4F8-4DFA-A19E-2FECE3DE26AC}" type="slidenum">
              <a:rPr lang="es-ES" smtClean="0"/>
              <a:pPr/>
              <a:t>‹Nº›</a:t>
            </a:fld>
            <a:endParaRPr lang="es-ES"/>
          </a:p>
        </p:txBody>
      </p:sp>
    </p:spTree>
    <p:extLst>
      <p:ext uri="{BB962C8B-B14F-4D97-AF65-F5344CB8AC3E}">
        <p14:creationId xmlns:p14="http://schemas.microsoft.com/office/powerpoint/2010/main" xmlns="" val="1598932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07504" y="165988"/>
            <a:ext cx="8928992" cy="3416320"/>
          </a:xfrm>
          <a:prstGeom prst="rect">
            <a:avLst/>
          </a:prstGeom>
          <a:noFill/>
        </p:spPr>
        <p:txBody>
          <a:bodyPr wrap="square" rtlCol="0">
            <a:spAutoFit/>
          </a:bodyPr>
          <a:lstStyle/>
          <a:p>
            <a:r>
              <a:rPr lang="es-ES" sz="1200" b="1" dirty="0" smtClean="0"/>
              <a:t>TEMARIO TENTATIVO DEL CURSO DE SQL</a:t>
            </a:r>
            <a:endParaRPr lang="es-ES" sz="1200" b="1" dirty="0"/>
          </a:p>
          <a:p>
            <a:r>
              <a:rPr lang="es-ES" sz="1200" dirty="0"/>
              <a:t> </a:t>
            </a:r>
          </a:p>
          <a:p>
            <a:r>
              <a:rPr lang="es-ES" sz="1200" b="1" dirty="0"/>
              <a:t>1.- Introducción: </a:t>
            </a:r>
            <a:r>
              <a:rPr lang="es-ES" sz="1200" dirty="0"/>
              <a:t>Introducción al SQL sobre aspectos generales (rendimiento, particiones, índices</a:t>
            </a:r>
            <a:r>
              <a:rPr lang="es-ES" sz="1200" dirty="0" smtClean="0"/>
              <a:t>, claves primarias, integridad referencial,  </a:t>
            </a:r>
            <a:r>
              <a:rPr lang="es-ES" sz="1200" dirty="0"/>
              <a:t>tablas, vistas</a:t>
            </a:r>
            <a:r>
              <a:rPr lang="es-ES" sz="1200" dirty="0" smtClean="0"/>
              <a:t>,…)</a:t>
            </a:r>
          </a:p>
          <a:p>
            <a:endParaRPr lang="es-ES" sz="1200" dirty="0"/>
          </a:p>
          <a:p>
            <a:r>
              <a:rPr lang="es-ES" sz="1200" b="1" dirty="0"/>
              <a:t>2.- Posibilidades del</a:t>
            </a:r>
            <a:r>
              <a:rPr lang="es-ES" sz="1200" dirty="0"/>
              <a:t> </a:t>
            </a:r>
            <a:r>
              <a:rPr lang="es-ES" sz="1200" b="1" dirty="0" err="1"/>
              <a:t>Select</a:t>
            </a:r>
            <a:r>
              <a:rPr lang="es-ES" sz="1200" b="1" dirty="0"/>
              <a:t> </a:t>
            </a:r>
            <a:r>
              <a:rPr lang="es-ES" sz="1200" b="1" dirty="0" err="1"/>
              <a:t>distint</a:t>
            </a:r>
            <a:r>
              <a:rPr lang="es-ES" sz="1200" b="1" dirty="0"/>
              <a:t> (</a:t>
            </a:r>
            <a:r>
              <a:rPr lang="es-ES" sz="1200" b="1" dirty="0" err="1"/>
              <a:t>group</a:t>
            </a:r>
            <a:r>
              <a:rPr lang="es-ES" sz="1200" b="1" dirty="0"/>
              <a:t> </a:t>
            </a:r>
            <a:r>
              <a:rPr lang="es-ES" sz="1200" b="1" dirty="0" err="1"/>
              <a:t>by</a:t>
            </a:r>
            <a:r>
              <a:rPr lang="es-ES" sz="1200" b="1" dirty="0"/>
              <a:t>, </a:t>
            </a:r>
            <a:r>
              <a:rPr lang="es-ES" sz="1200" b="1" dirty="0" err="1"/>
              <a:t>having</a:t>
            </a:r>
            <a:r>
              <a:rPr lang="es-ES" sz="1200" b="1" dirty="0"/>
              <a:t>,…) : </a:t>
            </a:r>
            <a:r>
              <a:rPr lang="es-ES" sz="1200" dirty="0"/>
              <a:t>Teoría y ejercicios</a:t>
            </a:r>
            <a:r>
              <a:rPr lang="es-ES" sz="1200" dirty="0" smtClean="0"/>
              <a:t>.</a:t>
            </a:r>
          </a:p>
          <a:p>
            <a:endParaRPr lang="es-ES" sz="1200" dirty="0"/>
          </a:p>
          <a:p>
            <a:r>
              <a:rPr lang="es-ES" sz="1200" b="1" dirty="0"/>
              <a:t>3.- </a:t>
            </a:r>
            <a:r>
              <a:rPr lang="es-ES" sz="1200" b="1" dirty="0" err="1"/>
              <a:t>Select</a:t>
            </a:r>
            <a:r>
              <a:rPr lang="es-ES" sz="1200" b="1" dirty="0"/>
              <a:t> más complejas usando (</a:t>
            </a:r>
            <a:r>
              <a:rPr lang="es-ES" sz="1200" b="1" dirty="0" err="1"/>
              <a:t>Left</a:t>
            </a:r>
            <a:r>
              <a:rPr lang="es-ES" sz="1200" b="1" dirty="0"/>
              <a:t> </a:t>
            </a:r>
            <a:r>
              <a:rPr lang="es-ES" sz="1200" b="1" dirty="0" err="1"/>
              <a:t>join</a:t>
            </a:r>
            <a:r>
              <a:rPr lang="es-ES" sz="1200" b="1" dirty="0"/>
              <a:t>, </a:t>
            </a:r>
            <a:r>
              <a:rPr lang="es-ES" sz="1200" b="1" dirty="0" err="1"/>
              <a:t>Outer</a:t>
            </a:r>
            <a:r>
              <a:rPr lang="es-ES" sz="1200" b="1" dirty="0"/>
              <a:t> </a:t>
            </a:r>
            <a:r>
              <a:rPr lang="es-ES" sz="1200" b="1" dirty="0" err="1"/>
              <a:t>Join</a:t>
            </a:r>
            <a:r>
              <a:rPr lang="es-ES" sz="1200" b="1" dirty="0"/>
              <a:t>, </a:t>
            </a:r>
            <a:r>
              <a:rPr lang="es-ES" sz="1200" b="1" dirty="0" err="1"/>
              <a:t>inner</a:t>
            </a:r>
            <a:r>
              <a:rPr lang="es-ES" sz="1200" b="1" dirty="0"/>
              <a:t> </a:t>
            </a:r>
            <a:r>
              <a:rPr lang="es-ES" sz="1200" b="1" dirty="0" err="1"/>
              <a:t>join</a:t>
            </a:r>
            <a:r>
              <a:rPr lang="es-ES" sz="1200" b="1" dirty="0"/>
              <a:t>, </a:t>
            </a:r>
            <a:r>
              <a:rPr lang="es-ES" sz="1200" b="1" dirty="0" err="1"/>
              <a:t>join</a:t>
            </a:r>
            <a:r>
              <a:rPr lang="es-ES" sz="1200" b="1" dirty="0"/>
              <a:t>): </a:t>
            </a:r>
            <a:r>
              <a:rPr lang="es-ES" sz="1200" dirty="0"/>
              <a:t>Teoría y ejercicios</a:t>
            </a:r>
            <a:r>
              <a:rPr lang="es-ES" sz="1200" dirty="0" smtClean="0"/>
              <a:t>.</a:t>
            </a:r>
          </a:p>
          <a:p>
            <a:endParaRPr lang="es-ES" sz="1200" dirty="0"/>
          </a:p>
          <a:p>
            <a:r>
              <a:rPr lang="es-ES" sz="1200" b="1" dirty="0"/>
              <a:t>4.- Funciones especiales de SQL (Rank, </a:t>
            </a:r>
            <a:r>
              <a:rPr lang="es-ES" sz="1200" b="1" dirty="0" err="1" smtClean="0"/>
              <a:t>substr</a:t>
            </a:r>
            <a:r>
              <a:rPr lang="es-ES" sz="1200" b="1" dirty="0" smtClean="0"/>
              <a:t>, </a:t>
            </a:r>
            <a:r>
              <a:rPr lang="es-ES" sz="1200" b="1" dirty="0" err="1" smtClean="0"/>
              <a:t>random</a:t>
            </a:r>
            <a:r>
              <a:rPr lang="es-ES" sz="1200" b="1" dirty="0" smtClean="0"/>
              <a:t>, </a:t>
            </a:r>
            <a:r>
              <a:rPr lang="es-ES" sz="1200" b="1" dirty="0" err="1"/>
              <a:t>decode</a:t>
            </a:r>
            <a:r>
              <a:rPr lang="es-ES" sz="1200" b="1" dirty="0" smtClean="0"/>
              <a:t>(), </a:t>
            </a:r>
            <a:r>
              <a:rPr lang="es-ES" sz="1200" b="1" dirty="0" err="1" smtClean="0"/>
              <a:t>rownum</a:t>
            </a:r>
            <a:r>
              <a:rPr lang="es-ES" sz="1200" b="1" dirty="0" smtClean="0"/>
              <a:t>…): </a:t>
            </a:r>
            <a:r>
              <a:rPr lang="es-ES" sz="1200" dirty="0"/>
              <a:t>Teoría y ejercicios</a:t>
            </a:r>
            <a:r>
              <a:rPr lang="es-ES" sz="1200" dirty="0" smtClean="0"/>
              <a:t>.</a:t>
            </a:r>
          </a:p>
          <a:p>
            <a:endParaRPr lang="es-ES" sz="1200" dirty="0"/>
          </a:p>
          <a:p>
            <a:r>
              <a:rPr lang="es-ES" sz="1200" b="1" dirty="0"/>
              <a:t>5.- Funciones de </a:t>
            </a:r>
            <a:r>
              <a:rPr lang="es-ES" sz="1200" b="1" dirty="0" err="1"/>
              <a:t>Update</a:t>
            </a:r>
            <a:r>
              <a:rPr lang="es-ES" sz="1200" b="1" dirty="0"/>
              <a:t> y </a:t>
            </a:r>
            <a:r>
              <a:rPr lang="es-ES" sz="1200" b="1" dirty="0" err="1"/>
              <a:t>Insert</a:t>
            </a:r>
            <a:r>
              <a:rPr lang="es-ES" sz="1200" b="1" dirty="0"/>
              <a:t>:</a:t>
            </a:r>
            <a:r>
              <a:rPr lang="es-ES" sz="1200" dirty="0"/>
              <a:t> </a:t>
            </a:r>
            <a:r>
              <a:rPr lang="es-ES" sz="1200" b="1" dirty="0"/>
              <a:t>Teoría y ejercicios. </a:t>
            </a:r>
            <a:r>
              <a:rPr lang="es-ES" sz="1200" dirty="0"/>
              <a:t>(</a:t>
            </a:r>
            <a:r>
              <a:rPr lang="es-ES" sz="1200" dirty="0" err="1"/>
              <a:t>Update</a:t>
            </a:r>
            <a:r>
              <a:rPr lang="es-ES" sz="1200" dirty="0"/>
              <a:t> usando 2 tablas, </a:t>
            </a:r>
            <a:r>
              <a:rPr lang="es-ES" sz="1200" dirty="0" err="1"/>
              <a:t>Insert</a:t>
            </a:r>
            <a:r>
              <a:rPr lang="es-ES" sz="1200" dirty="0"/>
              <a:t> sobre basada en una </a:t>
            </a:r>
            <a:r>
              <a:rPr lang="es-ES" sz="1200" dirty="0" err="1"/>
              <a:t>select</a:t>
            </a:r>
            <a:r>
              <a:rPr lang="es-ES" sz="1200" dirty="0"/>
              <a:t> previa): Teoría y ejercicios</a:t>
            </a:r>
            <a:r>
              <a:rPr lang="es-ES" sz="1200" dirty="0" smtClean="0"/>
              <a:t>.</a:t>
            </a:r>
          </a:p>
          <a:p>
            <a:endParaRPr lang="es-ES" sz="1200" dirty="0"/>
          </a:p>
          <a:p>
            <a:r>
              <a:rPr lang="es-ES" sz="1200" b="1" dirty="0"/>
              <a:t>6.- </a:t>
            </a:r>
            <a:r>
              <a:rPr lang="es-ES" sz="1200" b="1" dirty="0" err="1"/>
              <a:t>Creates</a:t>
            </a:r>
            <a:r>
              <a:rPr lang="es-ES" sz="1200" b="1" dirty="0"/>
              <a:t> </a:t>
            </a:r>
            <a:r>
              <a:rPr lang="es-ES" sz="1200" b="1" dirty="0" err="1"/>
              <a:t>table</a:t>
            </a:r>
            <a:r>
              <a:rPr lang="es-ES" sz="1200" b="1" dirty="0"/>
              <a:t> normales y basadas en </a:t>
            </a:r>
            <a:r>
              <a:rPr lang="es-ES" sz="1200" b="1" dirty="0" err="1"/>
              <a:t>querys</a:t>
            </a:r>
            <a:r>
              <a:rPr lang="es-ES" sz="1200" b="1" dirty="0"/>
              <a:t>: </a:t>
            </a:r>
            <a:r>
              <a:rPr lang="es-ES" sz="1200" dirty="0"/>
              <a:t>Teoría </a:t>
            </a:r>
            <a:r>
              <a:rPr lang="es-ES" sz="1200" dirty="0" smtClean="0"/>
              <a:t>y alguna prueba sencilla de creación de tablas con DROP y TRUNCATE (evitar el archive log del DELETE).</a:t>
            </a:r>
          </a:p>
          <a:p>
            <a:endParaRPr lang="es-ES" sz="1200" b="1" dirty="0" smtClean="0"/>
          </a:p>
          <a:p>
            <a:r>
              <a:rPr lang="es-ES" sz="1200" b="1" smtClean="0"/>
              <a:t>7.- </a:t>
            </a:r>
            <a:r>
              <a:rPr lang="es-ES" sz="1200" b="1" dirty="0" err="1" smtClean="0"/>
              <a:t>Owner</a:t>
            </a:r>
            <a:r>
              <a:rPr lang="es-ES" sz="1200" b="1" dirty="0" smtClean="0"/>
              <a:t> de las tablas y asignar privilegios (GRANT)</a:t>
            </a:r>
            <a:endParaRPr lang="es-ES" sz="1200" b="1" dirty="0"/>
          </a:p>
          <a:p>
            <a:endParaRPr lang="es-ES" sz="1200" b="1" dirty="0"/>
          </a:p>
        </p:txBody>
      </p:sp>
    </p:spTree>
    <p:extLst>
      <p:ext uri="{BB962C8B-B14F-4D97-AF65-F5344CB8AC3E}">
        <p14:creationId xmlns:p14="http://schemas.microsoft.com/office/powerpoint/2010/main" xmlns="" val="2218729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267744" y="4581128"/>
            <a:ext cx="1080120" cy="1584176"/>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CuadroTexto"/>
          <p:cNvSpPr txBox="1"/>
          <p:nvPr/>
        </p:nvSpPr>
        <p:spPr>
          <a:xfrm>
            <a:off x="2267744" y="4581128"/>
            <a:ext cx="1080120" cy="276999"/>
          </a:xfrm>
          <a:prstGeom prst="rect">
            <a:avLst/>
          </a:prstGeom>
          <a:noFill/>
        </p:spPr>
        <p:txBody>
          <a:bodyPr wrap="square" rtlCol="0">
            <a:spAutoFit/>
          </a:bodyPr>
          <a:lstStyle/>
          <a:p>
            <a:pPr algn="ctr"/>
            <a:r>
              <a:rPr lang="es-ES" sz="1200" dirty="0" err="1" smtClean="0"/>
              <a:t>Operacion</a:t>
            </a:r>
            <a:endParaRPr lang="es-ES" sz="1200" dirty="0"/>
          </a:p>
        </p:txBody>
      </p:sp>
      <p:cxnSp>
        <p:nvCxnSpPr>
          <p:cNvPr id="5" name="4 Conector recto"/>
          <p:cNvCxnSpPr/>
          <p:nvPr/>
        </p:nvCxnSpPr>
        <p:spPr>
          <a:xfrm>
            <a:off x="2267744" y="4858127"/>
            <a:ext cx="108012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2267744" y="3068960"/>
            <a:ext cx="1080120" cy="79208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CuadroTexto"/>
          <p:cNvSpPr txBox="1"/>
          <p:nvPr/>
        </p:nvSpPr>
        <p:spPr>
          <a:xfrm>
            <a:off x="2267744" y="3012398"/>
            <a:ext cx="1080120" cy="461665"/>
          </a:xfrm>
          <a:prstGeom prst="rect">
            <a:avLst/>
          </a:prstGeom>
          <a:noFill/>
        </p:spPr>
        <p:txBody>
          <a:bodyPr wrap="square" rtlCol="0">
            <a:spAutoFit/>
          </a:bodyPr>
          <a:lstStyle/>
          <a:p>
            <a:pPr algn="ctr"/>
            <a:r>
              <a:rPr lang="es-ES" sz="1200" dirty="0" err="1" smtClean="0"/>
              <a:t>Contraparte_Operacion</a:t>
            </a:r>
            <a:endParaRPr lang="es-ES" sz="1200" dirty="0"/>
          </a:p>
        </p:txBody>
      </p:sp>
      <p:cxnSp>
        <p:nvCxnSpPr>
          <p:cNvPr id="9" name="8 Conector recto"/>
          <p:cNvCxnSpPr/>
          <p:nvPr/>
        </p:nvCxnSpPr>
        <p:spPr>
          <a:xfrm>
            <a:off x="2267744" y="3453873"/>
            <a:ext cx="108012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10 Rectángulo"/>
          <p:cNvSpPr/>
          <p:nvPr/>
        </p:nvSpPr>
        <p:spPr>
          <a:xfrm>
            <a:off x="2267744" y="1772816"/>
            <a:ext cx="1080120" cy="79208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12 CuadroTexto"/>
          <p:cNvSpPr txBox="1"/>
          <p:nvPr/>
        </p:nvSpPr>
        <p:spPr>
          <a:xfrm>
            <a:off x="2267744" y="1743199"/>
            <a:ext cx="1080120" cy="276999"/>
          </a:xfrm>
          <a:prstGeom prst="rect">
            <a:avLst/>
          </a:prstGeom>
          <a:noFill/>
        </p:spPr>
        <p:txBody>
          <a:bodyPr wrap="square" rtlCol="0">
            <a:spAutoFit/>
          </a:bodyPr>
          <a:lstStyle/>
          <a:p>
            <a:pPr algn="ctr"/>
            <a:r>
              <a:rPr lang="es-ES" sz="1200" dirty="0" smtClean="0"/>
              <a:t>Contraparte</a:t>
            </a:r>
            <a:endParaRPr lang="es-ES" sz="1200" dirty="0"/>
          </a:p>
        </p:txBody>
      </p:sp>
      <p:cxnSp>
        <p:nvCxnSpPr>
          <p:cNvPr id="14" name="13 Conector recto"/>
          <p:cNvCxnSpPr/>
          <p:nvPr/>
        </p:nvCxnSpPr>
        <p:spPr>
          <a:xfrm>
            <a:off x="2267744" y="2020198"/>
            <a:ext cx="108012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15 Rectángulo"/>
          <p:cNvSpPr/>
          <p:nvPr/>
        </p:nvSpPr>
        <p:spPr>
          <a:xfrm>
            <a:off x="4139952" y="5157192"/>
            <a:ext cx="1080120" cy="1008112"/>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16 CuadroTexto"/>
          <p:cNvSpPr txBox="1"/>
          <p:nvPr/>
        </p:nvSpPr>
        <p:spPr>
          <a:xfrm>
            <a:off x="4139952" y="5157192"/>
            <a:ext cx="1080120" cy="461665"/>
          </a:xfrm>
          <a:prstGeom prst="rect">
            <a:avLst/>
          </a:prstGeom>
          <a:noFill/>
        </p:spPr>
        <p:txBody>
          <a:bodyPr wrap="square" rtlCol="0">
            <a:spAutoFit/>
          </a:bodyPr>
          <a:lstStyle/>
          <a:p>
            <a:pPr algn="ctr"/>
            <a:r>
              <a:rPr lang="es-ES" sz="1200" dirty="0" err="1" smtClean="0"/>
              <a:t>Garantia_Operacion</a:t>
            </a:r>
            <a:endParaRPr lang="es-ES" sz="1200" dirty="0"/>
          </a:p>
        </p:txBody>
      </p:sp>
      <p:cxnSp>
        <p:nvCxnSpPr>
          <p:cNvPr id="18" name="17 Conector recto"/>
          <p:cNvCxnSpPr/>
          <p:nvPr/>
        </p:nvCxnSpPr>
        <p:spPr>
          <a:xfrm>
            <a:off x="4139952" y="5589240"/>
            <a:ext cx="108012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18 Rectángulo"/>
          <p:cNvSpPr/>
          <p:nvPr/>
        </p:nvSpPr>
        <p:spPr>
          <a:xfrm>
            <a:off x="5868144" y="4653136"/>
            <a:ext cx="1080120" cy="165618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19 CuadroTexto"/>
          <p:cNvSpPr txBox="1"/>
          <p:nvPr/>
        </p:nvSpPr>
        <p:spPr>
          <a:xfrm>
            <a:off x="5868144" y="4653136"/>
            <a:ext cx="1080120" cy="276999"/>
          </a:xfrm>
          <a:prstGeom prst="rect">
            <a:avLst/>
          </a:prstGeom>
          <a:noFill/>
        </p:spPr>
        <p:txBody>
          <a:bodyPr wrap="square" rtlCol="0">
            <a:spAutoFit/>
          </a:bodyPr>
          <a:lstStyle/>
          <a:p>
            <a:pPr algn="ctr"/>
            <a:r>
              <a:rPr lang="es-ES" sz="1200" dirty="0" err="1" smtClean="0"/>
              <a:t>Garantia</a:t>
            </a:r>
            <a:endParaRPr lang="es-ES" sz="1200" dirty="0"/>
          </a:p>
        </p:txBody>
      </p:sp>
      <p:cxnSp>
        <p:nvCxnSpPr>
          <p:cNvPr id="21" name="20 Conector recto"/>
          <p:cNvCxnSpPr/>
          <p:nvPr/>
        </p:nvCxnSpPr>
        <p:spPr>
          <a:xfrm>
            <a:off x="5868144" y="4941168"/>
            <a:ext cx="108012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22 Rectángulo"/>
          <p:cNvSpPr/>
          <p:nvPr/>
        </p:nvSpPr>
        <p:spPr>
          <a:xfrm>
            <a:off x="5796136" y="2996952"/>
            <a:ext cx="1080120" cy="79208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23 CuadroTexto"/>
          <p:cNvSpPr txBox="1"/>
          <p:nvPr/>
        </p:nvSpPr>
        <p:spPr>
          <a:xfrm>
            <a:off x="5796136" y="2996952"/>
            <a:ext cx="1080120" cy="461665"/>
          </a:xfrm>
          <a:prstGeom prst="rect">
            <a:avLst/>
          </a:prstGeom>
          <a:noFill/>
        </p:spPr>
        <p:txBody>
          <a:bodyPr wrap="square" rtlCol="0">
            <a:spAutoFit/>
          </a:bodyPr>
          <a:lstStyle/>
          <a:p>
            <a:pPr algn="ctr"/>
            <a:r>
              <a:rPr lang="es-ES" sz="1200" dirty="0" err="1" smtClean="0"/>
              <a:t>Garantia_Acuerdo</a:t>
            </a:r>
            <a:endParaRPr lang="es-ES" sz="1200" dirty="0"/>
          </a:p>
        </p:txBody>
      </p:sp>
      <p:cxnSp>
        <p:nvCxnSpPr>
          <p:cNvPr id="25" name="24 Conector recto"/>
          <p:cNvCxnSpPr/>
          <p:nvPr/>
        </p:nvCxnSpPr>
        <p:spPr>
          <a:xfrm>
            <a:off x="5796136" y="3429000"/>
            <a:ext cx="108012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25 Rectángulo"/>
          <p:cNvSpPr/>
          <p:nvPr/>
        </p:nvSpPr>
        <p:spPr>
          <a:xfrm>
            <a:off x="4297610" y="3645024"/>
            <a:ext cx="1080120" cy="79208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26 CuadroTexto"/>
          <p:cNvSpPr txBox="1"/>
          <p:nvPr/>
        </p:nvSpPr>
        <p:spPr>
          <a:xfrm>
            <a:off x="4297610" y="3645024"/>
            <a:ext cx="1080120" cy="276999"/>
          </a:xfrm>
          <a:prstGeom prst="rect">
            <a:avLst/>
          </a:prstGeom>
          <a:noFill/>
        </p:spPr>
        <p:txBody>
          <a:bodyPr wrap="square" rtlCol="0">
            <a:spAutoFit/>
          </a:bodyPr>
          <a:lstStyle/>
          <a:p>
            <a:pPr algn="ctr"/>
            <a:r>
              <a:rPr lang="es-ES" sz="1200" dirty="0" smtClean="0"/>
              <a:t>Acuerdos</a:t>
            </a:r>
            <a:endParaRPr lang="es-ES" sz="1200" dirty="0"/>
          </a:p>
        </p:txBody>
      </p:sp>
      <p:cxnSp>
        <p:nvCxnSpPr>
          <p:cNvPr id="28" name="27 Conector recto"/>
          <p:cNvCxnSpPr/>
          <p:nvPr/>
        </p:nvCxnSpPr>
        <p:spPr>
          <a:xfrm>
            <a:off x="4297610" y="3933056"/>
            <a:ext cx="108012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28 Rectángulo"/>
          <p:cNvSpPr/>
          <p:nvPr/>
        </p:nvSpPr>
        <p:spPr>
          <a:xfrm>
            <a:off x="5868144" y="1628800"/>
            <a:ext cx="1512168" cy="79208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29 CuadroTexto"/>
          <p:cNvSpPr txBox="1"/>
          <p:nvPr/>
        </p:nvSpPr>
        <p:spPr>
          <a:xfrm>
            <a:off x="5868144" y="1628800"/>
            <a:ext cx="1512168" cy="276999"/>
          </a:xfrm>
          <a:prstGeom prst="rect">
            <a:avLst/>
          </a:prstGeom>
          <a:noFill/>
        </p:spPr>
        <p:txBody>
          <a:bodyPr wrap="square" rtlCol="0">
            <a:spAutoFit/>
          </a:bodyPr>
          <a:lstStyle/>
          <a:p>
            <a:pPr algn="ctr"/>
            <a:r>
              <a:rPr lang="es-ES" sz="1200" dirty="0" err="1" smtClean="0"/>
              <a:t>Tramo_titulizacion</a:t>
            </a:r>
            <a:endParaRPr lang="es-ES" sz="1200" dirty="0"/>
          </a:p>
        </p:txBody>
      </p:sp>
      <p:cxnSp>
        <p:nvCxnSpPr>
          <p:cNvPr id="35" name="34 Conector recto"/>
          <p:cNvCxnSpPr/>
          <p:nvPr/>
        </p:nvCxnSpPr>
        <p:spPr>
          <a:xfrm flipV="1">
            <a:off x="5868144" y="1905799"/>
            <a:ext cx="1512168" cy="11033"/>
          </a:xfrm>
          <a:prstGeom prst="line">
            <a:avLst/>
          </a:prstGeom>
        </p:spPr>
        <p:style>
          <a:lnRef idx="1">
            <a:schemeClr val="accent1"/>
          </a:lnRef>
          <a:fillRef idx="0">
            <a:schemeClr val="accent1"/>
          </a:fillRef>
          <a:effectRef idx="0">
            <a:schemeClr val="accent1"/>
          </a:effectRef>
          <a:fontRef idx="minor">
            <a:schemeClr val="tx1"/>
          </a:fontRef>
        </p:style>
      </p:cxnSp>
      <p:sp>
        <p:nvSpPr>
          <p:cNvPr id="37" name="36 Rectángulo"/>
          <p:cNvSpPr/>
          <p:nvPr/>
        </p:nvSpPr>
        <p:spPr>
          <a:xfrm>
            <a:off x="7812360" y="1628800"/>
            <a:ext cx="1152128" cy="79208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37 CuadroTexto"/>
          <p:cNvSpPr txBox="1"/>
          <p:nvPr/>
        </p:nvSpPr>
        <p:spPr>
          <a:xfrm>
            <a:off x="7812360" y="1628800"/>
            <a:ext cx="1152128" cy="461665"/>
          </a:xfrm>
          <a:prstGeom prst="rect">
            <a:avLst/>
          </a:prstGeom>
          <a:noFill/>
        </p:spPr>
        <p:txBody>
          <a:bodyPr wrap="square" rtlCol="0">
            <a:spAutoFit/>
          </a:bodyPr>
          <a:lstStyle/>
          <a:p>
            <a:pPr algn="ctr"/>
            <a:r>
              <a:rPr lang="es-ES" sz="1200" dirty="0" err="1" smtClean="0"/>
              <a:t>Puntuacion</a:t>
            </a:r>
            <a:r>
              <a:rPr lang="es-ES" sz="1200" dirty="0" smtClean="0"/>
              <a:t>_</a:t>
            </a:r>
          </a:p>
          <a:p>
            <a:pPr algn="ctr"/>
            <a:r>
              <a:rPr lang="es-ES" sz="1200" dirty="0" smtClean="0"/>
              <a:t>tramo</a:t>
            </a:r>
            <a:endParaRPr lang="es-ES" sz="1200" dirty="0"/>
          </a:p>
        </p:txBody>
      </p:sp>
      <p:cxnSp>
        <p:nvCxnSpPr>
          <p:cNvPr id="39" name="38 Conector recto"/>
          <p:cNvCxnSpPr/>
          <p:nvPr/>
        </p:nvCxnSpPr>
        <p:spPr>
          <a:xfrm flipV="1">
            <a:off x="7812360" y="2060848"/>
            <a:ext cx="1152128" cy="1"/>
          </a:xfrm>
          <a:prstGeom prst="line">
            <a:avLst/>
          </a:prstGeom>
        </p:spPr>
        <p:style>
          <a:lnRef idx="1">
            <a:schemeClr val="accent1"/>
          </a:lnRef>
          <a:fillRef idx="0">
            <a:schemeClr val="accent1"/>
          </a:fillRef>
          <a:effectRef idx="0">
            <a:schemeClr val="accent1"/>
          </a:effectRef>
          <a:fontRef idx="minor">
            <a:schemeClr val="tx1"/>
          </a:fontRef>
        </p:style>
      </p:cxnSp>
      <p:sp>
        <p:nvSpPr>
          <p:cNvPr id="40" name="39 Rectángulo"/>
          <p:cNvSpPr/>
          <p:nvPr/>
        </p:nvSpPr>
        <p:spPr>
          <a:xfrm>
            <a:off x="107504" y="1628800"/>
            <a:ext cx="1728192" cy="79208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40 CuadroTexto"/>
          <p:cNvSpPr txBox="1"/>
          <p:nvPr/>
        </p:nvSpPr>
        <p:spPr>
          <a:xfrm>
            <a:off x="107504" y="1628800"/>
            <a:ext cx="1728192" cy="276999"/>
          </a:xfrm>
          <a:prstGeom prst="rect">
            <a:avLst/>
          </a:prstGeom>
          <a:noFill/>
        </p:spPr>
        <p:txBody>
          <a:bodyPr wrap="square" rtlCol="0">
            <a:spAutoFit/>
          </a:bodyPr>
          <a:lstStyle/>
          <a:p>
            <a:pPr algn="ctr"/>
            <a:r>
              <a:rPr lang="es-ES" sz="1200" dirty="0" err="1" smtClean="0"/>
              <a:t>Puntuacion_contraparte</a:t>
            </a:r>
            <a:endParaRPr lang="es-ES" sz="1200" dirty="0"/>
          </a:p>
        </p:txBody>
      </p:sp>
      <p:cxnSp>
        <p:nvCxnSpPr>
          <p:cNvPr id="42" name="41 Conector recto"/>
          <p:cNvCxnSpPr/>
          <p:nvPr/>
        </p:nvCxnSpPr>
        <p:spPr>
          <a:xfrm flipV="1">
            <a:off x="107504" y="1916832"/>
            <a:ext cx="1728192" cy="1"/>
          </a:xfrm>
          <a:prstGeom prst="line">
            <a:avLst/>
          </a:prstGeom>
        </p:spPr>
        <p:style>
          <a:lnRef idx="1">
            <a:schemeClr val="accent1"/>
          </a:lnRef>
          <a:fillRef idx="0">
            <a:schemeClr val="accent1"/>
          </a:fillRef>
          <a:effectRef idx="0">
            <a:schemeClr val="accent1"/>
          </a:effectRef>
          <a:fontRef idx="minor">
            <a:schemeClr val="tx1"/>
          </a:fontRef>
        </p:style>
      </p:cxnSp>
      <p:sp>
        <p:nvSpPr>
          <p:cNvPr id="44" name="43 Rectángulo"/>
          <p:cNvSpPr/>
          <p:nvPr/>
        </p:nvSpPr>
        <p:spPr>
          <a:xfrm>
            <a:off x="107504" y="4869160"/>
            <a:ext cx="1728192" cy="79208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5" name="44 CuadroTexto"/>
          <p:cNvSpPr txBox="1"/>
          <p:nvPr/>
        </p:nvSpPr>
        <p:spPr>
          <a:xfrm>
            <a:off x="107504" y="4869160"/>
            <a:ext cx="1728192" cy="276999"/>
          </a:xfrm>
          <a:prstGeom prst="rect">
            <a:avLst/>
          </a:prstGeom>
          <a:noFill/>
        </p:spPr>
        <p:txBody>
          <a:bodyPr wrap="square" rtlCol="0">
            <a:spAutoFit/>
          </a:bodyPr>
          <a:lstStyle/>
          <a:p>
            <a:pPr algn="ctr"/>
            <a:r>
              <a:rPr lang="es-ES" sz="1200" dirty="0" err="1" smtClean="0"/>
              <a:t>Puntuacion_operacion</a:t>
            </a:r>
            <a:endParaRPr lang="es-ES" sz="1200" dirty="0"/>
          </a:p>
        </p:txBody>
      </p:sp>
      <p:cxnSp>
        <p:nvCxnSpPr>
          <p:cNvPr id="46" name="45 Conector recto"/>
          <p:cNvCxnSpPr/>
          <p:nvPr/>
        </p:nvCxnSpPr>
        <p:spPr>
          <a:xfrm flipV="1">
            <a:off x="107504" y="5157192"/>
            <a:ext cx="1728192" cy="1"/>
          </a:xfrm>
          <a:prstGeom prst="line">
            <a:avLst/>
          </a:prstGeom>
        </p:spPr>
        <p:style>
          <a:lnRef idx="1">
            <a:schemeClr val="accent1"/>
          </a:lnRef>
          <a:fillRef idx="0">
            <a:schemeClr val="accent1"/>
          </a:fillRef>
          <a:effectRef idx="0">
            <a:schemeClr val="accent1"/>
          </a:effectRef>
          <a:fontRef idx="minor">
            <a:schemeClr val="tx1"/>
          </a:fontRef>
        </p:style>
      </p:cxnSp>
      <p:sp>
        <p:nvSpPr>
          <p:cNvPr id="47" name="46 Rectángulo"/>
          <p:cNvSpPr/>
          <p:nvPr/>
        </p:nvSpPr>
        <p:spPr>
          <a:xfrm>
            <a:off x="7524328" y="5085184"/>
            <a:ext cx="1080120" cy="165618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48" name="47 Conector recto"/>
          <p:cNvCxnSpPr/>
          <p:nvPr/>
        </p:nvCxnSpPr>
        <p:spPr>
          <a:xfrm>
            <a:off x="7524328" y="5589240"/>
            <a:ext cx="1080120"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48 CuadroTexto"/>
          <p:cNvSpPr txBox="1"/>
          <p:nvPr/>
        </p:nvSpPr>
        <p:spPr>
          <a:xfrm>
            <a:off x="7524328" y="5096217"/>
            <a:ext cx="1080120" cy="461665"/>
          </a:xfrm>
          <a:prstGeom prst="rect">
            <a:avLst/>
          </a:prstGeom>
          <a:noFill/>
        </p:spPr>
        <p:txBody>
          <a:bodyPr wrap="square" rtlCol="0">
            <a:spAutoFit/>
          </a:bodyPr>
          <a:lstStyle/>
          <a:p>
            <a:pPr algn="ctr"/>
            <a:r>
              <a:rPr lang="es-ES" sz="1200" dirty="0" err="1" smtClean="0"/>
              <a:t>Puntuacion_Garantia</a:t>
            </a:r>
            <a:endParaRPr lang="es-ES" sz="1200" dirty="0"/>
          </a:p>
        </p:txBody>
      </p:sp>
      <p:cxnSp>
        <p:nvCxnSpPr>
          <p:cNvPr id="1030" name="1029 Conector recto"/>
          <p:cNvCxnSpPr>
            <a:stCxn id="7" idx="2"/>
            <a:endCxn id="3" idx="0"/>
          </p:cNvCxnSpPr>
          <p:nvPr/>
        </p:nvCxnSpPr>
        <p:spPr>
          <a:xfrm>
            <a:off x="2807804" y="3861048"/>
            <a:ext cx="0" cy="72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2" name="1031 Conector recto"/>
          <p:cNvCxnSpPr>
            <a:stCxn id="11" idx="2"/>
            <a:endCxn id="8" idx="0"/>
          </p:cNvCxnSpPr>
          <p:nvPr/>
        </p:nvCxnSpPr>
        <p:spPr>
          <a:xfrm>
            <a:off x="2807804" y="2564904"/>
            <a:ext cx="0" cy="447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4" name="1033 Conector recto"/>
          <p:cNvCxnSpPr/>
          <p:nvPr/>
        </p:nvCxnSpPr>
        <p:spPr>
          <a:xfrm flipV="1">
            <a:off x="3347864" y="4221088"/>
            <a:ext cx="949746" cy="936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6" name="1035 Conector recto"/>
          <p:cNvCxnSpPr/>
          <p:nvPr/>
        </p:nvCxnSpPr>
        <p:spPr>
          <a:xfrm>
            <a:off x="3347864" y="5557882"/>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0" name="1039 Conector recto"/>
          <p:cNvCxnSpPr/>
          <p:nvPr/>
        </p:nvCxnSpPr>
        <p:spPr>
          <a:xfrm flipV="1">
            <a:off x="5220072" y="5733256"/>
            <a:ext cx="64807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9" name="1048 Conector recto"/>
          <p:cNvCxnSpPr>
            <a:endCxn id="47" idx="1"/>
          </p:cNvCxnSpPr>
          <p:nvPr/>
        </p:nvCxnSpPr>
        <p:spPr>
          <a:xfrm>
            <a:off x="6948264" y="5913276"/>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1" name="1050 Conector recto"/>
          <p:cNvCxnSpPr>
            <a:stCxn id="19" idx="0"/>
          </p:cNvCxnSpPr>
          <p:nvPr/>
        </p:nvCxnSpPr>
        <p:spPr>
          <a:xfrm flipV="1">
            <a:off x="6408204" y="3789040"/>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31 Conector recto"/>
          <p:cNvCxnSpPr>
            <a:stCxn id="26" idx="3"/>
            <a:endCxn id="26" idx="3"/>
          </p:cNvCxnSpPr>
          <p:nvPr/>
        </p:nvCxnSpPr>
        <p:spPr>
          <a:xfrm>
            <a:off x="5377730" y="404106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33 Conector recto"/>
          <p:cNvCxnSpPr>
            <a:endCxn id="23" idx="1"/>
          </p:cNvCxnSpPr>
          <p:nvPr/>
        </p:nvCxnSpPr>
        <p:spPr>
          <a:xfrm flipV="1">
            <a:off x="5377730" y="3392996"/>
            <a:ext cx="418406" cy="529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42 Conector recto"/>
          <p:cNvCxnSpPr>
            <a:endCxn id="83" idx="2"/>
          </p:cNvCxnSpPr>
          <p:nvPr/>
        </p:nvCxnSpPr>
        <p:spPr>
          <a:xfrm flipV="1">
            <a:off x="3203848" y="2420888"/>
            <a:ext cx="1332148" cy="2160240"/>
          </a:xfrm>
          <a:prstGeom prst="line">
            <a:avLst/>
          </a:prstGeom>
        </p:spPr>
        <p:style>
          <a:lnRef idx="1">
            <a:schemeClr val="accent1"/>
          </a:lnRef>
          <a:fillRef idx="0">
            <a:schemeClr val="accent1"/>
          </a:fillRef>
          <a:effectRef idx="0">
            <a:schemeClr val="accent1"/>
          </a:effectRef>
          <a:fontRef idx="minor">
            <a:schemeClr val="tx1"/>
          </a:fontRef>
        </p:style>
      </p:cxnSp>
      <p:sp>
        <p:nvSpPr>
          <p:cNvPr id="83" name="82 Rectángulo"/>
          <p:cNvSpPr/>
          <p:nvPr/>
        </p:nvSpPr>
        <p:spPr>
          <a:xfrm>
            <a:off x="3779912" y="1628800"/>
            <a:ext cx="1512168" cy="79208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4" name="83 CuadroTexto"/>
          <p:cNvSpPr txBox="1"/>
          <p:nvPr/>
        </p:nvSpPr>
        <p:spPr>
          <a:xfrm>
            <a:off x="3779912" y="1628800"/>
            <a:ext cx="1512168" cy="276999"/>
          </a:xfrm>
          <a:prstGeom prst="rect">
            <a:avLst/>
          </a:prstGeom>
          <a:noFill/>
        </p:spPr>
        <p:txBody>
          <a:bodyPr wrap="square" rtlCol="0">
            <a:spAutoFit/>
          </a:bodyPr>
          <a:lstStyle/>
          <a:p>
            <a:pPr algn="ctr"/>
            <a:r>
              <a:rPr lang="es-ES" sz="1200" dirty="0" err="1" smtClean="0"/>
              <a:t>Acuerdo_titulizacion</a:t>
            </a:r>
            <a:endParaRPr lang="es-ES" sz="1200" dirty="0"/>
          </a:p>
        </p:txBody>
      </p:sp>
      <p:cxnSp>
        <p:nvCxnSpPr>
          <p:cNvPr id="85" name="84 Conector recto"/>
          <p:cNvCxnSpPr/>
          <p:nvPr/>
        </p:nvCxnSpPr>
        <p:spPr>
          <a:xfrm flipV="1">
            <a:off x="3779912" y="1905799"/>
            <a:ext cx="1512168" cy="11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54 Conector recto"/>
          <p:cNvCxnSpPr>
            <a:stCxn id="83" idx="3"/>
            <a:endCxn id="29" idx="1"/>
          </p:cNvCxnSpPr>
          <p:nvPr/>
        </p:nvCxnSpPr>
        <p:spPr>
          <a:xfrm>
            <a:off x="5292080" y="2024844"/>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56 Conector recto"/>
          <p:cNvCxnSpPr>
            <a:stCxn id="29" idx="3"/>
          </p:cNvCxnSpPr>
          <p:nvPr/>
        </p:nvCxnSpPr>
        <p:spPr>
          <a:xfrm flipV="1">
            <a:off x="7380312" y="2020198"/>
            <a:ext cx="432048" cy="46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58 Conector recto"/>
          <p:cNvCxnSpPr>
            <a:endCxn id="44" idx="3"/>
          </p:cNvCxnSpPr>
          <p:nvPr/>
        </p:nvCxnSpPr>
        <p:spPr>
          <a:xfrm flipH="1">
            <a:off x="1835696" y="5265204"/>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95 Conector recto"/>
          <p:cNvCxnSpPr/>
          <p:nvPr/>
        </p:nvCxnSpPr>
        <p:spPr>
          <a:xfrm flipH="1">
            <a:off x="1835696" y="2132856"/>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61 Conector recto"/>
          <p:cNvCxnSpPr>
            <a:endCxn id="40" idx="3"/>
          </p:cNvCxnSpPr>
          <p:nvPr/>
        </p:nvCxnSpPr>
        <p:spPr>
          <a:xfrm flipH="1" flipV="1">
            <a:off x="1835696" y="2024844"/>
            <a:ext cx="216024" cy="108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flipH="1">
            <a:off x="1835696" y="2132856"/>
            <a:ext cx="216024"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105 Conector recto"/>
          <p:cNvCxnSpPr/>
          <p:nvPr/>
        </p:nvCxnSpPr>
        <p:spPr>
          <a:xfrm flipH="1">
            <a:off x="2699792" y="2816932"/>
            <a:ext cx="108012" cy="252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106 Conector recto"/>
          <p:cNvCxnSpPr/>
          <p:nvPr/>
        </p:nvCxnSpPr>
        <p:spPr>
          <a:xfrm>
            <a:off x="2807804" y="2816932"/>
            <a:ext cx="180020" cy="252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69 Conector recto"/>
          <p:cNvCxnSpPr/>
          <p:nvPr/>
        </p:nvCxnSpPr>
        <p:spPr>
          <a:xfrm>
            <a:off x="1835696" y="5096217"/>
            <a:ext cx="216024" cy="168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71 Conector recto"/>
          <p:cNvCxnSpPr/>
          <p:nvPr/>
        </p:nvCxnSpPr>
        <p:spPr>
          <a:xfrm flipV="1">
            <a:off x="1835696" y="5265204"/>
            <a:ext cx="216024"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73 Conector recto"/>
          <p:cNvCxnSpPr>
            <a:endCxn id="17" idx="1"/>
          </p:cNvCxnSpPr>
          <p:nvPr/>
        </p:nvCxnSpPr>
        <p:spPr>
          <a:xfrm flipV="1">
            <a:off x="3941930" y="5388025"/>
            <a:ext cx="198022" cy="165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75 Conector recto"/>
          <p:cNvCxnSpPr/>
          <p:nvPr/>
        </p:nvCxnSpPr>
        <p:spPr>
          <a:xfrm>
            <a:off x="3941930" y="5557882"/>
            <a:ext cx="198022" cy="1753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77 Conector recto"/>
          <p:cNvCxnSpPr/>
          <p:nvPr/>
        </p:nvCxnSpPr>
        <p:spPr>
          <a:xfrm flipV="1">
            <a:off x="7380312" y="5733257"/>
            <a:ext cx="144016" cy="180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79 Conector recto"/>
          <p:cNvCxnSpPr/>
          <p:nvPr/>
        </p:nvCxnSpPr>
        <p:spPr>
          <a:xfrm>
            <a:off x="7380312" y="5949280"/>
            <a:ext cx="144016"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81 Conector recto"/>
          <p:cNvCxnSpPr>
            <a:stCxn id="16" idx="3"/>
          </p:cNvCxnSpPr>
          <p:nvPr/>
        </p:nvCxnSpPr>
        <p:spPr>
          <a:xfrm>
            <a:off x="5220072" y="5661248"/>
            <a:ext cx="216024"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86 Conector recto"/>
          <p:cNvCxnSpPr/>
          <p:nvPr/>
        </p:nvCxnSpPr>
        <p:spPr>
          <a:xfrm flipV="1">
            <a:off x="5220072" y="5733257"/>
            <a:ext cx="216024" cy="90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88 Conector recto"/>
          <p:cNvCxnSpPr>
            <a:endCxn id="2" idx="3"/>
          </p:cNvCxnSpPr>
          <p:nvPr/>
        </p:nvCxnSpPr>
        <p:spPr>
          <a:xfrm flipH="1">
            <a:off x="3347864" y="5007659"/>
            <a:ext cx="144016" cy="3655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91 Conector recto"/>
          <p:cNvCxnSpPr/>
          <p:nvPr/>
        </p:nvCxnSpPr>
        <p:spPr>
          <a:xfrm>
            <a:off x="3347864" y="5007659"/>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93 Conector recto"/>
          <p:cNvCxnSpPr/>
          <p:nvPr/>
        </p:nvCxnSpPr>
        <p:spPr>
          <a:xfrm flipH="1">
            <a:off x="5724128" y="3227784"/>
            <a:ext cx="72008" cy="27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96 Conector recto"/>
          <p:cNvCxnSpPr/>
          <p:nvPr/>
        </p:nvCxnSpPr>
        <p:spPr>
          <a:xfrm>
            <a:off x="5724128" y="3458617"/>
            <a:ext cx="72008" cy="186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98 Conector recto"/>
          <p:cNvCxnSpPr>
            <a:stCxn id="23" idx="2"/>
          </p:cNvCxnSpPr>
          <p:nvPr/>
        </p:nvCxnSpPr>
        <p:spPr>
          <a:xfrm>
            <a:off x="6336196" y="3789040"/>
            <a:ext cx="72008" cy="252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100 Conector recto"/>
          <p:cNvCxnSpPr/>
          <p:nvPr/>
        </p:nvCxnSpPr>
        <p:spPr>
          <a:xfrm flipV="1">
            <a:off x="6408204" y="3789040"/>
            <a:ext cx="108012" cy="252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103 Conector recto"/>
          <p:cNvCxnSpPr/>
          <p:nvPr/>
        </p:nvCxnSpPr>
        <p:spPr>
          <a:xfrm>
            <a:off x="3347864" y="4365104"/>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109 Conector recto"/>
          <p:cNvCxnSpPr/>
          <p:nvPr/>
        </p:nvCxnSpPr>
        <p:spPr>
          <a:xfrm flipH="1">
            <a:off x="3059832" y="4365104"/>
            <a:ext cx="288032"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111 Conector recto"/>
          <p:cNvCxnSpPr/>
          <p:nvPr/>
        </p:nvCxnSpPr>
        <p:spPr>
          <a:xfrm flipV="1">
            <a:off x="5724128" y="1881698"/>
            <a:ext cx="144016" cy="138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114 Conector recto"/>
          <p:cNvCxnSpPr/>
          <p:nvPr/>
        </p:nvCxnSpPr>
        <p:spPr>
          <a:xfrm>
            <a:off x="5724128" y="2020198"/>
            <a:ext cx="144016"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116 Conector recto"/>
          <p:cNvCxnSpPr>
            <a:endCxn id="38" idx="1"/>
          </p:cNvCxnSpPr>
          <p:nvPr/>
        </p:nvCxnSpPr>
        <p:spPr>
          <a:xfrm flipV="1">
            <a:off x="7596336" y="1859633"/>
            <a:ext cx="216024" cy="160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118 Conector recto"/>
          <p:cNvCxnSpPr/>
          <p:nvPr/>
        </p:nvCxnSpPr>
        <p:spPr>
          <a:xfrm>
            <a:off x="7596336" y="2031664"/>
            <a:ext cx="216024"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121" name="120 CuadroTexto"/>
          <p:cNvSpPr txBox="1"/>
          <p:nvPr/>
        </p:nvSpPr>
        <p:spPr>
          <a:xfrm>
            <a:off x="1115616" y="1279793"/>
            <a:ext cx="1710190" cy="276999"/>
          </a:xfrm>
          <a:prstGeom prst="rect">
            <a:avLst/>
          </a:prstGeom>
          <a:noFill/>
        </p:spPr>
        <p:txBody>
          <a:bodyPr wrap="square" rtlCol="0">
            <a:spAutoFit/>
          </a:bodyPr>
          <a:lstStyle/>
          <a:p>
            <a:r>
              <a:rPr lang="es-ES" sz="1200" b="1" dirty="0" err="1" smtClean="0">
                <a:solidFill>
                  <a:srgbClr val="FF0000"/>
                </a:solidFill>
              </a:rPr>
              <a:t>Cod_contraparte_fecha</a:t>
            </a:r>
            <a:endParaRPr lang="es-ES" sz="1200" b="1" dirty="0">
              <a:solidFill>
                <a:srgbClr val="FF0000"/>
              </a:solidFill>
            </a:endParaRPr>
          </a:p>
        </p:txBody>
      </p:sp>
      <p:sp>
        <p:nvSpPr>
          <p:cNvPr id="154" name="153 CuadroTexto"/>
          <p:cNvSpPr txBox="1"/>
          <p:nvPr/>
        </p:nvSpPr>
        <p:spPr>
          <a:xfrm>
            <a:off x="971600" y="2636912"/>
            <a:ext cx="1710190" cy="276999"/>
          </a:xfrm>
          <a:prstGeom prst="rect">
            <a:avLst/>
          </a:prstGeom>
          <a:noFill/>
        </p:spPr>
        <p:txBody>
          <a:bodyPr wrap="square" rtlCol="0">
            <a:spAutoFit/>
          </a:bodyPr>
          <a:lstStyle/>
          <a:p>
            <a:r>
              <a:rPr lang="es-ES" sz="1200" b="1" dirty="0" err="1" smtClean="0">
                <a:solidFill>
                  <a:srgbClr val="FF0000"/>
                </a:solidFill>
              </a:rPr>
              <a:t>Cod_contraparte_fecha</a:t>
            </a:r>
            <a:endParaRPr lang="es-ES" sz="1200" b="1" dirty="0">
              <a:solidFill>
                <a:srgbClr val="FF0000"/>
              </a:solidFill>
            </a:endParaRPr>
          </a:p>
        </p:txBody>
      </p:sp>
      <p:sp>
        <p:nvSpPr>
          <p:cNvPr id="155" name="154 CuadroTexto"/>
          <p:cNvSpPr txBox="1"/>
          <p:nvPr/>
        </p:nvSpPr>
        <p:spPr>
          <a:xfrm>
            <a:off x="1691680" y="3933056"/>
            <a:ext cx="1710190" cy="276999"/>
          </a:xfrm>
          <a:prstGeom prst="rect">
            <a:avLst/>
          </a:prstGeom>
          <a:noFill/>
        </p:spPr>
        <p:txBody>
          <a:bodyPr wrap="square" rtlCol="0">
            <a:spAutoFit/>
          </a:bodyPr>
          <a:lstStyle/>
          <a:p>
            <a:r>
              <a:rPr lang="es-ES" sz="1200" b="1" dirty="0" err="1" smtClean="0">
                <a:solidFill>
                  <a:srgbClr val="FF0000"/>
                </a:solidFill>
              </a:rPr>
              <a:t>Cod_operacion_fecha</a:t>
            </a:r>
            <a:endParaRPr lang="es-ES" sz="1200" b="1" dirty="0">
              <a:solidFill>
                <a:srgbClr val="FF0000"/>
              </a:solidFill>
            </a:endParaRPr>
          </a:p>
        </p:txBody>
      </p:sp>
      <p:sp>
        <p:nvSpPr>
          <p:cNvPr id="156" name="155 CuadroTexto"/>
          <p:cNvSpPr txBox="1"/>
          <p:nvPr/>
        </p:nvSpPr>
        <p:spPr>
          <a:xfrm>
            <a:off x="611560" y="5816297"/>
            <a:ext cx="1710190" cy="276999"/>
          </a:xfrm>
          <a:prstGeom prst="rect">
            <a:avLst/>
          </a:prstGeom>
          <a:noFill/>
        </p:spPr>
        <p:txBody>
          <a:bodyPr wrap="square" rtlCol="0">
            <a:spAutoFit/>
          </a:bodyPr>
          <a:lstStyle/>
          <a:p>
            <a:r>
              <a:rPr lang="es-ES" sz="1200" b="1" dirty="0" err="1" smtClean="0">
                <a:solidFill>
                  <a:srgbClr val="FF0000"/>
                </a:solidFill>
              </a:rPr>
              <a:t>Cod_operacion_fecha</a:t>
            </a:r>
            <a:endParaRPr lang="es-ES" sz="1200" b="1" dirty="0">
              <a:solidFill>
                <a:srgbClr val="FF0000"/>
              </a:solidFill>
            </a:endParaRPr>
          </a:p>
        </p:txBody>
      </p:sp>
      <p:sp>
        <p:nvSpPr>
          <p:cNvPr id="157" name="156 CuadroTexto"/>
          <p:cNvSpPr txBox="1"/>
          <p:nvPr/>
        </p:nvSpPr>
        <p:spPr>
          <a:xfrm>
            <a:off x="3491880" y="2719953"/>
            <a:ext cx="1885850" cy="276999"/>
          </a:xfrm>
          <a:prstGeom prst="rect">
            <a:avLst/>
          </a:prstGeom>
          <a:noFill/>
        </p:spPr>
        <p:txBody>
          <a:bodyPr wrap="square" rtlCol="0">
            <a:spAutoFit/>
          </a:bodyPr>
          <a:lstStyle/>
          <a:p>
            <a:r>
              <a:rPr lang="es-ES" sz="1200" b="1" dirty="0" err="1" smtClean="0">
                <a:solidFill>
                  <a:srgbClr val="FF0000"/>
                </a:solidFill>
              </a:rPr>
              <a:t>Cod_acuerdo_titulizacion</a:t>
            </a:r>
            <a:endParaRPr lang="es-ES" sz="1200" b="1" dirty="0">
              <a:solidFill>
                <a:srgbClr val="FF0000"/>
              </a:solidFill>
            </a:endParaRPr>
          </a:p>
        </p:txBody>
      </p:sp>
      <p:sp>
        <p:nvSpPr>
          <p:cNvPr id="158" name="157 CuadroTexto"/>
          <p:cNvSpPr txBox="1"/>
          <p:nvPr/>
        </p:nvSpPr>
        <p:spPr>
          <a:xfrm>
            <a:off x="4414342" y="1279793"/>
            <a:ext cx="2317898" cy="276999"/>
          </a:xfrm>
          <a:prstGeom prst="rect">
            <a:avLst/>
          </a:prstGeom>
          <a:noFill/>
        </p:spPr>
        <p:txBody>
          <a:bodyPr wrap="square" rtlCol="0">
            <a:spAutoFit/>
          </a:bodyPr>
          <a:lstStyle/>
          <a:p>
            <a:r>
              <a:rPr lang="es-ES" sz="1200" b="1" dirty="0" err="1" smtClean="0">
                <a:solidFill>
                  <a:srgbClr val="FF0000"/>
                </a:solidFill>
              </a:rPr>
              <a:t>Cod_acuerdo_titulizacion_fecha</a:t>
            </a:r>
            <a:endParaRPr lang="es-ES" sz="1200" b="1" dirty="0">
              <a:solidFill>
                <a:srgbClr val="FF0000"/>
              </a:solidFill>
            </a:endParaRPr>
          </a:p>
        </p:txBody>
      </p:sp>
      <p:sp>
        <p:nvSpPr>
          <p:cNvPr id="159" name="158 CuadroTexto"/>
          <p:cNvSpPr txBox="1"/>
          <p:nvPr/>
        </p:nvSpPr>
        <p:spPr>
          <a:xfrm>
            <a:off x="6718598" y="1268760"/>
            <a:ext cx="2317898" cy="276999"/>
          </a:xfrm>
          <a:prstGeom prst="rect">
            <a:avLst/>
          </a:prstGeom>
          <a:noFill/>
        </p:spPr>
        <p:txBody>
          <a:bodyPr wrap="square" rtlCol="0">
            <a:spAutoFit/>
          </a:bodyPr>
          <a:lstStyle/>
          <a:p>
            <a:r>
              <a:rPr lang="es-ES" sz="1200" b="1" dirty="0" err="1" smtClean="0">
                <a:solidFill>
                  <a:srgbClr val="FF0000"/>
                </a:solidFill>
              </a:rPr>
              <a:t>Cod_tramo_titulizacion_fecha</a:t>
            </a:r>
            <a:endParaRPr lang="es-ES" sz="1200" b="1" dirty="0">
              <a:solidFill>
                <a:srgbClr val="FF0000"/>
              </a:solidFill>
            </a:endParaRPr>
          </a:p>
        </p:txBody>
      </p:sp>
      <p:sp>
        <p:nvSpPr>
          <p:cNvPr id="160" name="159 CuadroTexto"/>
          <p:cNvSpPr txBox="1"/>
          <p:nvPr/>
        </p:nvSpPr>
        <p:spPr>
          <a:xfrm>
            <a:off x="3419872" y="4509120"/>
            <a:ext cx="1885850" cy="276999"/>
          </a:xfrm>
          <a:prstGeom prst="rect">
            <a:avLst/>
          </a:prstGeom>
          <a:noFill/>
        </p:spPr>
        <p:txBody>
          <a:bodyPr wrap="square" rtlCol="0">
            <a:spAutoFit/>
          </a:bodyPr>
          <a:lstStyle/>
          <a:p>
            <a:r>
              <a:rPr lang="es-ES" sz="1200" b="1" dirty="0" err="1" smtClean="0">
                <a:solidFill>
                  <a:srgbClr val="FF0000"/>
                </a:solidFill>
              </a:rPr>
              <a:t>Cod_acuerdo_fecha</a:t>
            </a:r>
            <a:endParaRPr lang="es-ES" sz="1200" b="1" dirty="0">
              <a:solidFill>
                <a:srgbClr val="FF0000"/>
              </a:solidFill>
            </a:endParaRPr>
          </a:p>
        </p:txBody>
      </p:sp>
      <p:sp>
        <p:nvSpPr>
          <p:cNvPr id="161" name="160 CuadroTexto"/>
          <p:cNvSpPr txBox="1"/>
          <p:nvPr/>
        </p:nvSpPr>
        <p:spPr>
          <a:xfrm>
            <a:off x="4342334" y="3284984"/>
            <a:ext cx="1885850" cy="276999"/>
          </a:xfrm>
          <a:prstGeom prst="rect">
            <a:avLst/>
          </a:prstGeom>
          <a:noFill/>
        </p:spPr>
        <p:txBody>
          <a:bodyPr wrap="square" rtlCol="0">
            <a:spAutoFit/>
          </a:bodyPr>
          <a:lstStyle/>
          <a:p>
            <a:r>
              <a:rPr lang="es-ES" sz="1200" b="1" dirty="0" err="1" smtClean="0">
                <a:solidFill>
                  <a:srgbClr val="FF0000"/>
                </a:solidFill>
              </a:rPr>
              <a:t>Cod_acuerdo_fecha</a:t>
            </a:r>
            <a:endParaRPr lang="es-ES" sz="1200" b="1" dirty="0">
              <a:solidFill>
                <a:srgbClr val="FF0000"/>
              </a:solidFill>
            </a:endParaRPr>
          </a:p>
        </p:txBody>
      </p:sp>
      <p:sp>
        <p:nvSpPr>
          <p:cNvPr id="162" name="161 CuadroTexto"/>
          <p:cNvSpPr txBox="1"/>
          <p:nvPr/>
        </p:nvSpPr>
        <p:spPr>
          <a:xfrm>
            <a:off x="5868144" y="4324568"/>
            <a:ext cx="1098122" cy="276999"/>
          </a:xfrm>
          <a:prstGeom prst="rect">
            <a:avLst/>
          </a:prstGeom>
          <a:noFill/>
        </p:spPr>
        <p:txBody>
          <a:bodyPr wrap="square" rtlCol="0">
            <a:spAutoFit/>
          </a:bodyPr>
          <a:lstStyle/>
          <a:p>
            <a:r>
              <a:rPr lang="es-ES" sz="1200" b="1" dirty="0" err="1" smtClean="0">
                <a:solidFill>
                  <a:srgbClr val="FF0000"/>
                </a:solidFill>
              </a:rPr>
              <a:t>Cod_garantia</a:t>
            </a:r>
            <a:endParaRPr lang="es-ES" sz="1200" b="1" dirty="0">
              <a:solidFill>
                <a:srgbClr val="FF0000"/>
              </a:solidFill>
            </a:endParaRPr>
          </a:p>
        </p:txBody>
      </p:sp>
      <p:sp>
        <p:nvSpPr>
          <p:cNvPr id="163" name="162 CuadroTexto"/>
          <p:cNvSpPr txBox="1"/>
          <p:nvPr/>
        </p:nvSpPr>
        <p:spPr>
          <a:xfrm>
            <a:off x="5148064" y="5301208"/>
            <a:ext cx="1098122" cy="276999"/>
          </a:xfrm>
          <a:prstGeom prst="rect">
            <a:avLst/>
          </a:prstGeom>
          <a:noFill/>
        </p:spPr>
        <p:txBody>
          <a:bodyPr wrap="square" rtlCol="0">
            <a:spAutoFit/>
          </a:bodyPr>
          <a:lstStyle/>
          <a:p>
            <a:r>
              <a:rPr lang="es-ES" sz="1200" b="1" dirty="0" err="1" smtClean="0">
                <a:solidFill>
                  <a:srgbClr val="FF0000"/>
                </a:solidFill>
              </a:rPr>
              <a:t>Cod_garantia</a:t>
            </a:r>
            <a:endParaRPr lang="es-ES" sz="1200" b="1" dirty="0">
              <a:solidFill>
                <a:srgbClr val="FF0000"/>
              </a:solidFill>
            </a:endParaRPr>
          </a:p>
        </p:txBody>
      </p:sp>
      <p:sp>
        <p:nvSpPr>
          <p:cNvPr id="164" name="163 CuadroTexto"/>
          <p:cNvSpPr txBox="1"/>
          <p:nvPr/>
        </p:nvSpPr>
        <p:spPr>
          <a:xfrm>
            <a:off x="2843808" y="5661248"/>
            <a:ext cx="1710190" cy="276999"/>
          </a:xfrm>
          <a:prstGeom prst="rect">
            <a:avLst/>
          </a:prstGeom>
          <a:noFill/>
        </p:spPr>
        <p:txBody>
          <a:bodyPr wrap="square" rtlCol="0">
            <a:spAutoFit/>
          </a:bodyPr>
          <a:lstStyle/>
          <a:p>
            <a:r>
              <a:rPr lang="es-ES" sz="1200" b="1" dirty="0" err="1" smtClean="0">
                <a:solidFill>
                  <a:srgbClr val="FF0000"/>
                </a:solidFill>
              </a:rPr>
              <a:t>Cod_operacion_fecha</a:t>
            </a:r>
            <a:endParaRPr lang="es-ES" sz="1200" b="1" dirty="0">
              <a:solidFill>
                <a:srgbClr val="FF0000"/>
              </a:solidFill>
            </a:endParaRPr>
          </a:p>
        </p:txBody>
      </p:sp>
      <p:sp>
        <p:nvSpPr>
          <p:cNvPr id="165" name="164 CuadroTexto"/>
          <p:cNvSpPr txBox="1"/>
          <p:nvPr/>
        </p:nvSpPr>
        <p:spPr>
          <a:xfrm>
            <a:off x="6858254" y="5517232"/>
            <a:ext cx="1098122" cy="276999"/>
          </a:xfrm>
          <a:prstGeom prst="rect">
            <a:avLst/>
          </a:prstGeom>
          <a:noFill/>
        </p:spPr>
        <p:txBody>
          <a:bodyPr wrap="square" rtlCol="0">
            <a:spAutoFit/>
          </a:bodyPr>
          <a:lstStyle/>
          <a:p>
            <a:r>
              <a:rPr lang="es-ES" sz="1200" b="1" dirty="0" err="1" smtClean="0">
                <a:solidFill>
                  <a:srgbClr val="FF0000"/>
                </a:solidFill>
              </a:rPr>
              <a:t>Cod_garantia</a:t>
            </a:r>
            <a:endParaRPr lang="es-ES" sz="1200" b="1" dirty="0">
              <a:solidFill>
                <a:srgbClr val="FF0000"/>
              </a:solidFill>
            </a:endParaRPr>
          </a:p>
        </p:txBody>
      </p:sp>
      <p:sp>
        <p:nvSpPr>
          <p:cNvPr id="122" name="121 CuadroTexto"/>
          <p:cNvSpPr txBox="1"/>
          <p:nvPr/>
        </p:nvSpPr>
        <p:spPr>
          <a:xfrm>
            <a:off x="107504" y="116632"/>
            <a:ext cx="8856984" cy="1015663"/>
          </a:xfrm>
          <a:prstGeom prst="rect">
            <a:avLst/>
          </a:prstGeom>
          <a:noFill/>
        </p:spPr>
        <p:txBody>
          <a:bodyPr wrap="square" rtlCol="0">
            <a:spAutoFit/>
          </a:bodyPr>
          <a:lstStyle/>
          <a:p>
            <a:r>
              <a:rPr lang="es-ES" sz="1200" dirty="0" smtClean="0"/>
              <a:t>En el siguiente esquema se incluyen las principales tablas del modelo y su relación entre ellas. El campo en rojo, indica cuál es el campo por el que hay que unir las tablas. Además en todas las consultas es necesario incluir o la </a:t>
            </a:r>
            <a:r>
              <a:rPr lang="es-ES" sz="1200" dirty="0" err="1" smtClean="0"/>
              <a:t>fecha_información</a:t>
            </a:r>
            <a:r>
              <a:rPr lang="es-ES" sz="1200" dirty="0" smtClean="0"/>
              <a:t> o la </a:t>
            </a:r>
            <a:r>
              <a:rPr lang="es-ES" sz="1200" dirty="0" err="1" smtClean="0"/>
              <a:t>fecha_resultado</a:t>
            </a:r>
            <a:r>
              <a:rPr lang="es-ES" sz="1200" dirty="0" smtClean="0"/>
              <a:t> de la 2 tablas que se están uniendo. </a:t>
            </a:r>
          </a:p>
          <a:p>
            <a:r>
              <a:rPr lang="es-ES" sz="1200" dirty="0" smtClean="0"/>
              <a:t>No se ha incluido en este esquema. Las tablas con “P”, están particionadas, por fecha. La tabla </a:t>
            </a:r>
            <a:r>
              <a:rPr lang="es-ES" sz="1200" b="1" dirty="0" smtClean="0"/>
              <a:t>contraparte</a:t>
            </a:r>
            <a:r>
              <a:rPr lang="es-ES" sz="1200" dirty="0" smtClean="0"/>
              <a:t>, por </a:t>
            </a:r>
            <a:r>
              <a:rPr lang="es-ES" sz="1200" b="1" dirty="0" err="1" smtClean="0"/>
              <a:t>fecha_resultado</a:t>
            </a:r>
            <a:r>
              <a:rPr lang="es-ES" sz="1200" dirty="0" smtClean="0"/>
              <a:t>, y todas las demás tablas particionadas por el campo </a:t>
            </a:r>
            <a:r>
              <a:rPr lang="es-ES" sz="1200" b="1" dirty="0" err="1" smtClean="0"/>
              <a:t>fecha_resultado</a:t>
            </a:r>
            <a:r>
              <a:rPr lang="es-ES" sz="1200" b="1" dirty="0" smtClean="0"/>
              <a:t>. </a:t>
            </a:r>
            <a:endParaRPr lang="es-ES" sz="1200" b="1" dirty="0"/>
          </a:p>
        </p:txBody>
      </p:sp>
      <p:sp>
        <p:nvSpPr>
          <p:cNvPr id="123" name="122 Rectángulo"/>
          <p:cNvSpPr/>
          <p:nvPr/>
        </p:nvSpPr>
        <p:spPr>
          <a:xfrm>
            <a:off x="2555776" y="2090465"/>
            <a:ext cx="504056" cy="3304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P</a:t>
            </a:r>
            <a:endParaRPr lang="es-ES" dirty="0">
              <a:solidFill>
                <a:schemeClr val="tx1"/>
              </a:solidFill>
            </a:endParaRPr>
          </a:p>
        </p:txBody>
      </p:sp>
      <p:sp>
        <p:nvSpPr>
          <p:cNvPr id="174" name="173 Rectángulo"/>
          <p:cNvSpPr/>
          <p:nvPr/>
        </p:nvSpPr>
        <p:spPr>
          <a:xfrm>
            <a:off x="2555776" y="3474063"/>
            <a:ext cx="504056" cy="3304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P</a:t>
            </a:r>
            <a:endParaRPr lang="es-ES" dirty="0">
              <a:solidFill>
                <a:schemeClr val="tx1"/>
              </a:solidFill>
            </a:endParaRPr>
          </a:p>
        </p:txBody>
      </p:sp>
      <p:sp>
        <p:nvSpPr>
          <p:cNvPr id="175" name="174 Rectángulo"/>
          <p:cNvSpPr/>
          <p:nvPr/>
        </p:nvSpPr>
        <p:spPr>
          <a:xfrm>
            <a:off x="2555776" y="5157192"/>
            <a:ext cx="504056" cy="3304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P</a:t>
            </a:r>
            <a:endParaRPr lang="es-ES" dirty="0">
              <a:solidFill>
                <a:schemeClr val="tx1"/>
              </a:solidFill>
            </a:endParaRPr>
          </a:p>
        </p:txBody>
      </p:sp>
      <p:sp>
        <p:nvSpPr>
          <p:cNvPr id="176" name="175 Rectángulo"/>
          <p:cNvSpPr/>
          <p:nvPr/>
        </p:nvSpPr>
        <p:spPr>
          <a:xfrm>
            <a:off x="6156176" y="5157192"/>
            <a:ext cx="504056" cy="3304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P</a:t>
            </a:r>
            <a:endParaRPr lang="es-ES" dirty="0">
              <a:solidFill>
                <a:schemeClr val="tx1"/>
              </a:solidFill>
            </a:endParaRPr>
          </a:p>
        </p:txBody>
      </p:sp>
      <p:sp>
        <p:nvSpPr>
          <p:cNvPr id="177" name="176 Rectángulo"/>
          <p:cNvSpPr/>
          <p:nvPr/>
        </p:nvSpPr>
        <p:spPr>
          <a:xfrm>
            <a:off x="4427984" y="5690865"/>
            <a:ext cx="504056" cy="3304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P</a:t>
            </a:r>
            <a:endParaRPr lang="es-ES" dirty="0">
              <a:solidFill>
                <a:schemeClr val="tx1"/>
              </a:solidFill>
            </a:endParaRPr>
          </a:p>
        </p:txBody>
      </p:sp>
      <p:sp>
        <p:nvSpPr>
          <p:cNvPr id="179" name="178 Rectángulo"/>
          <p:cNvSpPr/>
          <p:nvPr/>
        </p:nvSpPr>
        <p:spPr>
          <a:xfrm>
            <a:off x="4587446" y="3986210"/>
            <a:ext cx="504056" cy="3304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P</a:t>
            </a:r>
            <a:endParaRPr lang="es-ES" dirty="0">
              <a:solidFill>
                <a:schemeClr val="tx1"/>
              </a:solidFill>
            </a:endParaRPr>
          </a:p>
        </p:txBody>
      </p:sp>
      <p:sp>
        <p:nvSpPr>
          <p:cNvPr id="180" name="179 Rectángulo"/>
          <p:cNvSpPr/>
          <p:nvPr/>
        </p:nvSpPr>
        <p:spPr>
          <a:xfrm>
            <a:off x="323527" y="3501008"/>
            <a:ext cx="1143127" cy="79208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1" name="180 CuadroTexto"/>
          <p:cNvSpPr txBox="1"/>
          <p:nvPr/>
        </p:nvSpPr>
        <p:spPr>
          <a:xfrm>
            <a:off x="323527" y="3501008"/>
            <a:ext cx="1143127" cy="276999"/>
          </a:xfrm>
          <a:prstGeom prst="rect">
            <a:avLst/>
          </a:prstGeom>
          <a:noFill/>
        </p:spPr>
        <p:txBody>
          <a:bodyPr wrap="square" rtlCol="0">
            <a:spAutoFit/>
          </a:bodyPr>
          <a:lstStyle/>
          <a:p>
            <a:pPr algn="ctr"/>
            <a:r>
              <a:rPr lang="es-ES" sz="1200" dirty="0" err="1" smtClean="0"/>
              <a:t>Tipo_producto</a:t>
            </a:r>
            <a:endParaRPr lang="es-ES" sz="1200" dirty="0"/>
          </a:p>
        </p:txBody>
      </p:sp>
      <p:cxnSp>
        <p:nvCxnSpPr>
          <p:cNvPr id="182" name="181 Conector recto"/>
          <p:cNvCxnSpPr/>
          <p:nvPr/>
        </p:nvCxnSpPr>
        <p:spPr>
          <a:xfrm flipV="1">
            <a:off x="323528" y="3783523"/>
            <a:ext cx="1143127" cy="5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182 Conector recto"/>
          <p:cNvCxnSpPr>
            <a:stCxn id="180" idx="3"/>
            <a:endCxn id="180" idx="3"/>
          </p:cNvCxnSpPr>
          <p:nvPr/>
        </p:nvCxnSpPr>
        <p:spPr>
          <a:xfrm>
            <a:off x="1466654" y="389705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127 Conector recto"/>
          <p:cNvCxnSpPr>
            <a:stCxn id="3" idx="1"/>
          </p:cNvCxnSpPr>
          <p:nvPr/>
        </p:nvCxnSpPr>
        <p:spPr>
          <a:xfrm flipH="1" flipV="1">
            <a:off x="1466655" y="4071555"/>
            <a:ext cx="801089" cy="6480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129 Conector recto"/>
          <p:cNvCxnSpPr/>
          <p:nvPr/>
        </p:nvCxnSpPr>
        <p:spPr>
          <a:xfrm>
            <a:off x="2123728" y="4581128"/>
            <a:ext cx="144016"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131 Conector recto"/>
          <p:cNvCxnSpPr/>
          <p:nvPr/>
        </p:nvCxnSpPr>
        <p:spPr>
          <a:xfrm>
            <a:off x="2123728" y="4581128"/>
            <a:ext cx="144016" cy="0"/>
          </a:xfrm>
          <a:prstGeom prst="line">
            <a:avLst/>
          </a:prstGeom>
        </p:spPr>
        <p:style>
          <a:lnRef idx="1">
            <a:schemeClr val="accent1"/>
          </a:lnRef>
          <a:fillRef idx="0">
            <a:schemeClr val="accent1"/>
          </a:fillRef>
          <a:effectRef idx="0">
            <a:schemeClr val="accent1"/>
          </a:effectRef>
          <a:fontRef idx="minor">
            <a:schemeClr val="tx1"/>
          </a:fontRef>
        </p:style>
      </p:cxnSp>
      <p:sp>
        <p:nvSpPr>
          <p:cNvPr id="193" name="192 CuadroTexto"/>
          <p:cNvSpPr txBox="1"/>
          <p:nvPr/>
        </p:nvSpPr>
        <p:spPr>
          <a:xfrm>
            <a:off x="971600" y="4376137"/>
            <a:ext cx="1710190" cy="276999"/>
          </a:xfrm>
          <a:prstGeom prst="rect">
            <a:avLst/>
          </a:prstGeom>
          <a:noFill/>
        </p:spPr>
        <p:txBody>
          <a:bodyPr wrap="square" rtlCol="0">
            <a:spAutoFit/>
          </a:bodyPr>
          <a:lstStyle/>
          <a:p>
            <a:r>
              <a:rPr lang="es-ES" sz="1200" b="1" dirty="0" err="1" smtClean="0">
                <a:solidFill>
                  <a:srgbClr val="FF0000"/>
                </a:solidFill>
              </a:rPr>
              <a:t>Cod_tipo_producto</a:t>
            </a:r>
            <a:endParaRPr lang="es-ES" sz="1200" b="1" dirty="0">
              <a:solidFill>
                <a:srgbClr val="FF0000"/>
              </a:solidFill>
            </a:endParaRPr>
          </a:p>
        </p:txBody>
      </p:sp>
    </p:spTree>
    <p:extLst>
      <p:ext uri="{BB962C8B-B14F-4D97-AF65-F5344CB8AC3E}">
        <p14:creationId xmlns:p14="http://schemas.microsoft.com/office/powerpoint/2010/main" xmlns="" val="890641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07504" y="575970"/>
            <a:ext cx="8928992" cy="4708981"/>
          </a:xfrm>
          <a:prstGeom prst="rect">
            <a:avLst/>
          </a:prstGeom>
          <a:noFill/>
        </p:spPr>
        <p:txBody>
          <a:bodyPr wrap="square" rtlCol="0">
            <a:spAutoFit/>
          </a:bodyPr>
          <a:lstStyle/>
          <a:p>
            <a:r>
              <a:rPr lang="es-ES" sz="1200" b="1" dirty="0" smtClean="0"/>
              <a:t>Operación </a:t>
            </a:r>
            <a:r>
              <a:rPr lang="es-ES" sz="1200" dirty="0" smtClean="0"/>
              <a:t>(Tiene 1.400.304 registros): Es la tabla principal. En ella están todas las operaciones de activo de la entidad a cierre de mes. </a:t>
            </a:r>
          </a:p>
          <a:p>
            <a:r>
              <a:rPr lang="es-ES" sz="1200" b="1" dirty="0" err="1" smtClean="0"/>
              <a:t>Contraparte_operacion</a:t>
            </a:r>
            <a:r>
              <a:rPr lang="es-ES" sz="1200" b="1" dirty="0" smtClean="0"/>
              <a:t> </a:t>
            </a:r>
            <a:r>
              <a:rPr lang="es-ES" sz="1200" dirty="0" smtClean="0"/>
              <a:t>(Tiene 1.400.304 registros): Es una tabla auxiliar. Solo sirve para conectar la tabla de operación con la tabla de contraparte, ya que sólo guarda un solo registro por cada operación, que es el titular de gestión.</a:t>
            </a:r>
          </a:p>
          <a:p>
            <a:r>
              <a:rPr lang="es-ES" sz="1200" b="1" dirty="0" smtClean="0"/>
              <a:t>Contraparte </a:t>
            </a:r>
            <a:r>
              <a:rPr lang="es-ES" sz="1200" dirty="0" smtClean="0"/>
              <a:t>(Tiene 925.440 registros): En esta tabla están almacenados todos los clientes de la entidad.</a:t>
            </a:r>
          </a:p>
          <a:p>
            <a:r>
              <a:rPr lang="es-ES" sz="1200" b="1" dirty="0" err="1" smtClean="0"/>
              <a:t>Garantia_operacion</a:t>
            </a:r>
            <a:r>
              <a:rPr lang="es-ES" sz="1200" b="1" dirty="0" smtClean="0"/>
              <a:t> </a:t>
            </a:r>
            <a:r>
              <a:rPr lang="es-ES" sz="1200" dirty="0" smtClean="0"/>
              <a:t>(Tiene 690.293 registros): Esta tabla guarda la relación de cada operación con las garantías que tiene. Además en este tabla se guarda el importe con el cada garantía garantiza cada </a:t>
            </a:r>
            <a:r>
              <a:rPr lang="es-ES" sz="1200" dirty="0" err="1" smtClean="0"/>
              <a:t>operacion</a:t>
            </a:r>
            <a:r>
              <a:rPr lang="es-ES" sz="1200" dirty="0"/>
              <a:t>.</a:t>
            </a:r>
            <a:endParaRPr lang="es-ES" sz="1200" dirty="0" smtClean="0"/>
          </a:p>
          <a:p>
            <a:r>
              <a:rPr lang="es-ES" sz="1200" b="1" dirty="0" err="1" smtClean="0"/>
              <a:t>Garantia</a:t>
            </a:r>
            <a:r>
              <a:rPr lang="es-ES" sz="1200" b="1" dirty="0" smtClean="0"/>
              <a:t> </a:t>
            </a:r>
            <a:r>
              <a:rPr lang="es-ES" sz="1200" dirty="0" smtClean="0"/>
              <a:t>(Tiene 682.264 registros): Esta tabla guarda todas las garantías que tiene la entidad. Guarda información sobre cada garantía, si es hipotecarias, si es pignoraticia, si es personal (campo </a:t>
            </a:r>
            <a:r>
              <a:rPr lang="es-ES" sz="1200" smtClean="0"/>
              <a:t>cod_tipo_garantia</a:t>
            </a:r>
            <a:r>
              <a:rPr lang="es-ES" sz="1200" dirty="0" smtClean="0"/>
              <a:t>). También guarda el valor original de la garantía y la fecha de tasación en el caso de las hipotecarias además de otros campos.</a:t>
            </a:r>
          </a:p>
          <a:p>
            <a:r>
              <a:rPr lang="es-ES" sz="1200" b="1" dirty="0" smtClean="0"/>
              <a:t>Acuerdo </a:t>
            </a:r>
            <a:r>
              <a:rPr lang="es-ES" sz="1200" dirty="0" smtClean="0"/>
              <a:t>(Tiene 7.725 registros): Hay algunas contratos que comparten garantías entre si. Para ello se crea la figura del acuerdo que es el aglutinar de las contratos que comparten garantías.</a:t>
            </a:r>
          </a:p>
          <a:p>
            <a:r>
              <a:rPr lang="es-ES" sz="1200" b="1" dirty="0" err="1" smtClean="0"/>
              <a:t>Garantia_acuerdo</a:t>
            </a:r>
            <a:r>
              <a:rPr lang="es-ES" sz="1200" b="1" dirty="0" smtClean="0"/>
              <a:t> </a:t>
            </a:r>
            <a:r>
              <a:rPr lang="es-ES" sz="1200" dirty="0" smtClean="0"/>
              <a:t>(Tiene 14.419 registros): Relaciona los acuerdos con las garantías. Es similar a </a:t>
            </a:r>
            <a:r>
              <a:rPr lang="es-ES" sz="1200" dirty="0" err="1" smtClean="0"/>
              <a:t>garantia_operacion</a:t>
            </a:r>
            <a:r>
              <a:rPr lang="es-ES" sz="1200" dirty="0" smtClean="0"/>
              <a:t>, pero pasando a través del acuerdo.</a:t>
            </a:r>
          </a:p>
          <a:p>
            <a:r>
              <a:rPr lang="es-ES" sz="1200" b="1" dirty="0" err="1" smtClean="0"/>
              <a:t>Puntuacion_contraparte</a:t>
            </a:r>
            <a:r>
              <a:rPr lang="es-ES" sz="1200" b="1" dirty="0" smtClean="0"/>
              <a:t> </a:t>
            </a:r>
            <a:r>
              <a:rPr lang="es-ES" sz="1200" dirty="0" smtClean="0"/>
              <a:t>(46.890 registros): Guarda las puntuaciones (de S&amp;P; </a:t>
            </a:r>
            <a:r>
              <a:rPr lang="es-ES" sz="1200" dirty="0" err="1" smtClean="0"/>
              <a:t>Moodys</a:t>
            </a:r>
            <a:r>
              <a:rPr lang="es-ES" sz="1200" dirty="0" smtClean="0"/>
              <a:t> o </a:t>
            </a:r>
            <a:r>
              <a:rPr lang="es-ES" sz="1200" dirty="0" err="1" smtClean="0"/>
              <a:t>Fitch</a:t>
            </a:r>
            <a:r>
              <a:rPr lang="es-ES" sz="1200" dirty="0" smtClean="0"/>
              <a:t>) otorgadas a los contrapartes.</a:t>
            </a:r>
          </a:p>
          <a:p>
            <a:r>
              <a:rPr lang="es-ES" sz="1200" b="1" dirty="0" err="1" smtClean="0"/>
              <a:t>Puntuacion_tramo</a:t>
            </a:r>
            <a:r>
              <a:rPr lang="es-ES" sz="1200" b="1" dirty="0" smtClean="0"/>
              <a:t> </a:t>
            </a:r>
            <a:r>
              <a:rPr lang="es-ES" sz="1200" dirty="0" smtClean="0"/>
              <a:t>(Tiene 5.063 registros): Guarda las puntuaciones (de S&amp;P; </a:t>
            </a:r>
            <a:r>
              <a:rPr lang="es-ES" sz="1200" dirty="0" err="1" smtClean="0"/>
              <a:t>Moodys</a:t>
            </a:r>
            <a:r>
              <a:rPr lang="es-ES" sz="1200" dirty="0" smtClean="0"/>
              <a:t> o </a:t>
            </a:r>
            <a:r>
              <a:rPr lang="es-ES" sz="1200" dirty="0" err="1" smtClean="0"/>
              <a:t>Fitch</a:t>
            </a:r>
            <a:r>
              <a:rPr lang="es-ES" sz="1200" dirty="0" smtClean="0"/>
              <a:t>) otorgadas a los tramos de las </a:t>
            </a:r>
            <a:r>
              <a:rPr lang="es-ES" sz="1200" dirty="0" err="1" smtClean="0"/>
              <a:t>titulizaciones</a:t>
            </a:r>
            <a:r>
              <a:rPr lang="es-ES" sz="1200" dirty="0" smtClean="0"/>
              <a:t>.</a:t>
            </a:r>
          </a:p>
          <a:p>
            <a:r>
              <a:rPr lang="es-ES" sz="1200" b="1" dirty="0" err="1" smtClean="0"/>
              <a:t>Puntacion_operacion</a:t>
            </a:r>
            <a:r>
              <a:rPr lang="es-ES" sz="1200" b="1" dirty="0" smtClean="0"/>
              <a:t> </a:t>
            </a:r>
            <a:r>
              <a:rPr lang="es-ES" sz="1200" dirty="0" smtClean="0"/>
              <a:t>(Tiene 3.486 registros): Guarda las puntuaciones (de S&amp;P; </a:t>
            </a:r>
            <a:r>
              <a:rPr lang="es-ES" sz="1200" dirty="0" err="1" smtClean="0"/>
              <a:t>Moodys</a:t>
            </a:r>
            <a:r>
              <a:rPr lang="es-ES" sz="1200" dirty="0" smtClean="0"/>
              <a:t> o </a:t>
            </a:r>
            <a:r>
              <a:rPr lang="es-ES" sz="1200" dirty="0" err="1" smtClean="0"/>
              <a:t>Fitch</a:t>
            </a:r>
            <a:r>
              <a:rPr lang="es-ES" sz="1200" dirty="0" smtClean="0"/>
              <a:t>) otorgadas a ciertas operaciones (RF).</a:t>
            </a:r>
          </a:p>
          <a:p>
            <a:r>
              <a:rPr lang="es-ES" sz="1200" b="1" dirty="0" err="1" smtClean="0"/>
              <a:t>Puntuacion_garantia</a:t>
            </a:r>
            <a:r>
              <a:rPr lang="es-ES" sz="1200" b="1" dirty="0" smtClean="0"/>
              <a:t> </a:t>
            </a:r>
            <a:r>
              <a:rPr lang="es-ES" sz="1200" dirty="0" smtClean="0"/>
              <a:t>(Tiene 1.156 registros): Guarda las puntuaciones (de S&amp;P; </a:t>
            </a:r>
            <a:r>
              <a:rPr lang="es-ES" sz="1200" dirty="0" err="1" smtClean="0"/>
              <a:t>Moodys</a:t>
            </a:r>
            <a:r>
              <a:rPr lang="es-ES" sz="1200" dirty="0" smtClean="0"/>
              <a:t> o </a:t>
            </a:r>
            <a:r>
              <a:rPr lang="es-ES" sz="1200" dirty="0" err="1" smtClean="0"/>
              <a:t>Fitch</a:t>
            </a:r>
            <a:r>
              <a:rPr lang="es-ES" sz="1200" dirty="0" smtClean="0"/>
              <a:t>) otorgadas a ciertas garantías.</a:t>
            </a:r>
            <a:endParaRPr lang="es-ES" sz="1200" b="1" dirty="0" smtClean="0"/>
          </a:p>
          <a:p>
            <a:endParaRPr lang="es-ES" sz="1200" dirty="0" smtClean="0"/>
          </a:p>
          <a:p>
            <a:r>
              <a:rPr lang="es-ES" sz="1200" b="1" dirty="0" err="1" smtClean="0"/>
              <a:t>Acuerdo_titulizacion</a:t>
            </a:r>
            <a:r>
              <a:rPr lang="es-ES" sz="1200" b="1" dirty="0" smtClean="0"/>
              <a:t> </a:t>
            </a:r>
            <a:r>
              <a:rPr lang="es-ES" sz="1200" dirty="0" smtClean="0"/>
              <a:t>(Tiene 1.935 registros):  Algunos contratos de la tabla operación están asociados a  un </a:t>
            </a:r>
            <a:r>
              <a:rPr lang="es-ES" sz="1200" dirty="0" err="1" smtClean="0"/>
              <a:t>acuerdo_de_titulizacion</a:t>
            </a:r>
            <a:r>
              <a:rPr lang="es-ES" sz="1200" dirty="0" smtClean="0"/>
              <a:t>. Este tabla se guardan las características principales de ese acuerdo.</a:t>
            </a:r>
            <a:endParaRPr lang="es-ES" sz="1200" b="1" dirty="0" smtClean="0"/>
          </a:p>
          <a:p>
            <a:r>
              <a:rPr lang="es-ES" sz="1200" b="1" dirty="0" err="1" smtClean="0"/>
              <a:t>Tramo_titulizacion</a:t>
            </a:r>
            <a:r>
              <a:rPr lang="es-ES" sz="1200" b="1" dirty="0" smtClean="0"/>
              <a:t> </a:t>
            </a:r>
            <a:r>
              <a:rPr lang="es-ES" sz="1200" dirty="0" smtClean="0"/>
              <a:t>(Tiene 3.112 registros): Un acuerdo de </a:t>
            </a:r>
            <a:r>
              <a:rPr lang="es-ES" sz="1200" dirty="0" err="1" smtClean="0"/>
              <a:t>titulización</a:t>
            </a:r>
            <a:r>
              <a:rPr lang="es-ES" sz="1200" dirty="0" smtClean="0"/>
              <a:t>, se estructura generalmente en varios tramos. En esta tabla se guardan esos tramos asociados a  cada acuerdo.</a:t>
            </a:r>
          </a:p>
          <a:p>
            <a:endParaRPr lang="es-ES" sz="1200" dirty="0"/>
          </a:p>
          <a:p>
            <a:r>
              <a:rPr lang="es-ES" sz="1200" b="1" dirty="0" err="1" smtClean="0"/>
              <a:t>Tipo_producto</a:t>
            </a:r>
            <a:r>
              <a:rPr lang="es-ES" sz="1200" b="1" dirty="0" smtClean="0"/>
              <a:t> </a:t>
            </a:r>
            <a:r>
              <a:rPr lang="es-ES" sz="1200" dirty="0" smtClean="0"/>
              <a:t>(Tiene 833 registros): En la tabla operación se guarda el </a:t>
            </a:r>
            <a:r>
              <a:rPr lang="es-ES" sz="1200" dirty="0" err="1" smtClean="0"/>
              <a:t>cod_tipo_producto</a:t>
            </a:r>
            <a:r>
              <a:rPr lang="es-ES" sz="1200" dirty="0" smtClean="0"/>
              <a:t>. Todas las características de este producto están en la tabla </a:t>
            </a:r>
            <a:r>
              <a:rPr lang="es-ES" sz="1200" dirty="0" err="1" smtClean="0"/>
              <a:t>Tipo_producto</a:t>
            </a:r>
            <a:r>
              <a:rPr lang="es-ES" sz="1200" dirty="0" smtClean="0"/>
              <a:t> (Si es un préstamo, un aval, un descubierto,… cómo se tratan sus disponibles, …)</a:t>
            </a:r>
          </a:p>
        </p:txBody>
      </p:sp>
      <p:sp>
        <p:nvSpPr>
          <p:cNvPr id="3" name="2 CuadroTexto"/>
          <p:cNvSpPr txBox="1"/>
          <p:nvPr/>
        </p:nvSpPr>
        <p:spPr>
          <a:xfrm>
            <a:off x="107504" y="44624"/>
            <a:ext cx="8928992" cy="307777"/>
          </a:xfrm>
          <a:prstGeom prst="rect">
            <a:avLst/>
          </a:prstGeom>
          <a:noFill/>
        </p:spPr>
        <p:txBody>
          <a:bodyPr wrap="square" rtlCol="0">
            <a:spAutoFit/>
          </a:bodyPr>
          <a:lstStyle/>
          <a:p>
            <a:r>
              <a:rPr lang="es-ES" sz="1400" dirty="0" smtClean="0"/>
              <a:t>A continuación incluimos una breve descripción de las tablas con el número de registros que contiene cada una:</a:t>
            </a:r>
            <a:endParaRPr lang="es-ES" sz="1400" dirty="0"/>
          </a:p>
        </p:txBody>
      </p:sp>
      <p:graphicFrame>
        <p:nvGraphicFramePr>
          <p:cNvPr id="4" name="3 Objeto"/>
          <p:cNvGraphicFramePr>
            <a:graphicFrameLocks noChangeAspect="1"/>
          </p:cNvGraphicFramePr>
          <p:nvPr>
            <p:extLst>
              <p:ext uri="{D42A27DB-BD31-4B8C-83A1-F6EECF244321}">
                <p14:modId xmlns:p14="http://schemas.microsoft.com/office/powerpoint/2010/main" xmlns="" val="408302365"/>
              </p:ext>
            </p:extLst>
          </p:nvPr>
        </p:nvGraphicFramePr>
        <p:xfrm>
          <a:off x="5292080" y="5733256"/>
          <a:ext cx="914400" cy="771525"/>
        </p:xfrm>
        <a:graphic>
          <a:graphicData uri="http://schemas.openxmlformats.org/presentationml/2006/ole">
            <p:oleObj spid="_x0000_s3079" name="Objeto empaquetador del shell" showAsIcon="1" r:id="rId3" imgW="914400" imgH="771480" progId="Package">
              <p:embed/>
            </p:oleObj>
          </a:graphicData>
        </a:graphic>
      </p:graphicFrame>
      <p:sp>
        <p:nvSpPr>
          <p:cNvPr id="5" name="4 CuadroTexto"/>
          <p:cNvSpPr txBox="1"/>
          <p:nvPr/>
        </p:nvSpPr>
        <p:spPr>
          <a:xfrm>
            <a:off x="467544" y="5661248"/>
            <a:ext cx="4464496" cy="646331"/>
          </a:xfrm>
          <a:prstGeom prst="rect">
            <a:avLst/>
          </a:prstGeom>
          <a:noFill/>
        </p:spPr>
        <p:txBody>
          <a:bodyPr wrap="square" rtlCol="0">
            <a:spAutoFit/>
          </a:bodyPr>
          <a:lstStyle/>
          <a:p>
            <a:r>
              <a:rPr lang="es-ES" dirty="0" smtClean="0"/>
              <a:t>En el siguiente archivo se adjunta la estructura de todas estas tablas                 </a:t>
            </a:r>
            <a:r>
              <a:rPr lang="es-ES" dirty="0" smtClean="0">
                <a:sym typeface="Wingdings" panose="05000000000000000000" pitchFamily="2" charset="2"/>
              </a:rPr>
              <a:t></a:t>
            </a:r>
            <a:endParaRPr lang="es-ES" dirty="0"/>
          </a:p>
        </p:txBody>
      </p:sp>
    </p:spTree>
    <p:extLst>
      <p:ext uri="{BB962C8B-B14F-4D97-AF65-F5344CB8AC3E}">
        <p14:creationId xmlns:p14="http://schemas.microsoft.com/office/powerpoint/2010/main" xmlns="" val="19089594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612</Words>
  <Application>Microsoft Office PowerPoint</Application>
  <PresentationFormat>Presentación en pantalla (4:3)</PresentationFormat>
  <Paragraphs>70</Paragraphs>
  <Slides>3</Slides>
  <Notes>0</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3</vt:i4>
      </vt:variant>
    </vt:vector>
  </HeadingPairs>
  <TitlesOfParts>
    <vt:vector size="5" baseType="lpstr">
      <vt:lpstr>Tema de Office</vt:lpstr>
      <vt:lpstr>Objeto empaquetador del shell</vt:lpstr>
      <vt:lpstr>Diapositiva 1</vt:lpstr>
      <vt:lpstr>Diapositiva 2</vt:lpstr>
      <vt:lpstr>Diapositiva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Gochicoa Pollos Asier</dc:creator>
  <cp:lastModifiedBy>MAP</cp:lastModifiedBy>
  <cp:revision>13</cp:revision>
  <dcterms:created xsi:type="dcterms:W3CDTF">2018-03-19T09:54:22Z</dcterms:created>
  <dcterms:modified xsi:type="dcterms:W3CDTF">2018-04-26T17:35:16Z</dcterms:modified>
</cp:coreProperties>
</file>