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70" r:id="rId7"/>
    <p:sldId id="262" r:id="rId8"/>
    <p:sldId id="264" r:id="rId9"/>
    <p:sldId id="265" r:id="rId10"/>
    <p:sldId id="268" r:id="rId11"/>
    <p:sldId id="267" r:id="rId12"/>
    <p:sldId id="266" r:id="rId13"/>
    <p:sldId id="269" r:id="rId14"/>
    <p:sldId id="272" r:id="rId15"/>
    <p:sldId id="271" r:id="rId16"/>
    <p:sldId id="25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293121"/>
            <a:ext cx="5839558" cy="2555875"/>
          </a:xfrm>
          <a:prstGeom prst="rect">
            <a:avLst/>
          </a:prstGeom>
          <a:solidFill>
            <a:srgbClr val="002060"/>
          </a:solidFill>
          <a:ln w="9525">
            <a:solidFill>
              <a:srgbClr val="643269"/>
            </a:solidFill>
            <a:miter lim="800000"/>
            <a:headEnd/>
            <a:tailEnd/>
          </a:ln>
          <a:effectLst/>
        </p:spPr>
        <p:txBody>
          <a:bodyPr wrap="none" lIns="91404" tIns="45700" rIns="91404" bIns="4570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s-ES_tradnl" sz="2500">
              <a:solidFill>
                <a:srgbClr val="B9D405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2369" y="3288196"/>
            <a:ext cx="8137281" cy="934554"/>
          </a:xfrm>
        </p:spPr>
        <p:txBody>
          <a:bodyPr anchor="b">
            <a:spAutoFit/>
          </a:bodyPr>
          <a:lstStyle>
            <a:lvl1pPr defTabSz="915988" eaLnBrk="0" hangingPunct="0">
              <a:spcBef>
                <a:spcPct val="50000"/>
              </a:spcBef>
              <a:defRPr b="0">
                <a:solidFill>
                  <a:srgbClr val="00206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2470" name="Rectangle 6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492370" y="4633914"/>
            <a:ext cx="4810858" cy="749888"/>
          </a:xfrm>
        </p:spPr>
        <p:txBody>
          <a:bodyPr lIns="36038" tIns="36038" rIns="36038" bIns="36038">
            <a:spAutoFit/>
          </a:bodyPr>
          <a:lstStyle>
            <a:lvl1pPr eaLnBrk="0" hangingPunct="0">
              <a:lnSpc>
                <a:spcPct val="10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_tradnl" dirty="0"/>
          </a:p>
        </p:txBody>
      </p:sp>
      <p:grpSp>
        <p:nvGrpSpPr>
          <p:cNvPr id="2" name="9 Grupo"/>
          <p:cNvGrpSpPr/>
          <p:nvPr/>
        </p:nvGrpSpPr>
        <p:grpSpPr>
          <a:xfrm>
            <a:off x="7035468" y="44530"/>
            <a:ext cx="2056544" cy="2088290"/>
            <a:chOff x="7621756" y="44530"/>
            <a:chExt cx="2227923" cy="2088290"/>
          </a:xfrm>
        </p:grpSpPr>
        <p:pic>
          <p:nvPicPr>
            <p:cNvPr id="32770" name="Picture 2" descr="https://tctechcrunch2011.files.wordpress.com/2017/01/datacrossroads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1756" y="44530"/>
              <a:ext cx="2227923" cy="2088290"/>
            </a:xfrm>
            <a:prstGeom prst="rect">
              <a:avLst/>
            </a:prstGeom>
            <a:noFill/>
          </p:spPr>
        </p:pic>
        <p:pic>
          <p:nvPicPr>
            <p:cNvPr id="7" name="6 Imagen" descr="Logo Forma2.jpg"/>
            <p:cNvPicPr>
              <a:picLocks noChangeAspect="1"/>
            </p:cNvPicPr>
            <p:nvPr userDrawn="1"/>
          </p:nvPicPr>
          <p:blipFill>
            <a:blip r:embed="rId3" cstate="print"/>
            <a:srcRect r="-7" b="4993"/>
            <a:stretch>
              <a:fillRect/>
            </a:stretch>
          </p:blipFill>
          <p:spPr>
            <a:xfrm>
              <a:off x="7905410" y="260560"/>
              <a:ext cx="1440200" cy="1368190"/>
            </a:xfrm>
            <a:prstGeom prst="rect">
              <a:avLst/>
            </a:prstGeom>
          </p:spPr>
        </p:pic>
      </p:grpSp>
      <p:pic>
        <p:nvPicPr>
          <p:cNvPr id="9" name="Picture 2" descr="https://tctechcrunch2011.files.wordpress.com/2017/01/datacrossroad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5532" y="4293120"/>
            <a:ext cx="3508468" cy="256488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09575"/>
            <a:ext cx="2057400" cy="61229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09575"/>
            <a:ext cx="6031523" cy="61229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25601"/>
            <a:ext cx="4044462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2338" y="1625601"/>
            <a:ext cx="4044462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Triángulo rectángulo"/>
          <p:cNvSpPr/>
          <p:nvPr/>
        </p:nvSpPr>
        <p:spPr bwMode="auto">
          <a:xfrm flipH="1">
            <a:off x="8482669" y="6237390"/>
            <a:ext cx="598237" cy="576080"/>
          </a:xfrm>
          <a:prstGeom prst="rtTriangle">
            <a:avLst/>
          </a:prstGeom>
          <a:blipFill>
            <a:blip r:embed="rId13" cstate="print"/>
            <a:stretch>
              <a:fillRect/>
            </a:stretch>
          </a:blip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2" descr="https://tctechcrunch2011.files.wordpress.com/2017/01/datacrossroad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213" y="5445280"/>
            <a:ext cx="229187" cy="122417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854" y="409576"/>
            <a:ext cx="6893169" cy="638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38" tIns="36038" rIns="36038" bIns="3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/>
              <a:t>Clic para editar estilo título patrón</a:t>
            </a:r>
            <a:endParaRPr lang="en-US" dirty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8563708" y="6518276"/>
            <a:ext cx="530469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541" tIns="45769" rIns="91541" bIns="45769"/>
          <a:lstStyle/>
          <a:p>
            <a:pPr algn="r" defTabSz="915988">
              <a:defRPr/>
            </a:pPr>
            <a:fld id="{6422F602-9FB3-4074-AB21-5B31CCEEF010}" type="slidenum">
              <a:rPr lang="es-ES" sz="1400" b="1">
                <a:solidFill>
                  <a:schemeClr val="bg1"/>
                </a:solidFill>
              </a:rPr>
              <a:pPr algn="r" defTabSz="915988">
                <a:defRPr/>
              </a:pPr>
              <a:t>‹Nº›</a:t>
            </a:fld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5601"/>
            <a:ext cx="8229600" cy="4906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541" tIns="45769" rIns="91541" bIns="45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/>
              <a:t>encabezado (</a:t>
            </a:r>
            <a:r>
              <a:rPr lang="es-ES_tradnl" dirty="0" err="1"/>
              <a:t>arial</a:t>
            </a:r>
            <a:r>
              <a:rPr lang="es-ES_tradnl" dirty="0"/>
              <a:t> 22, minúsculas, verde)</a:t>
            </a:r>
          </a:p>
          <a:p>
            <a:pPr lvl="1"/>
            <a:r>
              <a:rPr lang="es-ES_tradnl" dirty="0"/>
              <a:t>Cuerpo de texto (</a:t>
            </a:r>
            <a:r>
              <a:rPr lang="es-ES_tradnl" dirty="0" err="1"/>
              <a:t>arial</a:t>
            </a:r>
            <a:r>
              <a:rPr lang="es-ES_tradnl" dirty="0"/>
              <a:t> 18, mayúsculas y minúsculas, negro)</a:t>
            </a:r>
          </a:p>
          <a:p>
            <a:pPr lvl="2"/>
            <a:r>
              <a:rPr lang="es-ES" dirty="0"/>
              <a:t>Nivel 1 (</a:t>
            </a:r>
            <a:r>
              <a:rPr lang="es-ES" dirty="0" err="1"/>
              <a:t>arial</a:t>
            </a:r>
            <a:r>
              <a:rPr lang="es-ES" dirty="0"/>
              <a:t> 16, mayúsculas y minúsculas, negro)</a:t>
            </a:r>
          </a:p>
          <a:p>
            <a:pPr lvl="3"/>
            <a:r>
              <a:rPr lang="es-ES" dirty="0"/>
              <a:t>Nivel 2 (</a:t>
            </a:r>
            <a:r>
              <a:rPr lang="es-ES" dirty="0" err="1"/>
              <a:t>arial</a:t>
            </a:r>
            <a:r>
              <a:rPr lang="es-ES" dirty="0"/>
              <a:t> 15, mayúsculas y minúsculas, negro)</a:t>
            </a:r>
          </a:p>
          <a:p>
            <a:pPr lvl="4"/>
            <a:r>
              <a:rPr lang="es-ES" dirty="0"/>
              <a:t>Nivel 3 (</a:t>
            </a:r>
            <a:r>
              <a:rPr lang="es-ES" dirty="0" err="1"/>
              <a:t>arial</a:t>
            </a:r>
            <a:r>
              <a:rPr lang="es-ES" dirty="0"/>
              <a:t> 14, mayúsculas y minúsculas, negro)</a:t>
            </a:r>
            <a:endParaRPr lang="es-ES_tradnl" dirty="0"/>
          </a:p>
        </p:txBody>
      </p:sp>
      <p:grpSp>
        <p:nvGrpSpPr>
          <p:cNvPr id="2" name="6 Grupo"/>
          <p:cNvGrpSpPr/>
          <p:nvPr/>
        </p:nvGrpSpPr>
        <p:grpSpPr>
          <a:xfrm>
            <a:off x="7906644" y="104508"/>
            <a:ext cx="1130004" cy="1224170"/>
            <a:chOff x="7621756" y="44530"/>
            <a:chExt cx="2227923" cy="2088290"/>
          </a:xfrm>
        </p:grpSpPr>
        <p:pic>
          <p:nvPicPr>
            <p:cNvPr id="8" name="Picture 2" descr="https://tctechcrunch2011.files.wordpress.com/2017/01/datacrossroads.jpg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621756" y="44530"/>
              <a:ext cx="2227923" cy="2088290"/>
            </a:xfrm>
            <a:prstGeom prst="rect">
              <a:avLst/>
            </a:prstGeom>
            <a:noFill/>
          </p:spPr>
        </p:pic>
        <p:pic>
          <p:nvPicPr>
            <p:cNvPr id="9" name="8 Imagen" descr="Logo Forma2.jpg"/>
            <p:cNvPicPr>
              <a:picLocks noChangeAspect="1"/>
            </p:cNvPicPr>
            <p:nvPr userDrawn="1"/>
          </p:nvPicPr>
          <p:blipFill>
            <a:blip r:embed="rId16" cstate="print"/>
            <a:srcRect r="-7" b="4993"/>
            <a:stretch>
              <a:fillRect/>
            </a:stretch>
          </p:blipFill>
          <p:spPr>
            <a:xfrm>
              <a:off x="7905410" y="260560"/>
              <a:ext cx="1440200" cy="1368190"/>
            </a:xfrm>
            <a:prstGeom prst="rect">
              <a:avLst/>
            </a:prstGeom>
          </p:spPr>
        </p:pic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 rot="16200000">
            <a:off x="-613895" y="6059176"/>
            <a:ext cx="1412720" cy="18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541" tIns="45769" rIns="91541" bIns="45769"/>
          <a:lstStyle/>
          <a:p>
            <a:pPr algn="r" defTabSz="915988">
              <a:defRPr/>
            </a:pPr>
            <a:r>
              <a:rPr lang="es-ES" sz="1050" b="1" dirty="0">
                <a:solidFill>
                  <a:schemeClr val="bg1"/>
                </a:solidFill>
              </a:rPr>
              <a:t>www.forma2.net</a:t>
            </a:r>
            <a:endParaRPr lang="es-ES" sz="10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defTabSz="91598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har char="•"/>
        <a:defRPr sz="2200">
          <a:solidFill>
            <a:srgbClr val="002060"/>
          </a:solidFill>
          <a:latin typeface="+mn-lt"/>
          <a:ea typeface="+mn-ea"/>
          <a:cs typeface="+mn-cs"/>
        </a:defRPr>
      </a:lvl1pPr>
      <a:lvl2pPr marL="1588" indent="455613" algn="l" defTabSz="915988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631825" indent="-273050" algn="l" defTabSz="91598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3pPr>
      <a:lvl4pPr marL="1039813" indent="-228600" algn="l" defTabSz="91598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1500">
          <a:solidFill>
            <a:schemeClr val="tx1"/>
          </a:solidFill>
          <a:latin typeface="+mn-lt"/>
        </a:defRPr>
      </a:lvl4pPr>
      <a:lvl5pPr marL="1447800" indent="-228600" algn="l" defTabSz="91598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</a:defRPr>
      </a:lvl5pPr>
      <a:lvl6pPr marL="1905000" indent="-228600" algn="l" defTabSz="91598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362200" indent="-228600" algn="l" defTabSz="91598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819400" indent="-228600" algn="l" defTabSz="91598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276600" indent="-228600" algn="l" defTabSz="91598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2369" y="3657528"/>
            <a:ext cx="8137281" cy="565222"/>
          </a:xfrm>
        </p:spPr>
        <p:txBody>
          <a:bodyPr/>
          <a:lstStyle/>
          <a:p>
            <a:r>
              <a:rPr lang="es-ES" sz="3200" dirty="0" err="1" smtClean="0"/>
              <a:t>Kubernets</a:t>
            </a:r>
            <a:r>
              <a:rPr lang="es-ES" dirty="0" smtClean="0"/>
              <a:t> </a:t>
            </a:r>
            <a:r>
              <a:rPr lang="es-ES" dirty="0" err="1" smtClean="0"/>
              <a:t>Basics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6237312"/>
            <a:ext cx="4810858" cy="349779"/>
          </a:xfrm>
        </p:spPr>
        <p:txBody>
          <a:bodyPr/>
          <a:lstStyle/>
          <a:p>
            <a:pPr>
              <a:buNone/>
            </a:pPr>
            <a:r>
              <a:rPr lang="es-ES" sz="1800" dirty="0" smtClean="0"/>
              <a:t>Noviembre 2019</a:t>
            </a:r>
            <a:endParaRPr lang="es-ES" sz="1800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r>
              <a:rPr lang="es-ES" dirty="0" smtClean="0"/>
              <a:t>: Nodos</a:t>
            </a:r>
            <a:endParaRPr lang="es-ES" dirty="0"/>
          </a:p>
        </p:txBody>
      </p:sp>
      <p:sp>
        <p:nvSpPr>
          <p:cNvPr id="19458" name="AutoShape 2" descr="https://d33wubrfki0l68.cloudfront.net/fe03f68d8ede9815184852ca2a4fd30325e5d15a/98064/docs/tutorials/kubernetes-basics/public/images/module_03_pod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23502" t="15375" r="22237" b="4081"/>
          <a:stretch>
            <a:fillRect/>
          </a:stretch>
        </p:blipFill>
        <p:spPr bwMode="auto">
          <a:xfrm>
            <a:off x="323528" y="1196752"/>
            <a:ext cx="561662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6012160" y="1412776"/>
            <a:ext cx="2880320" cy="4608512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worker machine.</a:t>
            </a:r>
          </a:p>
          <a:p>
            <a:pPr marL="0" indent="0" algn="r">
              <a:buNone/>
            </a:pPr>
            <a:r>
              <a:rPr lang="en-US" dirty="0" smtClean="0"/>
              <a:t>Virtual o </a:t>
            </a:r>
            <a:r>
              <a:rPr lang="en-US" dirty="0" err="1" smtClean="0"/>
              <a:t>física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r>
              <a:rPr lang="en-US" dirty="0" smtClean="0"/>
              <a:t>Un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múltiples</a:t>
            </a:r>
            <a:r>
              <a:rPr lang="en-US" dirty="0" smtClean="0"/>
              <a:t> pods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El  </a:t>
            </a:r>
            <a:r>
              <a:rPr lang="en-US" dirty="0" smtClean="0"/>
              <a:t>master </a:t>
            </a:r>
            <a:r>
              <a:rPr lang="en-US" dirty="0" err="1" smtClean="0"/>
              <a:t>gestiona</a:t>
            </a:r>
            <a:r>
              <a:rPr lang="en-US" dirty="0" smtClean="0"/>
              <a:t> y </a:t>
            </a:r>
            <a:r>
              <a:rPr lang="en-US" dirty="0" err="1" smtClean="0"/>
              <a:t>planifica</a:t>
            </a:r>
            <a:r>
              <a:rPr lang="en-US" dirty="0" smtClean="0"/>
              <a:t> la </a:t>
            </a:r>
            <a:r>
              <a:rPr lang="en-US" dirty="0" err="1" smtClean="0"/>
              <a:t>disposición</a:t>
            </a:r>
            <a:r>
              <a:rPr lang="en-US" dirty="0" smtClean="0"/>
              <a:t> de pods entre los </a:t>
            </a:r>
            <a:r>
              <a:rPr lang="en-US" dirty="0" err="1" smtClean="0"/>
              <a:t>nodos</a:t>
            </a:r>
            <a:r>
              <a:rPr lang="en-US" dirty="0" smtClean="0"/>
              <a:t> del cluster.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r>
              <a:rPr lang="es-ES" dirty="0" smtClean="0"/>
              <a:t>: </a:t>
            </a:r>
            <a:r>
              <a:rPr lang="es-ES" dirty="0" err="1" smtClean="0"/>
              <a:t>Pods</a:t>
            </a:r>
            <a:endParaRPr lang="es-ES" dirty="0"/>
          </a:p>
        </p:txBody>
      </p:sp>
      <p:sp>
        <p:nvSpPr>
          <p:cNvPr id="19458" name="AutoShape 2" descr="https://d33wubrfki0l68.cloudfront.net/fe03f68d8ede9815184852ca2a4fd30325e5d15a/98064/docs/tutorials/kubernetes-basics/public/images/module_03_pod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 l="3834" t="39000" r="5167" b="11235"/>
          <a:stretch>
            <a:fillRect/>
          </a:stretch>
        </p:blipFill>
        <p:spPr bwMode="auto">
          <a:xfrm>
            <a:off x="140026" y="2060848"/>
            <a:ext cx="89125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r>
              <a:rPr lang="es-ES" dirty="0" smtClean="0"/>
              <a:t>: </a:t>
            </a:r>
            <a:r>
              <a:rPr lang="es-ES" dirty="0" err="1" smtClean="0"/>
              <a:t>Pods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6963"/>
          </a:xfrm>
        </p:spPr>
        <p:txBody>
          <a:bodyPr/>
          <a:lstStyle/>
          <a:p>
            <a:pPr marL="0" algn="just">
              <a:buNone/>
            </a:pPr>
            <a:endParaRPr lang="en-US" sz="2400" dirty="0" smtClean="0"/>
          </a:p>
          <a:p>
            <a:pPr marL="0" algn="just">
              <a:buNone/>
            </a:pP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grupo</a:t>
            </a:r>
            <a:r>
              <a:rPr lang="en-US" sz="2400" dirty="0" smtClean="0"/>
              <a:t> de </a:t>
            </a:r>
            <a:r>
              <a:rPr lang="en-US" sz="2400" dirty="0" err="1" smtClean="0"/>
              <a:t>uno</a:t>
            </a:r>
            <a:r>
              <a:rPr lang="en-US" sz="2400" dirty="0" smtClean="0"/>
              <a:t> o </a:t>
            </a:r>
            <a:r>
              <a:rPr lang="en-US" sz="2400" dirty="0" err="1" smtClean="0"/>
              <a:t>más</a:t>
            </a:r>
            <a:r>
              <a:rPr lang="en-US" sz="2400" dirty="0" smtClean="0"/>
              <a:t> containers (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comparten</a:t>
            </a:r>
            <a:r>
              <a:rPr lang="en-US" sz="2400" dirty="0" smtClean="0"/>
              <a:t> </a:t>
            </a:r>
            <a:r>
              <a:rPr lang="en-US" sz="2400" dirty="0" err="1" smtClean="0"/>
              <a:t>almacenamiento</a:t>
            </a:r>
            <a:r>
              <a:rPr lang="en-US" sz="2400" dirty="0" smtClean="0"/>
              <a:t> y/o red) y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cómo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los containers.</a:t>
            </a:r>
          </a:p>
          <a:p>
            <a:pPr marL="0" algn="just">
              <a:buNone/>
            </a:pPr>
            <a:endParaRPr lang="en-US" sz="2400" dirty="0" smtClean="0"/>
          </a:p>
          <a:p>
            <a:pPr marL="0" algn="just">
              <a:buNone/>
            </a:pPr>
            <a:r>
              <a:rPr lang="en-US" sz="2400" dirty="0" smtClean="0"/>
              <a:t>Los containers se </a:t>
            </a:r>
            <a:r>
              <a:rPr lang="en-US" sz="2400" dirty="0" err="1" smtClean="0"/>
              <a:t>comunican</a:t>
            </a:r>
            <a:r>
              <a:rPr lang="en-US" sz="2400" dirty="0" smtClean="0"/>
              <a:t> </a:t>
            </a:r>
            <a:r>
              <a:rPr lang="en-US" sz="2400" dirty="0" err="1" smtClean="0"/>
              <a:t>fácilmente</a:t>
            </a:r>
            <a:r>
              <a:rPr lang="en-US" sz="2400" dirty="0" smtClean="0"/>
              <a:t> en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pod</a:t>
            </a:r>
          </a:p>
          <a:p>
            <a:pPr marL="0" algn="just">
              <a:buNone/>
            </a:pPr>
            <a:endParaRPr lang="en-US" sz="2400" dirty="0" smtClean="0"/>
          </a:p>
          <a:p>
            <a:pPr marL="0" algn="just">
              <a:buNone/>
            </a:pPr>
            <a:r>
              <a:rPr lang="en-US" sz="2400" dirty="0" smtClean="0"/>
              <a:t>Los pods se </a:t>
            </a:r>
            <a:r>
              <a:rPr lang="en-US" sz="2400" dirty="0" err="1" smtClean="0"/>
              <a:t>usan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unidad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replicación</a:t>
            </a:r>
            <a:r>
              <a:rPr lang="en-US" sz="2400" dirty="0" smtClean="0"/>
              <a:t> en k8s.</a:t>
            </a:r>
          </a:p>
          <a:p>
            <a:pPr marL="0" algn="just">
              <a:buNone/>
            </a:pPr>
            <a:endParaRPr lang="es-ES" sz="2000" dirty="0" smtClean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r>
              <a:rPr lang="es-ES" dirty="0" smtClean="0"/>
              <a:t>: </a:t>
            </a:r>
            <a:r>
              <a:rPr lang="es-ES" dirty="0" err="1" smtClean="0"/>
              <a:t>Cluster</a:t>
            </a:r>
            <a:endParaRPr lang="es-ES" dirty="0"/>
          </a:p>
        </p:txBody>
      </p:sp>
      <p:sp>
        <p:nvSpPr>
          <p:cNvPr id="19458" name="AutoShape 2" descr="https://d33wubrfki0l68.cloudfront.net/fe03f68d8ede9815184852ca2a4fd30325e5d15a/98064/docs/tutorials/kubernetes-basics/public/images/module_03_pod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1930" t="15375" r="63807" b="37375"/>
          <a:stretch>
            <a:fillRect/>
          </a:stretch>
        </p:blipFill>
        <p:spPr bwMode="auto">
          <a:xfrm>
            <a:off x="1043608" y="1340768"/>
            <a:ext cx="6768752" cy="524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r>
              <a:rPr lang="es-ES" dirty="0" smtClean="0"/>
              <a:t>: </a:t>
            </a:r>
            <a:r>
              <a:rPr lang="es-ES" dirty="0" err="1" smtClean="0"/>
              <a:t>Deployments</a:t>
            </a:r>
            <a:endParaRPr lang="es-ES" dirty="0"/>
          </a:p>
        </p:txBody>
      </p:sp>
      <p:sp>
        <p:nvSpPr>
          <p:cNvPr id="19458" name="AutoShape 2" descr="https://d33wubrfki0l68.cloudfront.net/fe03f68d8ede9815184852ca2a4fd30325e5d15a/98064/docs/tutorials/kubernetes-basics/public/images/module_03_pod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379" t="25612" r="71212" b="33438"/>
          <a:stretch>
            <a:fillRect/>
          </a:stretch>
        </p:blipFill>
        <p:spPr bwMode="auto">
          <a:xfrm>
            <a:off x="251520" y="1052736"/>
            <a:ext cx="44644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55776" y="3068960"/>
            <a:ext cx="6408712" cy="3024336"/>
          </a:xfrm>
          <a:solidFill>
            <a:schemeClr val="bg1"/>
          </a:solidFill>
        </p:spPr>
        <p:txBody>
          <a:bodyPr/>
          <a:lstStyle/>
          <a:p>
            <a:pPr marL="0" algn="just">
              <a:buNone/>
            </a:pPr>
            <a:r>
              <a:rPr lang="en-US" sz="2000" dirty="0" smtClean="0"/>
              <a:t>El deployment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i="1" dirty="0" smtClean="0"/>
              <a:t>la </a:t>
            </a:r>
            <a:r>
              <a:rPr lang="en-US" sz="2000" i="1" dirty="0" err="1" smtClean="0"/>
              <a:t>puesta</a:t>
            </a:r>
            <a:r>
              <a:rPr lang="en-US" sz="2000" i="1" dirty="0" smtClean="0"/>
              <a:t> en </a:t>
            </a:r>
            <a:r>
              <a:rPr lang="en-US" sz="2000" i="1" dirty="0" err="1" smtClean="0"/>
              <a:t>ejecución</a:t>
            </a:r>
            <a:r>
              <a:rPr lang="en-US" sz="2000" i="1" dirty="0" smtClean="0"/>
              <a:t> de la </a:t>
            </a:r>
            <a:r>
              <a:rPr lang="en-US" sz="2000" i="1" dirty="0" err="1" smtClean="0"/>
              <a:t>aplicación</a:t>
            </a:r>
            <a:r>
              <a:rPr lang="en-US" sz="2000" dirty="0" smtClean="0"/>
              <a:t>.</a:t>
            </a:r>
          </a:p>
          <a:p>
            <a:pPr marL="0" algn="just">
              <a:buNone/>
            </a:pPr>
            <a:r>
              <a:rPr lang="en-US" sz="2000" dirty="0" smtClean="0"/>
              <a:t>En el deployment </a:t>
            </a:r>
            <a:r>
              <a:rPr lang="en-US" sz="2000" dirty="0" err="1" smtClean="0"/>
              <a:t>indicamos</a:t>
            </a:r>
            <a:r>
              <a:rPr lang="en-US" sz="2000" dirty="0" smtClean="0"/>
              <a:t> -en especial-:</a:t>
            </a:r>
          </a:p>
          <a:p>
            <a:pPr marL="0" algn="just">
              <a:buFontTx/>
              <a:buChar char="-"/>
            </a:pPr>
            <a:r>
              <a:rPr lang="en-US" sz="2000" dirty="0" smtClean="0"/>
              <a:t>la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del container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ejecutar</a:t>
            </a:r>
            <a:r>
              <a:rPr lang="en-US" sz="2000" dirty="0" smtClean="0"/>
              <a:t> la </a:t>
            </a:r>
            <a:r>
              <a:rPr lang="en-US" sz="2000" dirty="0" err="1" smtClean="0"/>
              <a:t>aplicación</a:t>
            </a:r>
            <a:r>
              <a:rPr lang="en-US" sz="2000" dirty="0" smtClean="0"/>
              <a:t> </a:t>
            </a:r>
          </a:p>
          <a:p>
            <a:pPr marL="0" algn="just">
              <a:buFontTx/>
              <a:buChar char="-"/>
            </a:pPr>
            <a:r>
              <a:rPr lang="en-US" sz="2000" dirty="0" smtClean="0"/>
              <a:t>el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réplicas</a:t>
            </a:r>
            <a:r>
              <a:rPr lang="en-US" sz="2000" dirty="0" smtClean="0"/>
              <a:t> </a:t>
            </a:r>
            <a:r>
              <a:rPr lang="en-US" sz="2000" dirty="0" err="1" smtClean="0"/>
              <a:t>deseadas</a:t>
            </a:r>
            <a:r>
              <a:rPr lang="en-US" sz="2000" dirty="0" smtClean="0"/>
              <a:t>.</a:t>
            </a:r>
          </a:p>
          <a:p>
            <a:pPr marL="0" algn="just">
              <a:buNone/>
            </a:pPr>
            <a:r>
              <a:rPr lang="en-US" sz="2000" dirty="0" err="1" smtClean="0"/>
              <a:t>Podemos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 </a:t>
            </a:r>
            <a:r>
              <a:rPr lang="en-US" sz="2000" dirty="0" err="1" smtClean="0"/>
              <a:t>kubectl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crear</a:t>
            </a:r>
            <a:r>
              <a:rPr lang="en-US" sz="2000" dirty="0" smtClean="0"/>
              <a:t> y </a:t>
            </a:r>
            <a:r>
              <a:rPr lang="en-US" sz="2000" dirty="0" err="1" smtClean="0"/>
              <a:t>gestionar</a:t>
            </a:r>
            <a:r>
              <a:rPr lang="en-US" sz="2000" dirty="0" smtClean="0"/>
              <a:t> el deployment, y </a:t>
            </a:r>
            <a:r>
              <a:rPr lang="en-US" sz="2000" dirty="0" err="1" smtClean="0"/>
              <a:t>luego</a:t>
            </a:r>
            <a:r>
              <a:rPr lang="en-US" sz="2000" dirty="0" smtClean="0"/>
              <a:t> </a:t>
            </a:r>
            <a:r>
              <a:rPr lang="en-US" sz="2000" dirty="0" err="1" smtClean="0"/>
              <a:t>kubectl</a:t>
            </a:r>
            <a:r>
              <a:rPr lang="en-US" sz="2000" dirty="0" smtClean="0"/>
              <a:t> </a:t>
            </a:r>
            <a:r>
              <a:rPr lang="en-US" sz="2000" dirty="0" err="1" smtClean="0"/>
              <a:t>usará</a:t>
            </a:r>
            <a:r>
              <a:rPr lang="en-US" sz="2000" dirty="0" smtClean="0"/>
              <a:t> el k8s API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interactuar</a:t>
            </a:r>
            <a:r>
              <a:rPr lang="en-US" sz="2000" dirty="0" smtClean="0"/>
              <a:t> con el cluster -y </a:t>
            </a: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peticiones</a:t>
            </a:r>
            <a:r>
              <a:rPr lang="en-US" sz="2000" dirty="0" smtClean="0"/>
              <a:t> </a:t>
            </a:r>
            <a:r>
              <a:rPr lang="en-US" sz="2000" dirty="0" err="1" smtClean="0"/>
              <a:t>correspondientes</a:t>
            </a:r>
            <a:r>
              <a:rPr lang="en-US" sz="2000" dirty="0" smtClean="0"/>
              <a:t>-.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r>
              <a:rPr lang="es-ES" dirty="0" smtClean="0"/>
              <a:t>: </a:t>
            </a:r>
            <a:r>
              <a:rPr lang="es-ES" dirty="0" err="1" smtClean="0"/>
              <a:t>Services</a:t>
            </a:r>
            <a:endParaRPr lang="es-ES" dirty="0"/>
          </a:p>
        </p:txBody>
      </p:sp>
      <p:sp>
        <p:nvSpPr>
          <p:cNvPr id="19458" name="AutoShape 2" descr="https://d33wubrfki0l68.cloudfront.net/fe03f68d8ede9815184852ca2a4fd30325e5d15a/98064/docs/tutorials/kubernetes-basics/public/images/module_03_pod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l="1378" t="15375" r="67675" b="31469"/>
          <a:stretch>
            <a:fillRect/>
          </a:stretch>
        </p:blipFill>
        <p:spPr bwMode="auto">
          <a:xfrm>
            <a:off x="1043608" y="1052736"/>
            <a:ext cx="5040560" cy="486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5652120" y="1412776"/>
            <a:ext cx="3491880" cy="49789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servicio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exponer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 al exterior (</a:t>
            </a:r>
            <a:r>
              <a:rPr lang="en-US" dirty="0" err="1" smtClean="0"/>
              <a:t>fuera</a:t>
            </a:r>
            <a:r>
              <a:rPr lang="en-US" dirty="0" smtClean="0"/>
              <a:t> del cluster).</a:t>
            </a:r>
          </a:p>
          <a:p>
            <a:pPr marL="0" indent="0">
              <a:buNone/>
            </a:pPr>
            <a:r>
              <a:rPr lang="en-US" dirty="0" smtClean="0"/>
              <a:t>-  </a:t>
            </a:r>
            <a:r>
              <a:rPr lang="en-US" dirty="0" err="1" smtClean="0"/>
              <a:t>enruta</a:t>
            </a:r>
            <a:r>
              <a:rPr lang="en-US" dirty="0" smtClean="0"/>
              <a:t> el </a:t>
            </a:r>
            <a:r>
              <a:rPr lang="en-US" dirty="0" err="1" smtClean="0"/>
              <a:t>tráfico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Pods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abstracción</a:t>
            </a:r>
            <a:r>
              <a:rPr lang="en-US" dirty="0" smtClean="0"/>
              <a:t> 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a los pods </a:t>
            </a:r>
            <a:r>
              <a:rPr lang="en-US" dirty="0" err="1" smtClean="0"/>
              <a:t>desaparecer</a:t>
            </a:r>
            <a:r>
              <a:rPr lang="en-US" dirty="0" smtClean="0"/>
              <a:t> o </a:t>
            </a:r>
            <a:r>
              <a:rPr lang="en-US" dirty="0" err="1" smtClean="0"/>
              <a:t>replicarse</a:t>
            </a:r>
            <a:r>
              <a:rPr lang="en-US" dirty="0" smtClean="0"/>
              <a:t> in k8s sin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endParaRPr lang="es-ES" dirty="0" smtClean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6963"/>
          </a:xfrm>
        </p:spPr>
        <p:txBody>
          <a:bodyPr/>
          <a:lstStyle/>
          <a:p>
            <a:pPr marL="0" algn="just">
              <a:buNone/>
            </a:pPr>
            <a:endParaRPr lang="en-US" sz="2400" dirty="0" smtClean="0"/>
          </a:p>
          <a:p>
            <a:pPr marL="0" algn="just">
              <a:buNone/>
            </a:pPr>
            <a:r>
              <a:rPr lang="en-US" sz="2400" dirty="0" smtClean="0"/>
              <a:t>                              </a:t>
            </a:r>
          </a:p>
          <a:p>
            <a:pPr marL="0" algn="just">
              <a:buNone/>
            </a:pPr>
            <a:endParaRPr lang="en-US" sz="2400" dirty="0" smtClean="0"/>
          </a:p>
          <a:p>
            <a:pPr marL="0" algn="just">
              <a:buNone/>
            </a:pPr>
            <a:endParaRPr lang="en-US" sz="2400" dirty="0" smtClean="0"/>
          </a:p>
          <a:p>
            <a:pPr marL="0" algn="just">
              <a:buNone/>
            </a:pPr>
            <a:r>
              <a:rPr lang="en-US" sz="2400" dirty="0" smtClean="0"/>
              <a:t>                                     G R A C I A S </a:t>
            </a:r>
            <a:endParaRPr lang="en-US" sz="2400" dirty="0" smtClean="0"/>
          </a:p>
          <a:p>
            <a:pPr marL="0" algn="just">
              <a:buNone/>
            </a:pPr>
            <a:r>
              <a:rPr lang="en-US" sz="2400" dirty="0" smtClean="0"/>
              <a:t>                                     </a:t>
            </a:r>
          </a:p>
          <a:p>
            <a:pPr marL="0" algn="just">
              <a:buNone/>
            </a:pPr>
            <a:endParaRPr lang="es-ES" sz="2000" dirty="0" smtClean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es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s-ES" sz="2200" dirty="0" smtClean="0">
                <a:solidFill>
                  <a:srgbClr val="002060"/>
                </a:solidFill>
                <a:ea typeface="+mn-ea"/>
                <a:cs typeface="+mn-cs"/>
              </a:rPr>
              <a:t>… en la definición oficial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open-source 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gestionar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y </a:t>
            </a:r>
            <a:r>
              <a:rPr lang="en-US" dirty="0" err="1" smtClean="0"/>
              <a:t>aplicaciones</a:t>
            </a:r>
            <a:r>
              <a:rPr lang="en-US" dirty="0" smtClean="0"/>
              <a:t> en containers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facilita</a:t>
            </a:r>
            <a:r>
              <a:rPr lang="en-US" dirty="0" smtClean="0"/>
              <a:t> la </a:t>
            </a:r>
            <a:r>
              <a:rPr lang="en-US" dirty="0" err="1" smtClean="0"/>
              <a:t>configuración</a:t>
            </a:r>
            <a:r>
              <a:rPr lang="en-US" dirty="0" smtClean="0"/>
              <a:t> y la </a:t>
            </a:r>
            <a:r>
              <a:rPr lang="en-US" dirty="0" err="1" smtClean="0"/>
              <a:t>automatización</a:t>
            </a:r>
            <a:r>
              <a:rPr lang="en-US" dirty="0" smtClean="0"/>
              <a:t> (de </a:t>
            </a:r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mantenimiento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>
              <a:buNone/>
            </a:pPr>
            <a:r>
              <a:rPr lang="en-US" dirty="0" err="1" smtClean="0"/>
              <a:t>Problema</a:t>
            </a:r>
            <a:r>
              <a:rPr lang="en-US" dirty="0" smtClean="0"/>
              <a:t> al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ea typeface="+mn-ea"/>
                <a:cs typeface="+mn-cs"/>
              </a:rPr>
              <a:t>  </a:t>
            </a:r>
            <a:r>
              <a:rPr lang="en-US" sz="2200" dirty="0" err="1" smtClean="0">
                <a:solidFill>
                  <a:srgbClr val="002060"/>
                </a:solidFill>
                <a:ea typeface="+mn-ea"/>
                <a:cs typeface="+mn-cs"/>
              </a:rPr>
              <a:t>gestionar</a:t>
            </a:r>
            <a:r>
              <a:rPr lang="en-US" sz="2200" dirty="0" smtClean="0">
                <a:solidFill>
                  <a:srgbClr val="002060"/>
                </a:solidFill>
                <a:ea typeface="+mn-ea"/>
                <a:cs typeface="+mn-cs"/>
              </a:rPr>
              <a:t>  </a:t>
            </a:r>
            <a:r>
              <a:rPr lang="en-US" sz="2200" dirty="0" err="1" smtClean="0">
                <a:solidFill>
                  <a:srgbClr val="002060"/>
                </a:solidFill>
                <a:ea typeface="+mn-ea"/>
                <a:cs typeface="+mn-cs"/>
              </a:rPr>
              <a:t>cientos</a:t>
            </a:r>
            <a:r>
              <a:rPr lang="en-US" sz="2200" dirty="0" smtClean="0">
                <a:solidFill>
                  <a:srgbClr val="002060"/>
                </a:solidFill>
                <a:ea typeface="+mn-ea"/>
                <a:cs typeface="+mn-cs"/>
              </a:rPr>
              <a:t> de containers con miles de </a:t>
            </a:r>
            <a:r>
              <a:rPr lang="en-US" sz="2200" dirty="0" err="1" smtClean="0">
                <a:solidFill>
                  <a:srgbClr val="002060"/>
                </a:solidFill>
                <a:ea typeface="+mn-ea"/>
                <a:cs typeface="+mn-cs"/>
              </a:rPr>
              <a:t>servicios</a:t>
            </a:r>
            <a:r>
              <a:rPr lang="en-US" sz="2200" dirty="0" smtClean="0">
                <a:solidFill>
                  <a:srgbClr val="002060"/>
                </a:solidFill>
                <a:ea typeface="+mn-ea"/>
                <a:cs typeface="+mn-cs"/>
              </a:rPr>
              <a:t>.</a:t>
            </a:r>
            <a:endParaRPr lang="en-US" sz="22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endParaRPr lang="es-ES" sz="2200" dirty="0" smtClean="0">
              <a:solidFill>
                <a:srgbClr val="002060"/>
              </a:solidFill>
              <a:ea typeface="+mn-ea"/>
              <a:cs typeface="+mn-cs"/>
            </a:endParaRPr>
          </a:p>
        </p:txBody>
      </p:sp>
      <p:sp>
        <p:nvSpPr>
          <p:cNvPr id="1026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Cluster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Se compone de un </a:t>
            </a:r>
            <a:r>
              <a:rPr lang="es-ES" dirty="0" err="1" smtClean="0"/>
              <a:t>master</a:t>
            </a:r>
            <a:r>
              <a:rPr lang="es-ES" dirty="0" smtClean="0"/>
              <a:t> y varios nodos.</a:t>
            </a:r>
          </a:p>
          <a:p>
            <a:pPr>
              <a:buNone/>
            </a:pPr>
            <a:r>
              <a:rPr lang="es-ES" dirty="0" smtClean="0"/>
              <a:t>El </a:t>
            </a:r>
            <a:r>
              <a:rPr lang="es-ES" dirty="0" err="1" smtClean="0"/>
              <a:t>master</a:t>
            </a:r>
            <a:r>
              <a:rPr lang="es-ES" dirty="0" smtClean="0"/>
              <a:t> coordina todas las actividades del </a:t>
            </a:r>
            <a:r>
              <a:rPr lang="es-ES" dirty="0" err="1" smtClean="0"/>
              <a:t>cluster</a:t>
            </a:r>
            <a:r>
              <a:rPr lang="es-ES" dirty="0" smtClean="0"/>
              <a:t>: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ea typeface="+mn-ea"/>
                <a:cs typeface="+mn-cs"/>
              </a:rPr>
              <a:t>scheduling applications 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ea typeface="+mn-ea"/>
                <a:cs typeface="+mn-cs"/>
              </a:rPr>
              <a:t>maintaining applications' desired state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ea typeface="+mn-ea"/>
                <a:cs typeface="+mn-cs"/>
              </a:rPr>
              <a:t>scaling applications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ea typeface="+mn-ea"/>
                <a:cs typeface="+mn-cs"/>
              </a:rPr>
              <a:t>rolling out new updates</a:t>
            </a:r>
          </a:p>
          <a:p>
            <a:pPr>
              <a:buNone/>
            </a:pPr>
            <a:r>
              <a:rPr lang="es-ES" dirty="0" smtClean="0"/>
              <a:t>Cada nodo:</a:t>
            </a:r>
          </a:p>
          <a:p>
            <a:pPr lvl="1"/>
            <a:r>
              <a:rPr lang="es-ES" sz="2200" dirty="0" smtClean="0">
                <a:solidFill>
                  <a:srgbClr val="002060"/>
                </a:solidFill>
                <a:ea typeface="+mn-ea"/>
                <a:cs typeface="+mn-cs"/>
              </a:rPr>
              <a:t>puede ser una máquina física o VM y se compone de:</a:t>
            </a:r>
          </a:p>
          <a:p>
            <a:pPr lvl="1"/>
            <a:r>
              <a:rPr lang="es-ES" sz="2200" dirty="0" err="1" smtClean="0">
                <a:solidFill>
                  <a:srgbClr val="002060"/>
                </a:solidFill>
                <a:ea typeface="+mn-ea"/>
                <a:cs typeface="+mn-cs"/>
              </a:rPr>
              <a:t>kubelet</a:t>
            </a:r>
            <a:r>
              <a:rPr lang="es-ES" sz="2200" dirty="0" smtClean="0">
                <a:solidFill>
                  <a:srgbClr val="002060"/>
                </a:solidFill>
                <a:ea typeface="+mn-ea"/>
                <a:cs typeface="+mn-cs"/>
              </a:rPr>
              <a:t> - agente para comunicarse con el </a:t>
            </a:r>
            <a:r>
              <a:rPr lang="es-ES" sz="2200" dirty="0" err="1" smtClean="0">
                <a:solidFill>
                  <a:srgbClr val="002060"/>
                </a:solidFill>
                <a:ea typeface="+mn-ea"/>
                <a:cs typeface="+mn-cs"/>
              </a:rPr>
              <a:t>master</a:t>
            </a:r>
            <a:r>
              <a:rPr lang="es-ES" sz="2200" dirty="0" smtClean="0">
                <a:solidFill>
                  <a:srgbClr val="002060"/>
                </a:solidFill>
                <a:ea typeface="+mn-ea"/>
                <a:cs typeface="+mn-cs"/>
              </a:rPr>
              <a:t> </a:t>
            </a:r>
          </a:p>
          <a:p>
            <a:pPr lvl="1"/>
            <a:r>
              <a:rPr lang="es-ES" sz="2200" dirty="0" smtClean="0">
                <a:solidFill>
                  <a:srgbClr val="002060"/>
                </a:solidFill>
                <a:ea typeface="+mn-ea"/>
                <a:cs typeface="+mn-cs"/>
              </a:rPr>
              <a:t>un </a:t>
            </a:r>
            <a:r>
              <a:rPr lang="es-ES" sz="2200" dirty="0" err="1" smtClean="0">
                <a:solidFill>
                  <a:srgbClr val="002060"/>
                </a:solidFill>
                <a:ea typeface="+mn-ea"/>
                <a:cs typeface="+mn-cs"/>
              </a:rPr>
              <a:t>runtime</a:t>
            </a:r>
            <a:r>
              <a:rPr lang="es-ES" sz="2200" dirty="0" smtClean="0">
                <a:solidFill>
                  <a:srgbClr val="002060"/>
                </a:solidFill>
                <a:ea typeface="+mn-ea"/>
                <a:cs typeface="+mn-cs"/>
              </a:rPr>
              <a:t> para </a:t>
            </a:r>
            <a:r>
              <a:rPr lang="es-ES" sz="2200" dirty="0" err="1" smtClean="0">
                <a:solidFill>
                  <a:srgbClr val="002060"/>
                </a:solidFill>
                <a:ea typeface="+mn-ea"/>
                <a:cs typeface="+mn-cs"/>
              </a:rPr>
              <a:t>containers</a:t>
            </a:r>
            <a:r>
              <a:rPr lang="es-ES" sz="2200" dirty="0" smtClean="0">
                <a:solidFill>
                  <a:srgbClr val="002060"/>
                </a:solidFill>
                <a:ea typeface="+mn-ea"/>
                <a:cs typeface="+mn-cs"/>
              </a:rPr>
              <a:t> (</a:t>
            </a:r>
            <a:r>
              <a:rPr lang="es-ES" sz="2200" dirty="0" err="1" smtClean="0">
                <a:solidFill>
                  <a:srgbClr val="002060"/>
                </a:solidFill>
                <a:ea typeface="+mn-ea"/>
                <a:cs typeface="+mn-cs"/>
              </a:rPr>
              <a:t>docker</a:t>
            </a:r>
            <a:r>
              <a:rPr lang="es-ES" sz="2200" dirty="0" smtClean="0">
                <a:solidFill>
                  <a:srgbClr val="002060"/>
                </a:solidFill>
                <a:ea typeface="+mn-ea"/>
                <a:cs typeface="+mn-cs"/>
              </a:rPr>
              <a:t> principalmente)</a:t>
            </a:r>
          </a:p>
        </p:txBody>
      </p:sp>
      <p:sp>
        <p:nvSpPr>
          <p:cNvPr id="1026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smtClean="0"/>
              <a:t>Componentes de </a:t>
            </a:r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endParaRPr lang="es-ES" dirty="0"/>
          </a:p>
        </p:txBody>
      </p:sp>
      <p:grpSp>
        <p:nvGrpSpPr>
          <p:cNvPr id="11" name="10 Grupo"/>
          <p:cNvGrpSpPr/>
          <p:nvPr/>
        </p:nvGrpSpPr>
        <p:grpSpPr>
          <a:xfrm>
            <a:off x="539552" y="1772816"/>
            <a:ext cx="8366776" cy="4104456"/>
            <a:chOff x="395536" y="2060848"/>
            <a:chExt cx="8366776" cy="4104456"/>
          </a:xfrm>
        </p:grpSpPr>
        <p:pic>
          <p:nvPicPr>
            <p:cNvPr id="16386" name="Picture 2" descr="Components of Kubernetes"/>
            <p:cNvPicPr>
              <a:picLocks noChangeAspect="1" noChangeArrowheads="1"/>
            </p:cNvPicPr>
            <p:nvPr/>
          </p:nvPicPr>
          <p:blipFill>
            <a:blip r:embed="rId2" cstate="print"/>
            <a:srcRect l="8871" r="5645" b="3087"/>
            <a:stretch>
              <a:fillRect/>
            </a:stretch>
          </p:blipFill>
          <p:spPr bwMode="auto">
            <a:xfrm>
              <a:off x="395536" y="2060848"/>
              <a:ext cx="8366776" cy="4104456"/>
            </a:xfrm>
            <a:prstGeom prst="rect">
              <a:avLst/>
            </a:prstGeom>
            <a:noFill/>
          </p:spPr>
        </p:pic>
        <p:sp>
          <p:nvSpPr>
            <p:cNvPr id="8" name="7 Rectángulo redondeado"/>
            <p:cNvSpPr/>
            <p:nvPr/>
          </p:nvSpPr>
          <p:spPr bwMode="auto">
            <a:xfrm>
              <a:off x="4427984" y="3789040"/>
              <a:ext cx="936104" cy="4320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container</a:t>
              </a:r>
              <a:r>
                <a:rPr kumimoji="0" lang="es-ES" sz="1200" b="0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 </a:t>
              </a:r>
              <a:r>
                <a:rPr kumimoji="0" lang="es-ES" sz="1200" b="0" i="0" u="none" strike="noStrike" cap="none" normalizeH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runtime</a:t>
              </a:r>
              <a:endPara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  <p:sp>
          <p:nvSpPr>
            <p:cNvPr id="9" name="8 Rectángulo redondeado"/>
            <p:cNvSpPr/>
            <p:nvPr/>
          </p:nvSpPr>
          <p:spPr bwMode="auto">
            <a:xfrm>
              <a:off x="7380312" y="3789040"/>
              <a:ext cx="936104" cy="4320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container</a:t>
              </a:r>
              <a:r>
                <a:rPr kumimoji="0" lang="es-ES" sz="1200" b="0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 </a:t>
              </a:r>
              <a:r>
                <a:rPr kumimoji="0" lang="es-ES" sz="1200" b="0" i="0" u="none" strike="noStrike" cap="none" normalizeH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runtime</a:t>
              </a:r>
              <a:endPara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9 Rectángulo redondeado"/>
            <p:cNvSpPr/>
            <p:nvPr/>
          </p:nvSpPr>
          <p:spPr bwMode="auto">
            <a:xfrm>
              <a:off x="5868144" y="3789040"/>
              <a:ext cx="936104" cy="4320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container</a:t>
              </a:r>
              <a:r>
                <a:rPr kumimoji="0" lang="es-ES" sz="1200" b="0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 </a:t>
              </a:r>
              <a:r>
                <a:rPr kumimoji="0" lang="es-ES" sz="1200" b="0" i="0" u="none" strike="noStrike" cap="none" normalizeH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runtime</a:t>
              </a:r>
              <a:endPara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API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6963"/>
          </a:xfrm>
        </p:spPr>
        <p:txBody>
          <a:bodyPr/>
          <a:lstStyle/>
          <a:p>
            <a:pPr marL="0" algn="just">
              <a:buNone/>
            </a:pPr>
            <a:r>
              <a:rPr lang="es-ES" sz="2000" dirty="0" smtClean="0">
                <a:solidFill>
                  <a:srgbClr val="002060"/>
                </a:solidFill>
                <a:ea typeface="+mn-ea"/>
                <a:cs typeface="+mn-cs"/>
              </a:rPr>
              <a:t> 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Nos permite gestionar de forma más cómoda todos los </a:t>
            </a:r>
            <a:r>
              <a:rPr lang="es-ES" sz="2400" dirty="0" err="1" smtClean="0">
                <a:solidFill>
                  <a:srgbClr val="002060"/>
                </a:solidFill>
                <a:ea typeface="+mn-ea"/>
                <a:cs typeface="+mn-cs"/>
              </a:rPr>
              <a:t>cluster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.</a:t>
            </a:r>
          </a:p>
          <a:p>
            <a:pPr marL="0" algn="just">
              <a:buNone/>
            </a:pP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 marL="0" algn="just">
              <a:buNone/>
            </a:pPr>
            <a:r>
              <a:rPr lang="es-ES" sz="2400" dirty="0" smtClean="0"/>
              <a:t> Podemos usarla directamente (REST API) o por medio del CLI </a:t>
            </a:r>
            <a:r>
              <a:rPr lang="es-ES" sz="2400" dirty="0" err="1" smtClean="0"/>
              <a:t>kubectl</a:t>
            </a:r>
            <a:r>
              <a:rPr lang="es-ES" sz="2400" dirty="0" smtClean="0"/>
              <a:t> </a:t>
            </a:r>
            <a:endParaRPr lang="es-ES" sz="2400" dirty="0" smtClean="0"/>
          </a:p>
          <a:p>
            <a:pPr marL="0" algn="just">
              <a:buNone/>
            </a:pP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 marL="0" algn="just">
              <a:buNone/>
            </a:pP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  <a:ea typeface="+mn-ea"/>
                <a:cs typeface="+mn-cs"/>
              </a:rPr>
              <a:t>kubectl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 es el interface más habitual con el API</a:t>
            </a:r>
          </a:p>
          <a:p>
            <a:pPr marL="0" algn="just">
              <a:buNone/>
            </a:pPr>
            <a:r>
              <a:rPr lang="es-ES" sz="2400" dirty="0" smtClean="0"/>
              <a:t> </a:t>
            </a:r>
            <a:r>
              <a:rPr lang="es-ES" sz="2400" dirty="0" err="1" smtClean="0">
                <a:solidFill>
                  <a:srgbClr val="002060"/>
                </a:solidFill>
                <a:ea typeface="+mn-ea"/>
                <a:cs typeface="+mn-cs"/>
              </a:rPr>
              <a:t>kubectl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 convierte comandos en </a:t>
            </a:r>
            <a:r>
              <a:rPr lang="es-ES" sz="2400" dirty="0" err="1" smtClean="0">
                <a:solidFill>
                  <a:srgbClr val="002060"/>
                </a:solidFill>
                <a:ea typeface="+mn-ea"/>
                <a:cs typeface="+mn-cs"/>
              </a:rPr>
              <a:t>Kubernetes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 API </a:t>
            </a:r>
            <a:r>
              <a:rPr lang="es-ES" sz="2400" dirty="0" err="1" smtClean="0">
                <a:solidFill>
                  <a:srgbClr val="002060"/>
                </a:solidFill>
                <a:ea typeface="+mn-ea"/>
                <a:cs typeface="+mn-cs"/>
              </a:rPr>
              <a:t>calls</a:t>
            </a: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 marL="0" algn="just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kubectl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nos permite crear, borrar, actualizar los objetos</a:t>
            </a:r>
          </a:p>
          <a:p>
            <a:pPr marL="0" algn="just">
              <a:buNone/>
            </a:pP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kubectl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6963"/>
          </a:xfrm>
        </p:spPr>
        <p:txBody>
          <a:bodyPr/>
          <a:lstStyle/>
          <a:p>
            <a:pPr marL="0" algn="just">
              <a:buNone/>
            </a:pPr>
            <a:r>
              <a:rPr lang="es-ES" sz="2000" dirty="0" smtClean="0">
                <a:solidFill>
                  <a:srgbClr val="002060"/>
                </a:solidFill>
                <a:ea typeface="+mn-ea"/>
                <a:cs typeface="+mn-cs"/>
              </a:rPr>
              <a:t> 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 Comandos </a:t>
            </a:r>
            <a:r>
              <a:rPr lang="es-ES" sz="2400" dirty="0" err="1" smtClean="0">
                <a:solidFill>
                  <a:srgbClr val="002060"/>
                </a:solidFill>
                <a:ea typeface="+mn-ea"/>
                <a:cs typeface="+mn-cs"/>
              </a:rPr>
              <a:t>kubectl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 habituales: </a:t>
            </a:r>
          </a:p>
          <a:p>
            <a:pPr marL="0" algn="just">
              <a:buNone/>
            </a:pP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r>
              <a:rPr lang="en-US" sz="2400" b="1" dirty="0" err="1" smtClean="0"/>
              <a:t>kubectl</a:t>
            </a:r>
            <a:r>
              <a:rPr lang="en-US" sz="2400" b="1" dirty="0" smtClean="0"/>
              <a:t> </a:t>
            </a:r>
            <a:r>
              <a:rPr lang="en-US" sz="2400" b="1" dirty="0" smtClean="0"/>
              <a:t>get</a:t>
            </a:r>
            <a:r>
              <a:rPr lang="en-US" sz="2400" dirty="0" smtClean="0"/>
              <a:t> - list resources</a:t>
            </a:r>
          </a:p>
          <a:p>
            <a:r>
              <a:rPr lang="en-US" sz="2400" b="1" dirty="0" err="1" smtClean="0"/>
              <a:t>kubectl</a:t>
            </a:r>
            <a:r>
              <a:rPr lang="en-US" sz="2400" b="1" dirty="0" smtClean="0"/>
              <a:t> describe</a:t>
            </a:r>
            <a:r>
              <a:rPr lang="en-US" sz="2400" dirty="0" smtClean="0"/>
              <a:t> - show detailed information about a resource</a:t>
            </a:r>
          </a:p>
          <a:p>
            <a:r>
              <a:rPr lang="en-US" sz="2400" b="1" dirty="0" err="1" smtClean="0"/>
              <a:t>kubectl</a:t>
            </a:r>
            <a:r>
              <a:rPr lang="en-US" sz="2400" b="1" dirty="0" smtClean="0"/>
              <a:t> logs</a:t>
            </a:r>
            <a:r>
              <a:rPr lang="en-US" sz="2400" dirty="0" smtClean="0"/>
              <a:t> - print the logs from a container in a pod</a:t>
            </a:r>
          </a:p>
          <a:p>
            <a:r>
              <a:rPr lang="en-US" sz="2400" b="1" dirty="0" err="1" smtClean="0"/>
              <a:t>kubectl</a:t>
            </a:r>
            <a:r>
              <a:rPr lang="en-US" sz="2400" b="1" dirty="0" smtClean="0"/>
              <a:t> exec</a:t>
            </a:r>
            <a:r>
              <a:rPr lang="en-US" sz="2400" dirty="0" smtClean="0"/>
              <a:t> - execute a command on a container in a pod</a:t>
            </a:r>
          </a:p>
          <a:p>
            <a:pPr marL="0" algn="just">
              <a:buNone/>
            </a:pP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6963"/>
          </a:xfrm>
        </p:spPr>
        <p:txBody>
          <a:bodyPr/>
          <a:lstStyle/>
          <a:p>
            <a:pPr marL="0" algn="just">
              <a:buNone/>
            </a:pPr>
            <a:r>
              <a:rPr lang="es-ES" sz="2400" dirty="0" smtClean="0"/>
              <a:t>Un objeto </a:t>
            </a:r>
            <a:r>
              <a:rPr lang="es-ES" sz="2400" dirty="0" err="1" smtClean="0"/>
              <a:t>kubernetes</a:t>
            </a:r>
            <a:r>
              <a:rPr lang="es-ES" sz="2400" dirty="0" smtClean="0"/>
              <a:t> es un "registro de intenciones"</a:t>
            </a:r>
          </a:p>
          <a:p>
            <a:pPr marL="0" algn="just">
              <a:buNone/>
            </a:pP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 marL="0" algn="just">
              <a:buNone/>
            </a:pP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Es decir, </a:t>
            </a:r>
            <a:r>
              <a:rPr lang="es-ES" sz="2400" dirty="0" err="1" smtClean="0">
                <a:solidFill>
                  <a:srgbClr val="002060"/>
                </a:solidFill>
                <a:ea typeface="+mn-ea"/>
                <a:cs typeface="+mn-cs"/>
              </a:rPr>
              <a:t>kubernetes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 hará lo posible para que lo pedido exista en el "estado deseado"</a:t>
            </a:r>
          </a:p>
          <a:p>
            <a:pPr marL="0" algn="just">
              <a:buNone/>
            </a:pPr>
            <a:endParaRPr lang="es-ES" sz="2400" dirty="0" smtClean="0"/>
          </a:p>
          <a:p>
            <a:pPr marL="0" algn="just">
              <a:buNone/>
            </a:pPr>
            <a:r>
              <a:rPr lang="es-ES" sz="2400" dirty="0" smtClean="0"/>
              <a:t>Por eso un objeto se compone de:</a:t>
            </a:r>
          </a:p>
          <a:p>
            <a:pPr marL="0" algn="just"/>
            <a:r>
              <a:rPr lang="es-ES" sz="2400" dirty="0" smtClean="0"/>
              <a:t> </a:t>
            </a:r>
            <a:r>
              <a:rPr lang="es-ES" sz="2400" dirty="0" err="1" smtClean="0"/>
              <a:t>object</a:t>
            </a:r>
            <a:r>
              <a:rPr lang="es-ES" sz="2400" dirty="0" smtClean="0"/>
              <a:t> </a:t>
            </a:r>
            <a:r>
              <a:rPr lang="es-ES" sz="2400" dirty="0" err="1" smtClean="0"/>
              <a:t>spec</a:t>
            </a:r>
            <a:r>
              <a:rPr lang="es-ES" sz="2400" dirty="0" smtClean="0"/>
              <a:t> : características que queremos que tenga el              	                objeto o </a:t>
            </a:r>
            <a:r>
              <a:rPr lang="es-ES" sz="2400" dirty="0" err="1" smtClean="0"/>
              <a:t>desired</a:t>
            </a:r>
            <a:r>
              <a:rPr lang="es-ES" sz="2400" dirty="0" smtClean="0"/>
              <a:t>  </a:t>
            </a:r>
            <a:r>
              <a:rPr lang="es-ES" sz="2400" dirty="0" err="1" smtClean="0"/>
              <a:t>state</a:t>
            </a:r>
            <a:endParaRPr lang="es-ES" sz="2400" dirty="0" smtClean="0"/>
          </a:p>
          <a:p>
            <a:pPr marL="0" algn="just"/>
            <a:r>
              <a:rPr lang="es-ES" sz="2400" dirty="0" smtClean="0"/>
              <a:t> </a:t>
            </a:r>
            <a:r>
              <a:rPr lang="es-ES" sz="2400" dirty="0" err="1" smtClean="0"/>
              <a:t>object</a:t>
            </a:r>
            <a:r>
              <a:rPr lang="es-ES" sz="2400" dirty="0" smtClean="0"/>
              <a:t> status: estado  actual</a:t>
            </a: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6963"/>
          </a:xfrm>
        </p:spPr>
        <p:txBody>
          <a:bodyPr/>
          <a:lstStyle/>
          <a:p>
            <a:pPr marL="0" algn="just">
              <a:buNone/>
            </a:pPr>
            <a:r>
              <a:rPr lang="es-ES" sz="2400" b="1" i="1" dirty="0" err="1" smtClean="0"/>
              <a:t>Namespaces</a:t>
            </a:r>
            <a:r>
              <a:rPr lang="es-ES" sz="2400" dirty="0" smtClean="0"/>
              <a:t> :  son  </a:t>
            </a:r>
            <a:r>
              <a:rPr lang="es-ES" sz="2400" dirty="0" err="1" smtClean="0"/>
              <a:t>clusters</a:t>
            </a:r>
            <a:r>
              <a:rPr lang="es-ES" sz="2400" dirty="0" smtClean="0"/>
              <a:t> virtuales respaldados por el mismo un </a:t>
            </a:r>
            <a:r>
              <a:rPr lang="es-ES" sz="2400" dirty="0" err="1" smtClean="0"/>
              <a:t>cluster</a:t>
            </a:r>
            <a:r>
              <a:rPr lang="es-ES" sz="2400" dirty="0" smtClean="0"/>
              <a:t> físico.</a:t>
            </a:r>
          </a:p>
          <a:p>
            <a:pPr marL="0" algn="just">
              <a:buNone/>
            </a:pPr>
            <a:endParaRPr lang="es-ES" sz="2400" dirty="0" smtClean="0"/>
          </a:p>
          <a:p>
            <a:pPr marL="0" algn="just">
              <a:buNone/>
            </a:pPr>
            <a:r>
              <a:rPr lang="es-ES" sz="2400" dirty="0" smtClean="0"/>
              <a:t>Los </a:t>
            </a:r>
            <a:r>
              <a:rPr lang="es-ES" sz="2400" b="1" i="1" dirty="0" err="1" smtClean="0"/>
              <a:t>Names</a:t>
            </a:r>
            <a:r>
              <a:rPr lang="es-ES" sz="2400" dirty="0" smtClean="0"/>
              <a:t> de los recursos deben ser únicos en el </a:t>
            </a:r>
            <a:r>
              <a:rPr lang="es-ES" sz="2400" dirty="0" err="1" smtClean="0"/>
              <a:t>namespace</a:t>
            </a:r>
            <a:endParaRPr lang="es-ES" sz="2400" dirty="0" smtClean="0"/>
          </a:p>
          <a:p>
            <a:pPr marL="0" algn="just">
              <a:buNone/>
            </a:pP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 marL="0" algn="just">
              <a:buNone/>
            </a:pP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Están pensados para usar en lugares con múltiples equipos de trabajo y muchos usuarios. No tiene sentido usar </a:t>
            </a:r>
            <a:r>
              <a:rPr lang="es-ES" sz="2400" dirty="0" err="1" smtClean="0">
                <a:solidFill>
                  <a:srgbClr val="002060"/>
                </a:solidFill>
                <a:ea typeface="+mn-ea"/>
                <a:cs typeface="+mn-cs"/>
              </a:rPr>
              <a:t>namespaces</a:t>
            </a:r>
            <a:r>
              <a:rPr lang="es-ES" sz="2400" dirty="0" smtClean="0">
                <a:solidFill>
                  <a:srgbClr val="002060"/>
                </a:solidFill>
                <a:ea typeface="+mn-ea"/>
                <a:cs typeface="+mn-cs"/>
              </a:rPr>
              <a:t> para equipos de decenas de personas.</a:t>
            </a:r>
          </a:p>
          <a:p>
            <a:pPr marL="0" algn="just">
              <a:buNone/>
            </a:pP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https://d33wubrfki0l68.cloudfront.net/99d9808dcbf2880a996ed50d308a186b5900cec9/40b94/docs/tutorials/kubernetes-basics/public/images/module_01_clus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71854" y="409576"/>
            <a:ext cx="6893169" cy="638175"/>
          </a:xfrm>
        </p:spPr>
        <p:txBody>
          <a:bodyPr/>
          <a:lstStyle/>
          <a:p>
            <a:r>
              <a:rPr lang="es-ES" dirty="0" err="1" smtClean="0"/>
              <a:t>Kubernetes</a:t>
            </a:r>
            <a:r>
              <a:rPr lang="es-ES" dirty="0" smtClean="0"/>
              <a:t>  </a:t>
            </a:r>
            <a:r>
              <a:rPr lang="es-ES" dirty="0" err="1" smtClean="0"/>
              <a:t>Objects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pPr marL="0" algn="just">
              <a:buNone/>
            </a:pPr>
            <a:r>
              <a:rPr lang="es-ES" sz="2400" b="1" i="1" dirty="0" err="1" smtClean="0"/>
              <a:t>Labels</a:t>
            </a:r>
            <a:r>
              <a:rPr lang="es-ES" sz="2400" dirty="0" smtClean="0"/>
              <a:t>: etiquetamos los  objetos para organizarlos,  agruparlos y poder  gestionarlos en conjunto.</a:t>
            </a:r>
          </a:p>
          <a:p>
            <a:pPr marL="0">
              <a:buNone/>
            </a:pPr>
            <a:r>
              <a:rPr lang="es-ES" sz="2000" dirty="0" smtClean="0"/>
              <a:t>"</a:t>
            </a:r>
            <a:r>
              <a:rPr lang="es-ES" sz="2000" dirty="0" err="1" smtClean="0"/>
              <a:t>release</a:t>
            </a:r>
            <a:r>
              <a:rPr lang="es-ES" sz="2000" dirty="0" smtClean="0"/>
              <a:t>" : "</a:t>
            </a:r>
            <a:r>
              <a:rPr lang="es-ES" sz="2000" dirty="0" err="1" smtClean="0"/>
              <a:t>stable</a:t>
            </a:r>
            <a:r>
              <a:rPr lang="es-ES" sz="2000" dirty="0" smtClean="0"/>
              <a:t>", "</a:t>
            </a:r>
            <a:r>
              <a:rPr lang="es-ES" sz="2000" dirty="0" err="1" smtClean="0"/>
              <a:t>release</a:t>
            </a:r>
            <a:r>
              <a:rPr lang="es-ES" sz="2000" dirty="0" smtClean="0"/>
              <a:t>" : "</a:t>
            </a:r>
            <a:r>
              <a:rPr lang="es-ES" sz="2000" dirty="0" err="1" smtClean="0"/>
              <a:t>canary</a:t>
            </a:r>
            <a:r>
              <a:rPr lang="es-ES" sz="2000" dirty="0" smtClean="0"/>
              <a:t>"</a:t>
            </a:r>
          </a:p>
          <a:p>
            <a:pPr marL="0">
              <a:buNone/>
            </a:pPr>
            <a:r>
              <a:rPr lang="es-ES" sz="2000" dirty="0" smtClean="0"/>
              <a:t> </a:t>
            </a:r>
            <a:r>
              <a:rPr lang="es-ES" sz="2000" dirty="0" smtClean="0"/>
              <a:t>"</a:t>
            </a:r>
            <a:r>
              <a:rPr lang="es-ES" sz="2000" dirty="0" smtClean="0"/>
              <a:t>environment" : "</a:t>
            </a:r>
            <a:r>
              <a:rPr lang="es-ES" sz="2000" dirty="0" err="1" smtClean="0"/>
              <a:t>dev</a:t>
            </a:r>
            <a:r>
              <a:rPr lang="es-ES" sz="2000" dirty="0" smtClean="0"/>
              <a:t>", "environment" : "</a:t>
            </a:r>
            <a:r>
              <a:rPr lang="es-ES" sz="2000" dirty="0" err="1" smtClean="0"/>
              <a:t>qa</a:t>
            </a:r>
            <a:r>
              <a:rPr lang="es-ES" sz="2000" dirty="0" smtClean="0"/>
              <a:t>",</a:t>
            </a:r>
          </a:p>
          <a:p>
            <a:pPr marL="0">
              <a:buNone/>
            </a:pPr>
            <a:r>
              <a:rPr lang="es-ES" sz="2000" dirty="0" smtClean="0"/>
              <a:t> </a:t>
            </a:r>
            <a:r>
              <a:rPr lang="es-ES" sz="2000" dirty="0" smtClean="0"/>
              <a:t> </a:t>
            </a:r>
            <a:r>
              <a:rPr lang="es-ES" sz="2000" dirty="0" smtClean="0"/>
              <a:t>"environment" : "</a:t>
            </a:r>
            <a:r>
              <a:rPr lang="es-ES" sz="2000" dirty="0" err="1" smtClean="0"/>
              <a:t>production</a:t>
            </a:r>
            <a:r>
              <a:rPr lang="es-ES" sz="2000" dirty="0" smtClean="0"/>
              <a:t>"</a:t>
            </a:r>
          </a:p>
          <a:p>
            <a:pPr marL="0">
              <a:buNone/>
            </a:pPr>
            <a:endParaRPr lang="es-ES" sz="2000" dirty="0" smtClean="0"/>
          </a:p>
          <a:p>
            <a:pPr marL="0" algn="just">
              <a:buNone/>
            </a:pPr>
            <a:r>
              <a:rPr lang="es-ES" sz="2400" b="1" i="1" dirty="0" err="1" smtClean="0"/>
              <a:t>Selectors</a:t>
            </a:r>
            <a:r>
              <a:rPr lang="es-ES" sz="2400" b="1" i="1" dirty="0" smtClean="0"/>
              <a:t>: </a:t>
            </a:r>
            <a:r>
              <a:rPr lang="es-ES" sz="2400" dirty="0" smtClean="0"/>
              <a:t>la manera de escribir las condiciones que rastrean los objetos buscando las </a:t>
            </a:r>
            <a:r>
              <a:rPr lang="es-ES" sz="2400" dirty="0" err="1" smtClean="0"/>
              <a:t>labels</a:t>
            </a:r>
            <a:r>
              <a:rPr lang="es-ES" sz="2400" dirty="0" smtClean="0"/>
              <a:t>.</a:t>
            </a: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 marL="0" algn="just">
              <a:buNone/>
            </a:pPr>
            <a:r>
              <a:rPr lang="en-US" sz="2000" dirty="0" smtClean="0"/>
              <a:t>selector de </a:t>
            </a:r>
            <a:r>
              <a:rPr lang="en-US" sz="2000" dirty="0" err="1" smtClean="0"/>
              <a:t>igualdad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marL="0" algn="just">
              <a:buNone/>
            </a:pPr>
            <a:r>
              <a:rPr lang="en-US" sz="2000" dirty="0" smtClean="0"/>
              <a:t>	environment=production </a:t>
            </a:r>
          </a:p>
          <a:p>
            <a:pPr marL="0" algn="just">
              <a:buNone/>
            </a:pPr>
            <a:r>
              <a:rPr lang="en-US" sz="2000" dirty="0" smtClean="0"/>
              <a:t>set-based label selector:</a:t>
            </a:r>
          </a:p>
          <a:p>
            <a:pPr marL="0" algn="just">
              <a:buNone/>
            </a:pPr>
            <a:r>
              <a:rPr lang="en-US" sz="2000" dirty="0" smtClean="0"/>
              <a:t>	environment </a:t>
            </a:r>
            <a:r>
              <a:rPr lang="en-US" sz="2000" dirty="0" smtClean="0"/>
              <a:t>in (production)</a:t>
            </a:r>
            <a:endParaRPr lang="es-ES" sz="2400" dirty="0" smtClean="0">
              <a:solidFill>
                <a:srgbClr val="00206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Forma2">
  <a:themeElements>
    <a:clrScheme name="Plantilla guia ppt everis definitiva 1">
      <a:dk1>
        <a:srgbClr val="000000"/>
      </a:dk1>
      <a:lt1>
        <a:srgbClr val="FFFFFF"/>
      </a:lt1>
      <a:dk2>
        <a:srgbClr val="9AAE04"/>
      </a:dk2>
      <a:lt2>
        <a:srgbClr val="969696"/>
      </a:lt2>
      <a:accent1>
        <a:srgbClr val="777777"/>
      </a:accent1>
      <a:accent2>
        <a:srgbClr val="B2B2B2"/>
      </a:accent2>
      <a:accent3>
        <a:srgbClr val="FFFFFF"/>
      </a:accent3>
      <a:accent4>
        <a:srgbClr val="000000"/>
      </a:accent4>
      <a:accent5>
        <a:srgbClr val="BDBDBD"/>
      </a:accent5>
      <a:accent6>
        <a:srgbClr val="A1A1A1"/>
      </a:accent6>
      <a:hlink>
        <a:srgbClr val="1994A4"/>
      </a:hlink>
      <a:folHlink>
        <a:srgbClr val="960F68"/>
      </a:folHlink>
    </a:clrScheme>
    <a:fontScheme name="Plantilla guia ppt everis definitiv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lantilla guia ppt everis definitiva 1">
        <a:dk1>
          <a:srgbClr val="000000"/>
        </a:dk1>
        <a:lt1>
          <a:srgbClr val="FFFFFF"/>
        </a:lt1>
        <a:dk2>
          <a:srgbClr val="9AAE04"/>
        </a:dk2>
        <a:lt2>
          <a:srgbClr val="969696"/>
        </a:lt2>
        <a:accent1>
          <a:srgbClr val="777777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A1A1A1"/>
        </a:accent6>
        <a:hlink>
          <a:srgbClr val="1994A4"/>
        </a:hlink>
        <a:folHlink>
          <a:srgbClr val="960F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guia ppt everis definitiva 2">
        <a:dk1>
          <a:srgbClr val="000000"/>
        </a:dk1>
        <a:lt1>
          <a:srgbClr val="FFFFFF"/>
        </a:lt1>
        <a:dk2>
          <a:srgbClr val="9AAE04"/>
        </a:dk2>
        <a:lt2>
          <a:srgbClr val="969696"/>
        </a:lt2>
        <a:accent1>
          <a:srgbClr val="205390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ABB3C6"/>
        </a:accent5>
        <a:accent6>
          <a:srgbClr val="2D8A5C"/>
        </a:accent6>
        <a:hlink>
          <a:srgbClr val="1994A4"/>
        </a:hlink>
        <a:folHlink>
          <a:srgbClr val="0073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guia ppt everis definitiva 3">
        <a:dk1>
          <a:srgbClr val="000000"/>
        </a:dk1>
        <a:lt1>
          <a:srgbClr val="FFFFFF"/>
        </a:lt1>
        <a:dk2>
          <a:srgbClr val="9AAE04"/>
        </a:dk2>
        <a:lt2>
          <a:srgbClr val="960F68"/>
        </a:lt2>
        <a:accent1>
          <a:srgbClr val="643269"/>
        </a:accent1>
        <a:accent2>
          <a:srgbClr val="E39F03"/>
        </a:accent2>
        <a:accent3>
          <a:srgbClr val="FFFFFF"/>
        </a:accent3>
        <a:accent4>
          <a:srgbClr val="000000"/>
        </a:accent4>
        <a:accent5>
          <a:srgbClr val="B8ADB9"/>
        </a:accent5>
        <a:accent6>
          <a:srgbClr val="CE9002"/>
        </a:accent6>
        <a:hlink>
          <a:srgbClr val="DDB322"/>
        </a:hlink>
        <a:folHlink>
          <a:srgbClr val="D767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Forma2</Template>
  <TotalTime>0</TotalTime>
  <Words>621</Words>
  <Application>Microsoft Office PowerPoint</Application>
  <PresentationFormat>Presentación en pantalla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Forma2</vt:lpstr>
      <vt:lpstr>Kubernets Basics</vt:lpstr>
      <vt:lpstr>Kubernetes es …</vt:lpstr>
      <vt:lpstr>Kubernetes  Cluster</vt:lpstr>
      <vt:lpstr>Componentes de Kubernetes  </vt:lpstr>
      <vt:lpstr>Kubernetes  API</vt:lpstr>
      <vt:lpstr>kubectl</vt:lpstr>
      <vt:lpstr>Kubernetes  Objects</vt:lpstr>
      <vt:lpstr>Kubernetes  Objects</vt:lpstr>
      <vt:lpstr>Kubernetes  Objects</vt:lpstr>
      <vt:lpstr>Kubernetes  Objects: Nodos</vt:lpstr>
      <vt:lpstr>Kubernetes  Objects: Pods</vt:lpstr>
      <vt:lpstr>Kubernetes  Objects: Pods</vt:lpstr>
      <vt:lpstr>Kubernetes  Objects: Cluster</vt:lpstr>
      <vt:lpstr>Kubernetes  Objects: Deployments</vt:lpstr>
      <vt:lpstr>Kubernetes  Objects: Services</vt:lpstr>
      <vt:lpstr>Kubernetes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Kubernets Basics</dc:title>
  <dc:creator>MAP</dc:creator>
  <cp:lastModifiedBy>MAP</cp:lastModifiedBy>
  <cp:revision>1</cp:revision>
  <dcterms:created xsi:type="dcterms:W3CDTF">2019-11-27T20:05:17Z</dcterms:created>
  <dcterms:modified xsi:type="dcterms:W3CDTF">2019-11-27T22:16:29Z</dcterms:modified>
</cp:coreProperties>
</file>