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hyperlink" Target="https://world-trade-balance.herokuapp.com/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-trade-balance.herokuapp.com/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54AEC-D786-4ACE-9719-E0919AC432D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2EC0F-AA81-44A9-A1F4-88C322904DA6}">
      <dgm:prSet/>
      <dgm:spPr/>
      <dgm:t>
        <a:bodyPr/>
        <a:lstStyle/>
        <a:p>
          <a:pPr>
            <a:lnSpc>
              <a:spcPct val="100000"/>
            </a:lnSpc>
          </a:pPr>
          <a:r>
            <a:rPr lang="en-MY">
              <a:hlinkClick xmlns:r="http://schemas.openxmlformats.org/officeDocument/2006/relationships" r:id="rId1"/>
            </a:rPr>
            <a:t>https://world-trade-balance.herokuapp.com/</a:t>
          </a:r>
          <a:endParaRPr lang="en-US"/>
        </a:p>
      </dgm:t>
    </dgm:pt>
    <dgm:pt modelId="{B9340D05-3E25-401D-8DBB-956E0AF8EB73}" type="parTrans" cxnId="{0F332D83-99D4-40EE-BE54-053373F700FB}">
      <dgm:prSet/>
      <dgm:spPr/>
      <dgm:t>
        <a:bodyPr/>
        <a:lstStyle/>
        <a:p>
          <a:endParaRPr lang="en-US"/>
        </a:p>
      </dgm:t>
    </dgm:pt>
    <dgm:pt modelId="{6829D88B-954D-407F-A230-5EDFD6E2DD54}" type="sibTrans" cxnId="{0F332D83-99D4-40EE-BE54-053373F700FB}">
      <dgm:prSet/>
      <dgm:spPr/>
      <dgm:t>
        <a:bodyPr/>
        <a:lstStyle/>
        <a:p>
          <a:endParaRPr lang="en-US"/>
        </a:p>
      </dgm:t>
    </dgm:pt>
    <dgm:pt modelId="{4167AFCD-AB3C-4C86-8967-B98A893E54F2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Check it out!!</a:t>
          </a:r>
          <a:endParaRPr lang="en-US"/>
        </a:p>
      </dgm:t>
    </dgm:pt>
    <dgm:pt modelId="{532BD744-4E5D-4A39-82A3-C458B5FD9A53}" type="parTrans" cxnId="{E3B34CB5-0693-4FC8-8175-38C89A1F3DBD}">
      <dgm:prSet/>
      <dgm:spPr/>
      <dgm:t>
        <a:bodyPr/>
        <a:lstStyle/>
        <a:p>
          <a:endParaRPr lang="en-US"/>
        </a:p>
      </dgm:t>
    </dgm:pt>
    <dgm:pt modelId="{123D3AE4-B03D-4F63-A484-3CA47875BB68}" type="sibTrans" cxnId="{E3B34CB5-0693-4FC8-8175-38C89A1F3DBD}">
      <dgm:prSet/>
      <dgm:spPr/>
      <dgm:t>
        <a:bodyPr/>
        <a:lstStyle/>
        <a:p>
          <a:endParaRPr lang="en-US"/>
        </a:p>
      </dgm:t>
    </dgm:pt>
    <dgm:pt modelId="{63923C98-895A-4B96-AECF-9638E6349DEA}" type="pres">
      <dgm:prSet presAssocID="{E9054AEC-D786-4ACE-9719-E0919AC432D2}" presName="root" presStyleCnt="0">
        <dgm:presLayoutVars>
          <dgm:dir/>
          <dgm:resizeHandles val="exact"/>
        </dgm:presLayoutVars>
      </dgm:prSet>
      <dgm:spPr/>
    </dgm:pt>
    <dgm:pt modelId="{5FB563CD-0762-4125-BE1C-B083251B6910}" type="pres">
      <dgm:prSet presAssocID="{1152EC0F-AA81-44A9-A1F4-88C322904DA6}" presName="compNode" presStyleCnt="0"/>
      <dgm:spPr/>
    </dgm:pt>
    <dgm:pt modelId="{8BC6BBCB-F596-4B57-AF5B-8CFA7BAD92A4}" type="pres">
      <dgm:prSet presAssocID="{1152EC0F-AA81-44A9-A1F4-88C322904DA6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43E2BF2-E887-460E-ADAC-F5CFBD22214E}" type="pres">
      <dgm:prSet presAssocID="{1152EC0F-AA81-44A9-A1F4-88C322904DA6}" presName="spaceRect" presStyleCnt="0"/>
      <dgm:spPr/>
    </dgm:pt>
    <dgm:pt modelId="{93529E05-0B6B-445D-93A5-1DD3348DC503}" type="pres">
      <dgm:prSet presAssocID="{1152EC0F-AA81-44A9-A1F4-88C322904DA6}" presName="textRect" presStyleLbl="revTx" presStyleIdx="0" presStyleCnt="2">
        <dgm:presLayoutVars>
          <dgm:chMax val="1"/>
          <dgm:chPref val="1"/>
        </dgm:presLayoutVars>
      </dgm:prSet>
      <dgm:spPr/>
    </dgm:pt>
    <dgm:pt modelId="{16B36FEC-CA72-43F6-9D54-E372EAA69F90}" type="pres">
      <dgm:prSet presAssocID="{6829D88B-954D-407F-A230-5EDFD6E2DD54}" presName="sibTrans" presStyleCnt="0"/>
      <dgm:spPr/>
    </dgm:pt>
    <dgm:pt modelId="{41FAE1EE-BF53-4492-A5FF-7A7BEAFDBDAE}" type="pres">
      <dgm:prSet presAssocID="{4167AFCD-AB3C-4C86-8967-B98A893E54F2}" presName="compNode" presStyleCnt="0"/>
      <dgm:spPr/>
    </dgm:pt>
    <dgm:pt modelId="{57605016-0D6C-48B2-8D41-1BBEAE8589FB}" type="pres">
      <dgm:prSet presAssocID="{4167AFCD-AB3C-4C86-8967-B98A893E54F2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184643AA-921A-4726-B222-B033ECADECFF}" type="pres">
      <dgm:prSet presAssocID="{4167AFCD-AB3C-4C86-8967-B98A893E54F2}" presName="spaceRect" presStyleCnt="0"/>
      <dgm:spPr/>
    </dgm:pt>
    <dgm:pt modelId="{4DD9C7C1-22B9-4DFF-8F28-D2936B22F79B}" type="pres">
      <dgm:prSet presAssocID="{4167AFCD-AB3C-4C86-8967-B98A893E54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A486A08-C7C5-4460-BCEB-3A79E7B1E920}" type="presOf" srcId="{E9054AEC-D786-4ACE-9719-E0919AC432D2}" destId="{63923C98-895A-4B96-AECF-9638E6349DEA}" srcOrd="0" destOrd="0" presId="urn:microsoft.com/office/officeart/2018/2/layout/IconLabelList"/>
    <dgm:cxn modelId="{E66B0F1C-1413-4436-A072-E205F17A244A}" type="presOf" srcId="{1152EC0F-AA81-44A9-A1F4-88C322904DA6}" destId="{93529E05-0B6B-445D-93A5-1DD3348DC503}" srcOrd="0" destOrd="0" presId="urn:microsoft.com/office/officeart/2018/2/layout/IconLabelList"/>
    <dgm:cxn modelId="{0F332D83-99D4-40EE-BE54-053373F700FB}" srcId="{E9054AEC-D786-4ACE-9719-E0919AC432D2}" destId="{1152EC0F-AA81-44A9-A1F4-88C322904DA6}" srcOrd="0" destOrd="0" parTransId="{B9340D05-3E25-401D-8DBB-956E0AF8EB73}" sibTransId="{6829D88B-954D-407F-A230-5EDFD6E2DD54}"/>
    <dgm:cxn modelId="{B6BC378D-A5B1-4E95-B193-B92F5D763707}" type="presOf" srcId="{4167AFCD-AB3C-4C86-8967-B98A893E54F2}" destId="{4DD9C7C1-22B9-4DFF-8F28-D2936B22F79B}" srcOrd="0" destOrd="0" presId="urn:microsoft.com/office/officeart/2018/2/layout/IconLabelList"/>
    <dgm:cxn modelId="{E3B34CB5-0693-4FC8-8175-38C89A1F3DBD}" srcId="{E9054AEC-D786-4ACE-9719-E0919AC432D2}" destId="{4167AFCD-AB3C-4C86-8967-B98A893E54F2}" srcOrd="1" destOrd="0" parTransId="{532BD744-4E5D-4A39-82A3-C458B5FD9A53}" sibTransId="{123D3AE4-B03D-4F63-A484-3CA47875BB68}"/>
    <dgm:cxn modelId="{E2064EFA-38F1-4C3C-BD16-6E2B0CDC30A1}" type="presParOf" srcId="{63923C98-895A-4B96-AECF-9638E6349DEA}" destId="{5FB563CD-0762-4125-BE1C-B083251B6910}" srcOrd="0" destOrd="0" presId="urn:microsoft.com/office/officeart/2018/2/layout/IconLabelList"/>
    <dgm:cxn modelId="{063F5F05-546B-4CB6-BDB4-FE798FEFF6F1}" type="presParOf" srcId="{5FB563CD-0762-4125-BE1C-B083251B6910}" destId="{8BC6BBCB-F596-4B57-AF5B-8CFA7BAD92A4}" srcOrd="0" destOrd="0" presId="urn:microsoft.com/office/officeart/2018/2/layout/IconLabelList"/>
    <dgm:cxn modelId="{60A8A3CA-59FA-4793-91A2-06ADB9A7C05D}" type="presParOf" srcId="{5FB563CD-0762-4125-BE1C-B083251B6910}" destId="{E43E2BF2-E887-460E-ADAC-F5CFBD22214E}" srcOrd="1" destOrd="0" presId="urn:microsoft.com/office/officeart/2018/2/layout/IconLabelList"/>
    <dgm:cxn modelId="{0956675D-38F8-4B10-81E3-C7A7E4E54E98}" type="presParOf" srcId="{5FB563CD-0762-4125-BE1C-B083251B6910}" destId="{93529E05-0B6B-445D-93A5-1DD3348DC503}" srcOrd="2" destOrd="0" presId="urn:microsoft.com/office/officeart/2018/2/layout/IconLabelList"/>
    <dgm:cxn modelId="{A55E9E24-8F1A-44EF-9586-458058CEC8B6}" type="presParOf" srcId="{63923C98-895A-4B96-AECF-9638E6349DEA}" destId="{16B36FEC-CA72-43F6-9D54-E372EAA69F90}" srcOrd="1" destOrd="0" presId="urn:microsoft.com/office/officeart/2018/2/layout/IconLabelList"/>
    <dgm:cxn modelId="{4100C024-4DDF-4591-8B58-3785ECF20319}" type="presParOf" srcId="{63923C98-895A-4B96-AECF-9638E6349DEA}" destId="{41FAE1EE-BF53-4492-A5FF-7A7BEAFDBDAE}" srcOrd="2" destOrd="0" presId="urn:microsoft.com/office/officeart/2018/2/layout/IconLabelList"/>
    <dgm:cxn modelId="{43FCE93C-D2B0-4887-8D03-73BEFE710839}" type="presParOf" srcId="{41FAE1EE-BF53-4492-A5FF-7A7BEAFDBDAE}" destId="{57605016-0D6C-48B2-8D41-1BBEAE8589FB}" srcOrd="0" destOrd="0" presId="urn:microsoft.com/office/officeart/2018/2/layout/IconLabelList"/>
    <dgm:cxn modelId="{A8BF967F-6B09-4D24-B87A-AD9CC13342FB}" type="presParOf" srcId="{41FAE1EE-BF53-4492-A5FF-7A7BEAFDBDAE}" destId="{184643AA-921A-4726-B222-B033ECADECFF}" srcOrd="1" destOrd="0" presId="urn:microsoft.com/office/officeart/2018/2/layout/IconLabelList"/>
    <dgm:cxn modelId="{6FAD86FB-B2F1-485A-94B5-0EAE81743A68}" type="presParOf" srcId="{41FAE1EE-BF53-4492-A5FF-7A7BEAFDBDAE}" destId="{4DD9C7C1-22B9-4DFF-8F28-D2936B22F7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6BBCB-F596-4B57-AF5B-8CFA7BAD92A4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29E05-0B6B-445D-93A5-1DD3348DC503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>
              <a:hlinkClick xmlns:r="http://schemas.openxmlformats.org/officeDocument/2006/relationships" r:id="rId3"/>
            </a:rPr>
            <a:t>https://world-trade-balance.herokuapp.com/</a:t>
          </a:r>
          <a:endParaRPr lang="en-US" sz="2300" kern="1200"/>
        </a:p>
      </dsp:txBody>
      <dsp:txXfrm>
        <a:off x="559800" y="3022743"/>
        <a:ext cx="4320000" cy="720000"/>
      </dsp:txXfrm>
    </dsp:sp>
    <dsp:sp modelId="{57605016-0D6C-48B2-8D41-1BBEAE8589F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9C7C1-22B9-4DFF-8F28-D2936B22F79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/>
            <a:t>Check it out!!</a:t>
          </a:r>
          <a:endParaRPr lang="en-US" sz="23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6A1-0374-4991-9379-740543B8D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EE7E-0082-48AD-9A88-53452E2BC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B054-FBCD-4D67-9EB7-05075B54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E271-F539-4A38-86CA-5B6A1B3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DA3A-CBDB-4162-9E78-71340A00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273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2949-FD54-4684-9F8A-48E8837E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C5C9B-E436-40E9-BAD1-0AE3BDCF4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5200-0271-4A82-B86F-42F89C57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EC44-AF38-4D2E-85B3-F3D4EC97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6077F-45B9-4338-A99D-62005085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496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66746-A2E8-4C21-80AB-4F0FF5B89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B3C6A-D034-4582-95C8-E9B59616D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51456-971A-44A6-A56C-E04B5ED9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E12C-97F9-4DD3-A832-8E1C13F7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A2DF-56DA-408C-90C5-0B3D1EAF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838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1722-BEF2-48CC-9400-4787ECFE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DA54-0CBE-4D04-A472-74FBDA8D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99C6-7BD7-459B-A0B8-2AEA96A9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D7740-0CEE-4DC4-B4C5-7291691E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A9276-2737-425B-B62C-D2D9A91D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07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5228-DCCD-4FE5-A0B6-0262AAB6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3B583-C677-419C-8FD9-40887725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C13A-AB60-415C-A2CA-0799047A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B2E0-6289-4CCD-8033-EE8C9C7F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94BD-A8A1-459C-98CF-6E2918CC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124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6901-0976-4903-944F-E2332789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D140-02DC-4D7B-81AC-B5A0A3AB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F5284-7541-4365-889D-C3FFB810A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D4D1E-8E9A-4FB0-96C9-DC633BD2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65F1-1B64-437B-80E8-1DCF7932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9FDF-18FB-43CF-9BCC-9CE1E39B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964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42B9-27BA-49C5-8C52-EE8AE224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A0DF-1B18-4E3B-9D12-80F489FA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879CE-1A92-438C-9256-7EFB4623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CC071-F422-4CBE-8E41-5148028A1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E5997-6FE8-4935-9BF8-92C1D3BBF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20E9C-E297-43DB-9B8D-0CDFA01D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D166B-5A43-4C97-8640-670229FF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1EB4D-8FA0-4189-B421-498A591E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51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1DB0-8738-4270-8509-C39BA445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F2004-1B57-491E-A340-253CE76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6F1B8-A4E7-45D1-92A9-1B4B338D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4A9CA-E4FA-4753-9766-BEBC9F5E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255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EA237-C8AB-4370-A6CD-BD4BD052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E013A-A50B-4217-A932-DED583F4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7A76D-60CD-4439-A959-27149897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624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259C-CC3D-4D1B-87D9-C25288A4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5DDC-644A-4A8D-9389-FA04D83D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A1EE8-48D8-4940-8877-FFFF946D2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48E86-4331-4843-915E-C8C12082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A5876-0FE7-4CEA-9A85-962AEB8E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1CB39-BAAA-42E9-B3B2-B86DFEA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36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AC85-AE62-4057-9FE3-E98800CC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1B032-0BE5-401C-ADF4-9E7979210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C604B-DF5E-4750-8BB1-E37BACBF7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F796-0E19-4830-B2B6-8A3E048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93CB1-2D28-4982-BCC9-3CDF87E4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E3D1-E6BE-484D-B845-34086DCD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134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01D49-ED72-43AF-965A-89AA8035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3125-FC9C-48FE-BE73-C1C033A4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7657-DE95-41F9-A43C-FEDCE1E30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C75B-E544-417B-A31A-CD86B0CAF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0827-E3AB-4341-8122-455BEFBE0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46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kaggle.com/juanumusic/countries-iso-code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verse.harvard.edu/dataverse/atlas" TargetMode="External"/><Relationship Id="rId1" Type="http://schemas.openxmlformats.org/officeDocument/2006/relationships/slideLayout" Target="../slideLayouts/slideLayout9.xml"/><Relationship Id="rId6" Type="http://schemas.openxmlformats.org/officeDocument/2006/relationships/slide" Target="slide4.xml"/><Relationship Id="rId5" Type="http://schemas.openxmlformats.org/officeDocument/2006/relationships/hyperlink" Target="https://www.wikipedia.org/" TargetMode="External"/><Relationship Id="rId4" Type="http://schemas.openxmlformats.org/officeDocument/2006/relationships/hyperlink" Target="https://datahub.io/core/geo-countries#panda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55091-CD95-40EA-84E7-F8AACDEA9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MY" sz="7200" dirty="0"/>
              <a:t>World Trade Balance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DE31F-A1C7-45F5-8DCA-947EF1A73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MY" sz="2800"/>
              <a:t>Kenny Dao - Matthew Taylor – Jeremy Chia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41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B95C0-071D-401B-B9FC-F79512A7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big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9C2A-E74E-4F00-9844-305ADA5A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does the trade balance relate to economic activity during an expansion phase of the business cycle?</a:t>
            </a:r>
          </a:p>
        </p:txBody>
      </p:sp>
    </p:spTree>
    <p:extLst>
      <p:ext uri="{BB962C8B-B14F-4D97-AF65-F5344CB8AC3E}">
        <p14:creationId xmlns:p14="http://schemas.microsoft.com/office/powerpoint/2010/main" val="36266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69501-4DD6-4D09-8A8E-01DED1D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MY" sz="4000"/>
              <a:t>Hypothesis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5500-CD8A-4814-9E0E-2D6795FD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MY" sz="2200" dirty="0"/>
              <a:t>In export-led growth countries (China, Singapore, Hong Kong and Vietnam), the trade balance will shift towards exports during an economic expansion.</a:t>
            </a:r>
          </a:p>
          <a:p>
            <a:r>
              <a:rPr lang="en-MY" sz="2200" dirty="0"/>
              <a:t>In domestic demand-led growth (the US and Canada) the trade balance will shift towards imports at the same stage.</a:t>
            </a:r>
          </a:p>
        </p:txBody>
      </p:sp>
    </p:spTree>
    <p:extLst>
      <p:ext uri="{BB962C8B-B14F-4D97-AF65-F5344CB8AC3E}">
        <p14:creationId xmlns:p14="http://schemas.microsoft.com/office/powerpoint/2010/main" val="253145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0CF653E-9D70-4203-A88E-ACA2350EB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7" y="851945"/>
            <a:ext cx="11204585" cy="515411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E602F398-CDB0-483F-86E3-3247A8BAE2E6}"/>
              </a:ext>
            </a:extLst>
          </p:cNvPr>
          <p:cNvSpPr/>
          <p:nvPr/>
        </p:nvSpPr>
        <p:spPr>
          <a:xfrm>
            <a:off x="456733" y="487591"/>
            <a:ext cx="1820411" cy="6081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3B39CB45-AA97-478D-9226-7742530D204E}"/>
              </a:ext>
            </a:extLst>
          </p:cNvPr>
          <p:cNvSpPr/>
          <p:nvPr/>
        </p:nvSpPr>
        <p:spPr>
          <a:xfrm>
            <a:off x="2494015" y="487592"/>
            <a:ext cx="3263318" cy="6081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823FFD62-0982-4B5E-A28F-02EA21E43E49}"/>
              </a:ext>
            </a:extLst>
          </p:cNvPr>
          <p:cNvSpPr/>
          <p:nvPr/>
        </p:nvSpPr>
        <p:spPr>
          <a:xfrm>
            <a:off x="6784638" y="487592"/>
            <a:ext cx="4913653" cy="547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Arrow: Right 16">
            <a:hlinkClick r:id="rId6" action="ppaction://hlinksldjump"/>
            <a:extLst>
              <a:ext uri="{FF2B5EF4-FFF2-40B4-BE49-F238E27FC236}">
                <a16:creationId xmlns:a16="http://schemas.microsoft.com/office/drawing/2014/main" id="{D147D650-07B9-4D42-9AF9-0815CC533662}"/>
              </a:ext>
            </a:extLst>
          </p:cNvPr>
          <p:cNvSpPr/>
          <p:nvPr/>
        </p:nvSpPr>
        <p:spPr>
          <a:xfrm>
            <a:off x="10363254" y="6115501"/>
            <a:ext cx="1216404" cy="588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701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CACA-51A7-4166-ACF1-2389430C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11" y="367878"/>
            <a:ext cx="3932237" cy="596288"/>
          </a:xfrm>
        </p:spPr>
        <p:txBody>
          <a:bodyPr/>
          <a:lstStyle/>
          <a:p>
            <a:r>
              <a:rPr lang="en-MY" dirty="0"/>
              <a:t>Data 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3C231-53B2-4FDD-87D4-FE40A81E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3124" y="1048165"/>
            <a:ext cx="5136351" cy="21817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/>
              <a:t>International trade data: </a:t>
            </a:r>
            <a:r>
              <a:rPr lang="en-MY" sz="1400" dirty="0">
                <a:hlinkClick r:id="rId2"/>
              </a:rPr>
              <a:t>https://dataverse.harvard.edu/dataverse/atlas</a:t>
            </a:r>
            <a:r>
              <a:rPr lang="en-MY" sz="1400" dirty="0"/>
              <a:t> (csv)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/>
              <a:t>Countries ISO codes: </a:t>
            </a:r>
            <a:r>
              <a:rPr lang="en-MY" sz="1400" dirty="0">
                <a:hlinkClick r:id="rId3"/>
              </a:rPr>
              <a:t>https://www.kaggle.com/juanumusic/countries-iso-codes</a:t>
            </a:r>
            <a:endParaRPr lang="en-MY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/>
              <a:t>Country border </a:t>
            </a:r>
            <a:r>
              <a:rPr lang="en-MY" sz="1400" dirty="0" err="1"/>
              <a:t>geoJSON</a:t>
            </a:r>
            <a:r>
              <a:rPr lang="en-MY" sz="1400" dirty="0"/>
              <a:t> data: </a:t>
            </a:r>
            <a:r>
              <a:rPr lang="en-MY" sz="1400" dirty="0">
                <a:hlinkClick r:id="rId4"/>
              </a:rPr>
              <a:t>https://datahub.io/core/geo-countries#pandas</a:t>
            </a:r>
            <a:endParaRPr lang="en-MY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/>
              <a:t>Countries information from Wikipedia: Web scrape - countries general information </a:t>
            </a:r>
            <a:r>
              <a:rPr lang="en-MY" sz="1400" dirty="0">
                <a:hlinkClick r:id="rId5"/>
              </a:rPr>
              <a:t>https://www.wikipedia.org/</a:t>
            </a:r>
            <a:endParaRPr lang="en-MY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5" name="Arrow: Right 4">
            <a:hlinkClick r:id="rId6" action="ppaction://hlinksldjump"/>
            <a:extLst>
              <a:ext uri="{FF2B5EF4-FFF2-40B4-BE49-F238E27FC236}">
                <a16:creationId xmlns:a16="http://schemas.microsoft.com/office/drawing/2014/main" id="{7ADF4501-2155-440C-95BA-4EDE1C8ED30E}"/>
              </a:ext>
            </a:extLst>
          </p:cNvPr>
          <p:cNvSpPr/>
          <p:nvPr/>
        </p:nvSpPr>
        <p:spPr>
          <a:xfrm rot="10800000">
            <a:off x="595619" y="6098795"/>
            <a:ext cx="755010" cy="562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A595E6D1-3AF0-4F34-9242-369C6CCC0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69" y="3481652"/>
            <a:ext cx="7033444" cy="28981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DED3C7-39ED-4008-866F-F32977BA75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52" y="447674"/>
            <a:ext cx="2061029" cy="62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0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E0D52-19FA-4D5B-86C9-A0F4E22E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/>
              <a:t>ETL Python / Pandas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E0E4CA-04FD-4712-9979-0D4FACCA6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1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CA8D992-BB3F-47CD-BA18-71D54539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3000055"/>
            <a:ext cx="5243390" cy="299797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alpha val="20000"/>
                </a:schemeClr>
              </a:gs>
              <a:gs pos="0">
                <a:schemeClr val="accent1">
                  <a:alpha val="2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Logo, company name&#10;&#10;Description automatically generated">
            <a:extLst>
              <a:ext uri="{FF2B5EF4-FFF2-40B4-BE49-F238E27FC236}">
                <a16:creationId xmlns:a16="http://schemas.microsoft.com/office/drawing/2014/main" id="{BABE959F-F88B-4343-8499-5345D7BE51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r="775" b="-2"/>
          <a:stretch/>
        </p:blipFill>
        <p:spPr>
          <a:xfrm>
            <a:off x="838200" y="3003053"/>
            <a:ext cx="5243391" cy="29949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BB2EF-3B81-49A3-8A70-00B807C37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29042" y="879355"/>
            <a:ext cx="4124758" cy="512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Data transformation – cleaning, merging extracting years and export 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Data loading – MongoDB Atlas Cloud Database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Arrow: Right 5">
            <a:hlinkClick r:id="rId3" action="ppaction://hlinksldjump"/>
            <a:extLst>
              <a:ext uri="{FF2B5EF4-FFF2-40B4-BE49-F238E27FC236}">
                <a16:creationId xmlns:a16="http://schemas.microsoft.com/office/drawing/2014/main" id="{8FB81DE2-8BE5-431F-AB31-AC7B73B54C9C}"/>
              </a:ext>
            </a:extLst>
          </p:cNvPr>
          <p:cNvSpPr/>
          <p:nvPr/>
        </p:nvSpPr>
        <p:spPr>
          <a:xfrm rot="10800000">
            <a:off x="595619" y="6098795"/>
            <a:ext cx="755010" cy="562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671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Map&#10;&#10;Description automatically generated">
            <a:extLst>
              <a:ext uri="{FF2B5EF4-FFF2-40B4-BE49-F238E27FC236}">
                <a16:creationId xmlns:a16="http://schemas.microsoft.com/office/drawing/2014/main" id="{5DFBE9E8-9B30-4DA0-ADBE-5AEC05155B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9152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B0AD3-94CF-4866-B967-5B2E9C7E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31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Flask app / Front End Data Viz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D04F7-03D1-465F-A658-A89371324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1031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200" dirty="0"/>
              <a:t>Serving index.html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200" dirty="0"/>
              <a:t>Connecting to MongoDB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200" dirty="0"/>
              <a:t>Serving information from MongoDB to front-end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200" dirty="0"/>
              <a:t>HTML webpage with CSS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200" dirty="0" err="1"/>
              <a:t>Javascript</a:t>
            </a:r>
            <a:r>
              <a:rPr lang="en-US" sz="1200" dirty="0"/>
              <a:t> interactivity powered by D3.js, Leaflet.js,  jQuery.js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200" dirty="0"/>
              <a:t>Displays total export, import, net export value and contributions proportion of each country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200" dirty="0"/>
              <a:t>When country is clicked on the map, information such as capital city, official language, population density, GDP total, GDP per capita and currency are displayed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F88D715B-5A43-4321-A084-0BB408AB6C09}"/>
              </a:ext>
            </a:extLst>
          </p:cNvPr>
          <p:cNvSpPr/>
          <p:nvPr/>
        </p:nvSpPr>
        <p:spPr>
          <a:xfrm rot="10800000">
            <a:off x="595619" y="6098795"/>
            <a:ext cx="755010" cy="562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07CAE0-DE31-4ACC-AFB0-0A7430135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36" y="3902947"/>
            <a:ext cx="2022726" cy="230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3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AF80-1B76-4929-B3D9-CBEBA751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091821"/>
            <a:ext cx="3801581" cy="4674358"/>
          </a:xfrm>
        </p:spPr>
        <p:txBody>
          <a:bodyPr anchor="ctr">
            <a:normAutofit/>
          </a:bodyPr>
          <a:lstStyle/>
          <a:p>
            <a:r>
              <a:rPr lang="en-MY" sz="4600">
                <a:solidFill>
                  <a:schemeClr val="tx1">
                    <a:lumMod val="85000"/>
                    <a:lumOff val="15000"/>
                  </a:schemeClr>
                </a:solidFill>
              </a:rPr>
              <a:t>Considerations for v2 of our project…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25BC-AF2F-4453-A08C-F65320F6A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anchor="ctr">
            <a:normAutofit/>
          </a:bodyPr>
          <a:lstStyle/>
          <a:p>
            <a:r>
              <a:rPr lang="en-MY" sz="1800">
                <a:solidFill>
                  <a:srgbClr val="FFFFFF"/>
                </a:solidFill>
              </a:rPr>
              <a:t>COVID-19’s impact on each country’s trade balances</a:t>
            </a:r>
          </a:p>
          <a:p>
            <a:r>
              <a:rPr lang="en-MY" sz="1800">
                <a:solidFill>
                  <a:srgbClr val="FFFFFF"/>
                </a:solidFill>
              </a:rPr>
              <a:t>COVID-19’s impact on global GDP</a:t>
            </a:r>
          </a:p>
          <a:p>
            <a:r>
              <a:rPr lang="en-MY" sz="1800">
                <a:solidFill>
                  <a:srgbClr val="FFFFFF"/>
                </a:solidFill>
              </a:rPr>
              <a:t>Visualising them!</a:t>
            </a:r>
          </a:p>
        </p:txBody>
      </p:sp>
    </p:spTree>
    <p:extLst>
      <p:ext uri="{BB962C8B-B14F-4D97-AF65-F5344CB8AC3E}">
        <p14:creationId xmlns:p14="http://schemas.microsoft.com/office/powerpoint/2010/main" val="72128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F54-6286-4640-90D5-3343CE87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Deployed to Heroku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042E3A-F0B1-4B26-A7C6-545AFB40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46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World Trade Balance Visualization</vt:lpstr>
      <vt:lpstr>The big question</vt:lpstr>
      <vt:lpstr>Hypothesis</vt:lpstr>
      <vt:lpstr>PowerPoint Presentation</vt:lpstr>
      <vt:lpstr>Data sources</vt:lpstr>
      <vt:lpstr>ETL Python / Pandas </vt:lpstr>
      <vt:lpstr>Flask app / Front End Data Viz</vt:lpstr>
      <vt:lpstr>Considerations for v2 of our project…</vt:lpstr>
      <vt:lpstr>Deployed to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Trade Balance Visualization</dc:title>
  <dc:creator>Amanda Chia</dc:creator>
  <cp:lastModifiedBy>Amanda Chia</cp:lastModifiedBy>
  <cp:revision>4</cp:revision>
  <dcterms:created xsi:type="dcterms:W3CDTF">2021-01-11T13:15:22Z</dcterms:created>
  <dcterms:modified xsi:type="dcterms:W3CDTF">2021-01-11T13:19:31Z</dcterms:modified>
</cp:coreProperties>
</file>