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81" r:id="rId4"/>
    <p:sldId id="279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46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BA4EFC3-4576-4E52-9162-D33A150EB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4180" y="3029876"/>
            <a:ext cx="5491163" cy="1942686"/>
          </a:xfrm>
        </p:spPr>
        <p:txBody>
          <a:bodyPr/>
          <a:lstStyle/>
          <a:p>
            <a:pPr algn="ctr"/>
            <a:r>
              <a:rPr lang="pt-BR" b="1" i="0" dirty="0">
                <a:solidFill>
                  <a:schemeClr val="tx1"/>
                </a:solidFill>
                <a:effectLst/>
                <a:latin typeface="-apple-system"/>
              </a:rPr>
              <a:t>Daniel Fonseca (203400)</a:t>
            </a:r>
            <a:br>
              <a:rPr lang="pt-BR" b="1" dirty="0">
                <a:solidFill>
                  <a:schemeClr val="tx1"/>
                </a:solidFill>
              </a:rPr>
            </a:br>
            <a:r>
              <a:rPr lang="pt-BR" b="1" i="0" dirty="0">
                <a:solidFill>
                  <a:schemeClr val="tx1"/>
                </a:solidFill>
                <a:effectLst/>
                <a:latin typeface="-apple-system"/>
              </a:rPr>
              <a:t>Maria Sabino (210312)</a:t>
            </a:r>
            <a:br>
              <a:rPr lang="pt-BR" b="1" dirty="0">
                <a:solidFill>
                  <a:schemeClr val="tx1"/>
                </a:solidFill>
              </a:rPr>
            </a:br>
            <a:r>
              <a:rPr lang="pt-BR" b="1" i="0" dirty="0">
                <a:solidFill>
                  <a:schemeClr val="tx1"/>
                </a:solidFill>
                <a:effectLst/>
                <a:latin typeface="-apple-system"/>
              </a:rPr>
              <a:t>Kauam Silva Batista (210501)</a:t>
            </a:r>
            <a:br>
              <a:rPr lang="pt-BR" b="1" dirty="0">
                <a:solidFill>
                  <a:schemeClr val="tx1"/>
                </a:solidFill>
              </a:rPr>
            </a:br>
            <a:r>
              <a:rPr lang="pt-BR" b="1" i="0" dirty="0">
                <a:solidFill>
                  <a:schemeClr val="tx1"/>
                </a:solidFill>
                <a:effectLst/>
                <a:latin typeface="-apple-system"/>
              </a:rPr>
              <a:t>Rafael do Nascimento Rodrigues (210211)</a:t>
            </a:r>
            <a:br>
              <a:rPr lang="pt-BR" b="1" dirty="0">
                <a:solidFill>
                  <a:schemeClr val="tx1"/>
                </a:solidFill>
              </a:rPr>
            </a:br>
            <a:r>
              <a:rPr lang="pt-BR" b="1" i="0" dirty="0" err="1">
                <a:solidFill>
                  <a:schemeClr val="tx1"/>
                </a:solidFill>
                <a:effectLst/>
                <a:latin typeface="-apple-system"/>
              </a:rPr>
              <a:t>Geovany</a:t>
            </a:r>
            <a:r>
              <a:rPr lang="pt-BR" b="1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pt-BR" b="1" i="0" dirty="0" err="1">
                <a:solidFill>
                  <a:schemeClr val="tx1"/>
                </a:solidFill>
                <a:effectLst/>
                <a:latin typeface="-apple-system"/>
              </a:rPr>
              <a:t>Bertanha</a:t>
            </a:r>
            <a:r>
              <a:rPr lang="pt-BR" b="1" i="0" dirty="0">
                <a:solidFill>
                  <a:schemeClr val="tx1"/>
                </a:solidFill>
                <a:effectLst/>
                <a:latin typeface="-apple-system"/>
              </a:rPr>
              <a:t> (190427)</a:t>
            </a:r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A1AAD8F2-35BC-474D-997A-7CC7B197E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100" y="2556017"/>
            <a:ext cx="3340300" cy="3303860"/>
          </a:xfrm>
          <a:prstGeom prst="rect">
            <a:avLst/>
          </a:prstGeom>
        </p:spPr>
      </p:pic>
      <p:pic>
        <p:nvPicPr>
          <p:cNvPr id="7" name="Imagem 6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2B735110-96DC-43C6-897F-8B040E2E30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8786" y="637709"/>
            <a:ext cx="8314427" cy="143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6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83C90F1-CEB0-4FEE-AAB6-91AB11B9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50720"/>
            <a:ext cx="8791575" cy="1051435"/>
          </a:xfrm>
        </p:spPr>
        <p:txBody>
          <a:bodyPr>
            <a:normAutofit/>
          </a:bodyPr>
          <a:lstStyle/>
          <a:p>
            <a:pPr algn="ctr"/>
            <a:r>
              <a:rPr lang="pt-BR" sz="4800" b="0" i="0" dirty="0">
                <a:effectLst/>
                <a:latin typeface="Amasis MT Pro Black" panose="020B0604020202020204" pitchFamily="18" charset="0"/>
                <a:cs typeface="Aharoni" panose="02010803020104030203" pitchFamily="2" charset="-79"/>
              </a:rPr>
              <a:t>PERSONA</a:t>
            </a:r>
            <a:endParaRPr lang="pt-BR" dirty="0">
              <a:latin typeface="Amasis MT Pro Black" panose="020B0604020202020204" pitchFamily="18" charset="0"/>
              <a:cs typeface="Aharoni" panose="02010803020104030203" pitchFamily="2" charset="-79"/>
            </a:endParaRPr>
          </a:p>
        </p:txBody>
      </p:sp>
      <p:pic>
        <p:nvPicPr>
          <p:cNvPr id="6" name="Imagem 5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959064A-819F-434B-B47A-2B3B407087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19" r="80415"/>
          <a:stretch/>
        </p:blipFill>
        <p:spPr>
          <a:xfrm>
            <a:off x="7746521" y="76183"/>
            <a:ext cx="1794294" cy="657478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9B36D71-BD46-44F1-AD58-68D95D6ED8C6}"/>
              </a:ext>
            </a:extLst>
          </p:cNvPr>
          <p:cNvSpPr txBox="1"/>
          <p:nvPr/>
        </p:nvSpPr>
        <p:spPr>
          <a:xfrm>
            <a:off x="448573" y="1421190"/>
            <a:ext cx="711472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Luccas</a:t>
            </a:r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 Leal;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Gênero</a:t>
            </a: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: Masculino;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Idade</a:t>
            </a: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: 22 anos;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Renda Familiar</a:t>
            </a: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: R$10.000,00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Ocupação</a:t>
            </a: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: Marketing Digital;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Estado Civil</a:t>
            </a: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: Namorando;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Local de Trabalho</a:t>
            </a: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: Agência </a:t>
            </a:r>
            <a:r>
              <a:rPr lang="pt-BR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Pew</a:t>
            </a: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;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Escolaridade</a:t>
            </a: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: Superior incompleto;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Objetivos</a:t>
            </a: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: Ter um computador gamer;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Desafios</a:t>
            </a: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: Baixo salário;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 que faz na internet</a:t>
            </a: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: Trabalha e joga;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 que a empresa pode oferecer</a:t>
            </a: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: Diversão e reflexão;</a:t>
            </a:r>
          </a:p>
          <a:p>
            <a:pPr algn="ctr"/>
            <a:endParaRPr lang="pt-BR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52785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83C90F1-CEB0-4FEE-AAB6-91AB11B9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50720"/>
            <a:ext cx="8791575" cy="1051435"/>
          </a:xfrm>
        </p:spPr>
        <p:txBody>
          <a:bodyPr>
            <a:normAutofit/>
          </a:bodyPr>
          <a:lstStyle/>
          <a:p>
            <a:pPr algn="ctr"/>
            <a:r>
              <a:rPr lang="pt-BR" sz="4800" b="0" i="0" dirty="0">
                <a:effectLst/>
                <a:latin typeface="Amasis MT Pro Black" panose="020B0604020202020204" pitchFamily="18" charset="0"/>
                <a:cs typeface="Aharoni" panose="02010803020104030203" pitchFamily="2" charset="-79"/>
              </a:rPr>
              <a:t>PERSONA</a:t>
            </a:r>
            <a:endParaRPr lang="pt-BR" dirty="0">
              <a:latin typeface="Amasis MT Pro Black" panose="020B0604020202020204" pitchFamily="18" charset="0"/>
              <a:cs typeface="Aharoni" panose="02010803020104030203" pitchFamily="2" charset="-79"/>
            </a:endParaRPr>
          </a:p>
        </p:txBody>
      </p:sp>
      <p:pic>
        <p:nvPicPr>
          <p:cNvPr id="3" name="Imagem 2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9E3C8A21-CC55-41AB-B714-A3D4A7EDA5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679" r="50000"/>
          <a:stretch/>
        </p:blipFill>
        <p:spPr>
          <a:xfrm>
            <a:off x="8039819" y="450127"/>
            <a:ext cx="1570007" cy="576995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8CB388A-201E-48F2-B3A5-8D2A196FD5B9}"/>
              </a:ext>
            </a:extLst>
          </p:cNvPr>
          <p:cNvSpPr txBox="1"/>
          <p:nvPr/>
        </p:nvSpPr>
        <p:spPr>
          <a:xfrm>
            <a:off x="724936" y="1137815"/>
            <a:ext cx="672828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Heitor Gael;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Gênero</a:t>
            </a: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: Masculino;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Idade</a:t>
            </a: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: 24 anos;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Renda Familiar</a:t>
            </a: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: R$8.650,00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Ocupação</a:t>
            </a: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Tecnólogo em Desenvolvimento de sistemas</a:t>
            </a: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;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Estado Civil</a:t>
            </a: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Casado</a:t>
            </a: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;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Local de Trabalho</a:t>
            </a: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pt-BR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Willexcel</a:t>
            </a: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;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Escolaridade</a:t>
            </a: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Superior completo;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Objetivos</a:t>
            </a: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Ter uma renda estável</a:t>
            </a: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;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Desafios</a:t>
            </a: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Sustentar a família</a:t>
            </a: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;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 que faz na internet</a:t>
            </a: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Joga e trabalha</a:t>
            </a: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;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 que a empresa pode oferecer</a:t>
            </a: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: Diversão e reflexão;</a:t>
            </a:r>
          </a:p>
          <a:p>
            <a:pPr algn="ctr"/>
            <a:endParaRPr lang="pt-BR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55365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7">
            <a:extLst>
              <a:ext uri="{FF2B5EF4-FFF2-40B4-BE49-F238E27FC236}">
                <a16:creationId xmlns:a16="http://schemas.microsoft.com/office/drawing/2014/main" id="{41C020CC-39F2-438F-BDB0-477C36F05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35954" y="1045528"/>
            <a:ext cx="8791575" cy="4286497"/>
          </a:xfrm>
        </p:spPr>
        <p:txBody>
          <a:bodyPr>
            <a:normAutofit/>
          </a:bodyPr>
          <a:lstStyle/>
          <a:p>
            <a:pPr algn="ctr"/>
            <a:r>
              <a:rPr lang="pt-BR" sz="12400" dirty="0" err="1">
                <a:latin typeface="Amasis MT Pro Black" panose="020B0604020202020204" pitchFamily="18" charset="0"/>
                <a:cs typeface="Aharoni" panose="02010803020104030203" pitchFamily="2" charset="-79"/>
              </a:rPr>
              <a:t>End</a:t>
            </a:r>
            <a:br>
              <a:rPr lang="pt-BR" sz="12400" dirty="0">
                <a:latin typeface="Amasis MT Pro Black" panose="020B0604020202020204" pitchFamily="18" charset="0"/>
                <a:cs typeface="Aharoni" panose="02010803020104030203" pitchFamily="2" charset="-79"/>
              </a:rPr>
            </a:br>
            <a:r>
              <a:rPr lang="pt-BR" sz="12400" dirty="0">
                <a:latin typeface="Amasis MT Pro Black" panose="020B0604020202020204" pitchFamily="18" charset="0"/>
                <a:cs typeface="Aharoni" panose="02010803020104030203" pitchFamily="2" charset="-79"/>
              </a:rPr>
              <a:t>game</a:t>
            </a:r>
            <a:endParaRPr lang="pt-BR" sz="8000" dirty="0">
              <a:latin typeface="Amasis MT Pro Black" panose="020B0604020202020204" pitchFamily="18" charset="0"/>
              <a:cs typeface="Aharoni" panose="02010803020104030203" pitchFamily="2" charset="-79"/>
            </a:endParaRPr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C2DD820F-18C2-41C3-8904-6CAED44E5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880" y="1285751"/>
            <a:ext cx="4333775" cy="428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7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83C90F1-CEB0-4FEE-AAB6-91AB11B9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390977"/>
            <a:ext cx="8791575" cy="1051435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800" b="0" i="0" dirty="0">
                <a:effectLst/>
                <a:latin typeface="Amasis MT Pro Black" panose="020B0604020202020204" pitchFamily="18" charset="0"/>
                <a:cs typeface="Aharoni" panose="02010803020104030203" pitchFamily="2" charset="-79"/>
              </a:rPr>
              <a:t>Classificação indicativa</a:t>
            </a:r>
            <a:endParaRPr lang="pt-BR" dirty="0">
              <a:latin typeface="Amasis MT Pro Black" panose="020B0604020202020204" pitchFamily="18" charset="0"/>
              <a:cs typeface="Aharoni" panose="02010803020104030203" pitchFamily="2" charset="-79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09A854-3298-4F0B-AB08-AD384C033E3B}"/>
              </a:ext>
            </a:extLst>
          </p:cNvPr>
          <p:cNvSpPr txBox="1"/>
          <p:nvPr/>
        </p:nvSpPr>
        <p:spPr>
          <a:xfrm>
            <a:off x="2482250" y="4977439"/>
            <a:ext cx="7227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JOVENS </a:t>
            </a:r>
            <a:r>
              <a:rPr lang="pt-BR" sz="44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ADULTOS</a:t>
            </a:r>
            <a:r>
              <a:rPr lang="pt-BR" sz="48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– (16+)</a:t>
            </a:r>
          </a:p>
        </p:txBody>
      </p:sp>
      <p:pic>
        <p:nvPicPr>
          <p:cNvPr id="7" name="Picture 2" descr="Classificação 16 anos logo - PNG e Vetor - Download de Logo">
            <a:extLst>
              <a:ext uri="{FF2B5EF4-FFF2-40B4-BE49-F238E27FC236}">
                <a16:creationId xmlns:a16="http://schemas.microsoft.com/office/drawing/2014/main" id="{F64AE12A-0A9D-4292-81E8-E3F354BA4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408" y="1705335"/>
            <a:ext cx="3009181" cy="300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63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83C90F1-CEB0-4FEE-AAB6-91AB11B9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50720"/>
            <a:ext cx="8791575" cy="1051435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800" b="0" i="0" dirty="0">
                <a:effectLst/>
                <a:latin typeface="Amasis MT Pro Black" panose="020B0604020202020204" pitchFamily="18" charset="0"/>
                <a:cs typeface="Aharoni" panose="02010803020104030203" pitchFamily="2" charset="-79"/>
              </a:rPr>
              <a:t>Classificação indicativa</a:t>
            </a:r>
            <a:endParaRPr lang="pt-BR" dirty="0">
              <a:latin typeface="Amasis MT Pro Black" panose="020B0604020202020204" pitchFamily="18" charset="0"/>
              <a:cs typeface="Aharoni" panose="02010803020104030203" pitchFamily="2" charset="-79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D3F017-6223-4EE6-A492-492B1CA81791}"/>
              </a:ext>
            </a:extLst>
          </p:cNvPr>
          <p:cNvSpPr txBox="1"/>
          <p:nvPr/>
        </p:nvSpPr>
        <p:spPr>
          <a:xfrm>
            <a:off x="774939" y="2607453"/>
            <a:ext cx="625199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i="1" dirty="0">
                <a:solidFill>
                  <a:srgbClr val="DCDDDE"/>
                </a:solidFill>
                <a:effectLst/>
                <a:latin typeface="Whitney"/>
              </a:rPr>
              <a:t>A.4.5 MORTE INTENCIONAL</a:t>
            </a:r>
          </a:p>
          <a:p>
            <a:pPr algn="ctr"/>
            <a:r>
              <a:rPr lang="pt-BR" sz="4000" b="1" i="1" dirty="0">
                <a:solidFill>
                  <a:srgbClr val="DCDDDE"/>
                </a:solidFill>
                <a:latin typeface="Whitney"/>
              </a:rPr>
              <a:t>-----------</a:t>
            </a:r>
            <a:endParaRPr lang="pt-BR" sz="4000" b="1" i="1" dirty="0">
              <a:solidFill>
                <a:srgbClr val="DCDDDE"/>
              </a:solidFill>
              <a:effectLst/>
              <a:latin typeface="Whitney"/>
            </a:endParaRPr>
          </a:p>
          <a:p>
            <a:pPr algn="ctr"/>
            <a:r>
              <a:rPr lang="pt-BR" sz="3600" b="0" i="0" dirty="0">
                <a:solidFill>
                  <a:srgbClr val="DCDDDE"/>
                </a:solidFill>
                <a:effectLst/>
                <a:latin typeface="Whitney"/>
              </a:rPr>
              <a:t>Um personagem mata alguém intencionalmente</a:t>
            </a:r>
            <a:r>
              <a:rPr lang="pt-BR" sz="3600" dirty="0">
                <a:solidFill>
                  <a:srgbClr val="DCDDDE"/>
                </a:solidFill>
                <a:latin typeface="Whitney"/>
              </a:rPr>
              <a:t>.</a:t>
            </a:r>
            <a:endParaRPr lang="pt-BR" sz="3600" b="0" i="0" dirty="0">
              <a:solidFill>
                <a:srgbClr val="DCDDDE"/>
              </a:solidFill>
              <a:effectLst/>
              <a:latin typeface="Whitney"/>
            </a:endParaRPr>
          </a:p>
        </p:txBody>
      </p:sp>
      <p:pic>
        <p:nvPicPr>
          <p:cNvPr id="3074" name="Picture 2" descr="Caveira e ossos da morte - ícones de formas grátis">
            <a:extLst>
              <a:ext uri="{FF2B5EF4-FFF2-40B4-BE49-F238E27FC236}">
                <a16:creationId xmlns:a16="http://schemas.microsoft.com/office/drawing/2014/main" id="{75FD760C-77BA-45E7-9E71-C9DE1AD60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2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261" y="1384771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352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83C90F1-CEB0-4FEE-AAB6-91AB11B9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50720"/>
            <a:ext cx="8791575" cy="1051435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800" b="0" i="0" dirty="0">
                <a:effectLst/>
                <a:latin typeface="Amasis MT Pro Black" panose="020B0604020202020204" pitchFamily="18" charset="0"/>
                <a:cs typeface="Aharoni" panose="02010803020104030203" pitchFamily="2" charset="-79"/>
              </a:rPr>
              <a:t>Classificação indicativa</a:t>
            </a:r>
            <a:endParaRPr lang="pt-BR" dirty="0">
              <a:latin typeface="Amasis MT Pro Black" panose="020B0604020202020204" pitchFamily="18" charset="0"/>
              <a:cs typeface="Aharoni" panose="02010803020104030203" pitchFamily="2" charset="-79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D3F017-6223-4EE6-A492-492B1CA81791}"/>
              </a:ext>
            </a:extLst>
          </p:cNvPr>
          <p:cNvSpPr txBox="1"/>
          <p:nvPr/>
        </p:nvSpPr>
        <p:spPr>
          <a:xfrm>
            <a:off x="304079" y="1453553"/>
            <a:ext cx="56941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rgbClr val="DCDDDE"/>
                </a:solidFill>
                <a:latin typeface="Whitney"/>
              </a:rPr>
              <a:t>AGRAVANTE: CONTEXTO</a:t>
            </a:r>
            <a:endParaRPr lang="pt-BR" sz="3200" b="1" i="1" dirty="0">
              <a:solidFill>
                <a:srgbClr val="DCDDDE"/>
              </a:solidFill>
              <a:effectLst/>
              <a:latin typeface="Whitney"/>
            </a:endParaRPr>
          </a:p>
          <a:p>
            <a:pPr algn="ctr"/>
            <a:r>
              <a:rPr lang="pt-BR" sz="3200" b="1" i="1" dirty="0">
                <a:solidFill>
                  <a:srgbClr val="DCDDDE"/>
                </a:solidFill>
                <a:latin typeface="Whitney"/>
              </a:rPr>
              <a:t>---------</a:t>
            </a:r>
            <a:endParaRPr lang="pt-BR" sz="3200" b="1" i="1" dirty="0">
              <a:solidFill>
                <a:srgbClr val="DCDDDE"/>
              </a:solidFill>
              <a:effectLst/>
              <a:latin typeface="Whitney"/>
            </a:endParaRPr>
          </a:p>
          <a:p>
            <a:pPr algn="ctr"/>
            <a:r>
              <a:rPr lang="pt-BR" sz="3200" b="0" i="0" dirty="0">
                <a:solidFill>
                  <a:srgbClr val="DCDDDE"/>
                </a:solidFill>
                <a:effectLst/>
                <a:latin typeface="Whitney"/>
              </a:rPr>
              <a:t>Aplica-se quando o conteúdo classificável está inserido em um contexto que ressalta o impacto, sensação ou intensidade, tal como a violência familiar e a violência contra pessoas com reduzida capacidade de reação.</a:t>
            </a:r>
            <a:endParaRPr lang="pt-BR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26" name="Picture 2" descr="5 grandes mitos sobre a Primeira Guerra Mundial - BBC News Brasil">
            <a:extLst>
              <a:ext uri="{FF2B5EF4-FFF2-40B4-BE49-F238E27FC236}">
                <a16:creationId xmlns:a16="http://schemas.microsoft.com/office/drawing/2014/main" id="{6E593561-529F-469E-8999-A5B72E651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575" y="2046528"/>
            <a:ext cx="5283516" cy="297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2C42CAA-5208-44C3-8F2A-456355F8228D}"/>
              </a:ext>
            </a:extLst>
          </p:cNvPr>
          <p:cNvSpPr txBox="1"/>
          <p:nvPr/>
        </p:nvSpPr>
        <p:spPr>
          <a:xfrm>
            <a:off x="6193769" y="5018506"/>
            <a:ext cx="5694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rgbClr val="DCDDDE"/>
                </a:solidFill>
                <a:effectLst/>
                <a:latin typeface="Whitney"/>
              </a:rPr>
              <a:t>GUERRA</a:t>
            </a:r>
          </a:p>
        </p:txBody>
      </p:sp>
    </p:spTree>
    <p:extLst>
      <p:ext uri="{BB962C8B-B14F-4D97-AF65-F5344CB8AC3E}">
        <p14:creationId xmlns:p14="http://schemas.microsoft.com/office/powerpoint/2010/main" val="172840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83C90F1-CEB0-4FEE-AAB6-91AB11B9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50720"/>
            <a:ext cx="8791575" cy="1051435"/>
          </a:xfrm>
        </p:spPr>
        <p:txBody>
          <a:bodyPr>
            <a:normAutofit/>
          </a:bodyPr>
          <a:lstStyle/>
          <a:p>
            <a:pPr algn="ctr"/>
            <a:r>
              <a:rPr lang="pt-BR" sz="4800" b="0" i="0" dirty="0">
                <a:effectLst/>
                <a:latin typeface="Amasis MT Pro Black" panose="020B0604020202020204" pitchFamily="18" charset="0"/>
                <a:cs typeface="Aharoni" panose="02010803020104030203" pitchFamily="2" charset="-79"/>
              </a:rPr>
              <a:t>PÚBLICO ALVO</a:t>
            </a:r>
            <a:endParaRPr lang="pt-BR" dirty="0">
              <a:latin typeface="Amasis MT Pro Black" panose="020B0604020202020204" pitchFamily="18" charset="0"/>
              <a:cs typeface="Aharoni" panose="02010803020104030203" pitchFamily="2" charset="-79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D3F017-6223-4EE6-A492-492B1CA81791}"/>
              </a:ext>
            </a:extLst>
          </p:cNvPr>
          <p:cNvSpPr txBox="1"/>
          <p:nvPr/>
        </p:nvSpPr>
        <p:spPr>
          <a:xfrm>
            <a:off x="432589" y="1639691"/>
            <a:ext cx="56941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i="1" dirty="0">
                <a:solidFill>
                  <a:srgbClr val="DCDDDE"/>
                </a:solidFill>
                <a:latin typeface="Whitney"/>
              </a:rPr>
              <a:t>CLASSE SOCIAL: B2</a:t>
            </a:r>
            <a:endParaRPr lang="pt-BR" sz="4000" b="1" i="1" dirty="0">
              <a:solidFill>
                <a:srgbClr val="DCDDDE"/>
              </a:solidFill>
              <a:effectLst/>
              <a:latin typeface="Whitney"/>
            </a:endParaRPr>
          </a:p>
          <a:p>
            <a:pPr algn="ctr"/>
            <a:r>
              <a:rPr lang="pt-BR" sz="4000" b="1" i="1" dirty="0">
                <a:solidFill>
                  <a:srgbClr val="DCDDDE"/>
                </a:solidFill>
                <a:latin typeface="Whitney"/>
              </a:rPr>
              <a:t>---------</a:t>
            </a:r>
            <a:endParaRPr lang="pt-BR" sz="4000" b="1" i="1" dirty="0">
              <a:solidFill>
                <a:srgbClr val="DCDDDE"/>
              </a:solidFill>
              <a:effectLst/>
              <a:latin typeface="Whitney"/>
            </a:endParaRPr>
          </a:p>
          <a:p>
            <a:pPr algn="ctr"/>
            <a:r>
              <a:rPr lang="pt-BR" sz="4000" b="0" i="0" dirty="0">
                <a:solidFill>
                  <a:srgbClr val="DCDDDE"/>
                </a:solidFill>
                <a:effectLst/>
                <a:latin typeface="Whitney"/>
              </a:rPr>
              <a:t>Classe social de maiores consumidores em computadores, que tem condições para pagar por jogos digitais.</a:t>
            </a:r>
            <a:endParaRPr lang="pt-BR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Imagem 2" descr="Fundo preto com letras brancas&#10;&#10;Descrição gerada automaticamente com confiança média">
            <a:extLst>
              <a:ext uri="{FF2B5EF4-FFF2-40B4-BE49-F238E27FC236}">
                <a16:creationId xmlns:a16="http://schemas.microsoft.com/office/drawing/2014/main" id="{DAD20E26-FCC9-493E-94D5-53BCF5386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322" y="1102155"/>
            <a:ext cx="6592199" cy="5354675"/>
          </a:xfrm>
          <a:prstGeom prst="rect">
            <a:avLst/>
          </a:prstGeom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ECE7A4EF-DA63-404A-BD8E-0437287B2A82}"/>
              </a:ext>
            </a:extLst>
          </p:cNvPr>
          <p:cNvSpPr/>
          <p:nvPr/>
        </p:nvSpPr>
        <p:spPr>
          <a:xfrm rot="8944356">
            <a:off x="10188812" y="2105670"/>
            <a:ext cx="1645772" cy="595222"/>
          </a:xfrm>
          <a:prstGeom prst="rightArrow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05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83C90F1-CEB0-4FEE-AAB6-91AB11B9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50720"/>
            <a:ext cx="8791575" cy="1051435"/>
          </a:xfrm>
        </p:spPr>
        <p:txBody>
          <a:bodyPr>
            <a:normAutofit/>
          </a:bodyPr>
          <a:lstStyle/>
          <a:p>
            <a:pPr algn="ctr"/>
            <a:r>
              <a:rPr lang="pt-BR" sz="4800" b="0" i="0" dirty="0">
                <a:effectLst/>
                <a:latin typeface="Amasis MT Pro Black" panose="020B0604020202020204" pitchFamily="18" charset="0"/>
                <a:cs typeface="Aharoni" panose="02010803020104030203" pitchFamily="2" charset="-79"/>
              </a:rPr>
              <a:t>PÚBLICO ALVO</a:t>
            </a:r>
            <a:endParaRPr lang="pt-BR" dirty="0">
              <a:latin typeface="Amasis MT Pro Black" panose="020B0604020202020204" pitchFamily="18" charset="0"/>
              <a:cs typeface="Aharoni" panose="02010803020104030203" pitchFamily="2" charset="-79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D3F017-6223-4EE6-A492-492B1CA81791}"/>
              </a:ext>
            </a:extLst>
          </p:cNvPr>
          <p:cNvSpPr txBox="1"/>
          <p:nvPr/>
        </p:nvSpPr>
        <p:spPr>
          <a:xfrm>
            <a:off x="674128" y="2051065"/>
            <a:ext cx="56941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i="1" dirty="0">
                <a:solidFill>
                  <a:srgbClr val="DCDDDE"/>
                </a:solidFill>
                <a:effectLst/>
                <a:latin typeface="Whitney"/>
              </a:rPr>
              <a:t>GENÊRO</a:t>
            </a:r>
            <a:r>
              <a:rPr lang="pt-BR" sz="3600" b="1" i="1" dirty="0">
                <a:solidFill>
                  <a:srgbClr val="DCDDDE"/>
                </a:solidFill>
                <a:latin typeface="Whitney"/>
              </a:rPr>
              <a:t>: MASCULINO</a:t>
            </a:r>
            <a:endParaRPr lang="pt-BR" sz="3600" b="1" i="1" dirty="0">
              <a:solidFill>
                <a:srgbClr val="DCDDDE"/>
              </a:solidFill>
              <a:effectLst/>
              <a:latin typeface="Whitney"/>
            </a:endParaRPr>
          </a:p>
          <a:p>
            <a:pPr algn="ctr"/>
            <a:r>
              <a:rPr lang="pt-BR" sz="3600" b="1" i="1" dirty="0">
                <a:solidFill>
                  <a:srgbClr val="DCDDDE"/>
                </a:solidFill>
                <a:latin typeface="Whitney"/>
              </a:rPr>
              <a:t>---------</a:t>
            </a:r>
            <a:endParaRPr lang="pt-BR" sz="3600" b="1" i="1" dirty="0">
              <a:solidFill>
                <a:srgbClr val="DCDDDE"/>
              </a:solidFill>
              <a:effectLst/>
              <a:latin typeface="Whitney"/>
            </a:endParaRPr>
          </a:p>
          <a:p>
            <a:pPr algn="ctr"/>
            <a:r>
              <a:rPr lang="pt-BR" sz="3600" b="0" i="0" dirty="0">
                <a:solidFill>
                  <a:srgbClr val="DCDDDE"/>
                </a:solidFill>
                <a:effectLst/>
                <a:latin typeface="Whitney"/>
              </a:rPr>
              <a:t>Segundo o PGB2021, o público masculino ocupa 59,6% do público de jogadores de computador.</a:t>
            </a:r>
            <a:endParaRPr lang="pt-BR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2EDB8795-1798-4260-8D01-12C028677CB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50118" y="1740411"/>
            <a:ext cx="3960782" cy="396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8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83C90F1-CEB0-4FEE-AAB6-91AB11B9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50720"/>
            <a:ext cx="8791575" cy="1051435"/>
          </a:xfrm>
        </p:spPr>
        <p:txBody>
          <a:bodyPr>
            <a:normAutofit/>
          </a:bodyPr>
          <a:lstStyle/>
          <a:p>
            <a:pPr algn="ctr"/>
            <a:r>
              <a:rPr lang="pt-BR" sz="4800" b="0" i="0" dirty="0">
                <a:effectLst/>
                <a:latin typeface="Amasis MT Pro Black" panose="020B0604020202020204" pitchFamily="18" charset="0"/>
                <a:cs typeface="Aharoni" panose="02010803020104030203" pitchFamily="2" charset="-79"/>
              </a:rPr>
              <a:t>PÚBLICO ALVO</a:t>
            </a:r>
            <a:endParaRPr lang="pt-BR" dirty="0">
              <a:latin typeface="Amasis MT Pro Black" panose="020B0604020202020204" pitchFamily="18" charset="0"/>
              <a:cs typeface="Aharoni" panose="02010803020104030203" pitchFamily="2" charset="-79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D3F017-6223-4EE6-A492-492B1CA81791}"/>
              </a:ext>
            </a:extLst>
          </p:cNvPr>
          <p:cNvSpPr txBox="1"/>
          <p:nvPr/>
        </p:nvSpPr>
        <p:spPr>
          <a:xfrm>
            <a:off x="887802" y="2284872"/>
            <a:ext cx="56941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i="1" dirty="0">
                <a:solidFill>
                  <a:srgbClr val="DCDDDE"/>
                </a:solidFill>
                <a:effectLst/>
                <a:latin typeface="Whitney"/>
              </a:rPr>
              <a:t>Faixa etária: 20 a 24 anos</a:t>
            </a:r>
          </a:p>
          <a:p>
            <a:pPr algn="ctr"/>
            <a:r>
              <a:rPr lang="pt-BR" sz="3600" b="1" i="1" dirty="0">
                <a:solidFill>
                  <a:srgbClr val="DCDDDE"/>
                </a:solidFill>
                <a:latin typeface="Whitney"/>
              </a:rPr>
              <a:t>---------</a:t>
            </a:r>
            <a:endParaRPr lang="pt-BR" sz="3600" b="1" i="1" dirty="0">
              <a:solidFill>
                <a:srgbClr val="DCDDDE"/>
              </a:solidFill>
              <a:effectLst/>
              <a:latin typeface="Whitney"/>
            </a:endParaRPr>
          </a:p>
          <a:p>
            <a:pPr algn="ctr"/>
            <a:r>
              <a:rPr lang="pt-BR" sz="3600" dirty="0">
                <a:solidFill>
                  <a:srgbClr val="DCDDDE"/>
                </a:solidFill>
                <a:latin typeface="Whitney"/>
                <a:cs typeface="Aharoni" panose="02010803020104030203" pitchFamily="2" charset="-79"/>
              </a:rPr>
              <a:t>É a faixa etária que mais joga em computadores.</a:t>
            </a:r>
            <a:endParaRPr lang="pt-BR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Imagem 2" descr="Forma, Círculo&#10;&#10;Descrição gerada automaticamente">
            <a:extLst>
              <a:ext uri="{FF2B5EF4-FFF2-40B4-BE49-F238E27FC236}">
                <a16:creationId xmlns:a16="http://schemas.microsoft.com/office/drawing/2014/main" id="{C73D96A1-E264-4C25-83B4-AA154919529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7126856" y="1287463"/>
            <a:ext cx="4303143" cy="430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3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83C90F1-CEB0-4FEE-AAB6-91AB11B9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50720"/>
            <a:ext cx="8791575" cy="1051435"/>
          </a:xfrm>
        </p:spPr>
        <p:txBody>
          <a:bodyPr>
            <a:normAutofit/>
          </a:bodyPr>
          <a:lstStyle/>
          <a:p>
            <a:pPr algn="ctr"/>
            <a:r>
              <a:rPr lang="pt-BR" sz="4800" b="0" i="0" dirty="0">
                <a:effectLst/>
                <a:latin typeface="Amasis MT Pro Black" panose="020B0604020202020204" pitchFamily="18" charset="0"/>
                <a:cs typeface="Aharoni" panose="02010803020104030203" pitchFamily="2" charset="-79"/>
              </a:rPr>
              <a:t>PÚBLICO ALVO</a:t>
            </a:r>
            <a:endParaRPr lang="pt-BR" dirty="0">
              <a:latin typeface="Amasis MT Pro Black" panose="020B0604020202020204" pitchFamily="18" charset="0"/>
              <a:cs typeface="Aharoni" panose="02010803020104030203" pitchFamily="2" charset="-79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D3F017-6223-4EE6-A492-492B1CA81791}"/>
              </a:ext>
            </a:extLst>
          </p:cNvPr>
          <p:cNvSpPr txBox="1"/>
          <p:nvPr/>
        </p:nvSpPr>
        <p:spPr>
          <a:xfrm>
            <a:off x="1181100" y="2284873"/>
            <a:ext cx="56941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i="1" dirty="0">
                <a:solidFill>
                  <a:srgbClr val="DCDDDE"/>
                </a:solidFill>
                <a:latin typeface="Whitney"/>
              </a:rPr>
              <a:t>INTERESSES: JOGO INDIE</a:t>
            </a:r>
            <a:endParaRPr lang="pt-BR" sz="3600" b="1" i="1" dirty="0">
              <a:solidFill>
                <a:srgbClr val="DCDDDE"/>
              </a:solidFill>
              <a:effectLst/>
              <a:latin typeface="Whitney"/>
            </a:endParaRPr>
          </a:p>
          <a:p>
            <a:pPr algn="ctr"/>
            <a:r>
              <a:rPr lang="pt-BR" sz="3600" b="1" i="1" dirty="0">
                <a:solidFill>
                  <a:srgbClr val="DCDDDE"/>
                </a:solidFill>
                <a:latin typeface="Whitney"/>
              </a:rPr>
              <a:t>---------</a:t>
            </a:r>
            <a:endParaRPr lang="pt-BR" sz="3600" b="1" i="1" dirty="0">
              <a:solidFill>
                <a:srgbClr val="DCDDDE"/>
              </a:solidFill>
              <a:effectLst/>
              <a:latin typeface="Whitney"/>
            </a:endParaRPr>
          </a:p>
          <a:p>
            <a:pPr algn="ctr"/>
            <a:r>
              <a:rPr lang="pt-BR" sz="3600" dirty="0">
                <a:solidFill>
                  <a:srgbClr val="DCDDDE"/>
                </a:solidFill>
                <a:latin typeface="Whitney"/>
                <a:cs typeface="Aharoni" panose="02010803020104030203" pitchFamily="2" charset="-79"/>
              </a:rPr>
              <a:t>Pessoas que gostam de experimentar novas aventuras por um preço acessível.</a:t>
            </a:r>
            <a:endParaRPr lang="pt-BR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835D7EC-E995-4B1D-A81E-3DA13B132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264" y="2097657"/>
            <a:ext cx="3776931" cy="377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598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83C90F1-CEB0-4FEE-AAB6-91AB11B9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50720"/>
            <a:ext cx="8791575" cy="1051435"/>
          </a:xfrm>
        </p:spPr>
        <p:txBody>
          <a:bodyPr>
            <a:normAutofit/>
          </a:bodyPr>
          <a:lstStyle/>
          <a:p>
            <a:pPr algn="ctr"/>
            <a:r>
              <a:rPr lang="pt-BR" sz="4800" b="0" i="0" dirty="0">
                <a:effectLst/>
                <a:latin typeface="Amasis MT Pro Black" panose="020B0604020202020204" pitchFamily="18" charset="0"/>
                <a:cs typeface="Aharoni" panose="02010803020104030203" pitchFamily="2" charset="-79"/>
              </a:rPr>
              <a:t>PERSONA</a:t>
            </a:r>
            <a:endParaRPr lang="pt-BR" dirty="0">
              <a:latin typeface="Amasis MT Pro Black" panose="020B0604020202020204" pitchFamily="18" charset="0"/>
              <a:cs typeface="Aharoni" panose="02010803020104030203" pitchFamily="2" charset="-79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D3F017-6223-4EE6-A492-492B1CA81791}"/>
              </a:ext>
            </a:extLst>
          </p:cNvPr>
          <p:cNvSpPr txBox="1"/>
          <p:nvPr/>
        </p:nvSpPr>
        <p:spPr>
          <a:xfrm>
            <a:off x="422694" y="1595021"/>
            <a:ext cx="711472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Michael dos Santos;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Gênero</a:t>
            </a: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: Masculino;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Idade</a:t>
            </a: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: 20 anos;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Renda Familiar</a:t>
            </a: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: R$11.149,00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Ocupação</a:t>
            </a: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: Estoquista;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Estado Civil</a:t>
            </a: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: Solteiro;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Local de Trabalho</a:t>
            </a: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: Supermercado Jonas;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Escolaridade</a:t>
            </a: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: Ensino médio completo;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Objetivos</a:t>
            </a: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: Sair da casa dos pais;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Desafios</a:t>
            </a: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: Falta de Tempo e baixo salário;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 que faz na internet</a:t>
            </a: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: Jogar jogos digitais;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 que a empresa pode oferecer</a:t>
            </a: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: Diversão e reflexão;</a:t>
            </a:r>
          </a:p>
          <a:p>
            <a:pPr algn="ctr"/>
            <a:endParaRPr lang="pt-BR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9107CBF1-B1D5-4EF9-8696-E8E450D438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681" r="20205"/>
          <a:stretch/>
        </p:blipFill>
        <p:spPr>
          <a:xfrm>
            <a:off x="8048444" y="1102155"/>
            <a:ext cx="1932317" cy="541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90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504</TotalTime>
  <Words>416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Aharoni</vt:lpstr>
      <vt:lpstr>Amasis MT Pro Black</vt:lpstr>
      <vt:lpstr>-apple-system</vt:lpstr>
      <vt:lpstr>Arial</vt:lpstr>
      <vt:lpstr>Tw Cen MT</vt:lpstr>
      <vt:lpstr>Whitney</vt:lpstr>
      <vt:lpstr>Circuito</vt:lpstr>
      <vt:lpstr>Apresentação do PowerPoint</vt:lpstr>
      <vt:lpstr>Classificação indicativa</vt:lpstr>
      <vt:lpstr>Classificação indicativa</vt:lpstr>
      <vt:lpstr>Classificação indicativa</vt:lpstr>
      <vt:lpstr>PÚBLICO ALVO</vt:lpstr>
      <vt:lpstr>PÚBLICO ALVO</vt:lpstr>
      <vt:lpstr>PÚBLICO ALVO</vt:lpstr>
      <vt:lpstr>PÚBLICO ALVO</vt:lpstr>
      <vt:lpstr>PERSONA</vt:lpstr>
      <vt:lpstr>PERSONA</vt:lpstr>
      <vt:lpstr>PERSONA</vt:lpstr>
      <vt:lpstr>End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Last Goodbye</dc:title>
  <dc:creator>DANIEL Pg</dc:creator>
  <cp:lastModifiedBy>KAUAM SILVA BATISTA</cp:lastModifiedBy>
  <cp:revision>13</cp:revision>
  <dcterms:created xsi:type="dcterms:W3CDTF">2022-03-26T19:52:38Z</dcterms:created>
  <dcterms:modified xsi:type="dcterms:W3CDTF">2022-04-12T00:58:51Z</dcterms:modified>
</cp:coreProperties>
</file>