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7" r:id="rId5"/>
    <p:sldId id="258" r:id="rId6"/>
    <p:sldId id="270" r:id="rId7"/>
    <p:sldId id="271" r:id="rId8"/>
    <p:sldId id="269" r:id="rId9"/>
    <p:sldId id="272" r:id="rId10"/>
    <p:sldId id="273" r:id="rId11"/>
    <p:sldId id="276" r:id="rId12"/>
    <p:sldId id="277" r:id="rId13"/>
    <p:sldId id="278" r:id="rId14"/>
    <p:sldId id="279" r:id="rId15"/>
    <p:sldId id="267" r:id="rId16"/>
    <p:sldId id="266"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ULIK CHAUHAN" initials="MC" lastIdx="1" clrIdx="0">
    <p:extLst>
      <p:ext uri="{19B8F6BF-5375-455C-9EA6-DF929625EA0E}">
        <p15:presenceInfo xmlns:p15="http://schemas.microsoft.com/office/powerpoint/2012/main" userId="128fe6eb28a42d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52CA"/>
    <a:srgbClr val="AA72D4"/>
    <a:srgbClr val="42BA97"/>
    <a:srgbClr val="969FA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9E0BE-4516-4144-83E5-8CD5DCF79682}" type="doc">
      <dgm:prSet loTypeId="urn:microsoft.com/office/officeart/2005/8/layout/process1" loCatId="process" qsTypeId="urn:microsoft.com/office/officeart/2005/8/quickstyle/simple5" qsCatId="simple" csTypeId="urn:microsoft.com/office/officeart/2005/8/colors/accent1_2" csCatId="accent1" phldr="1"/>
      <dgm:spPr/>
    </dgm:pt>
    <dgm:pt modelId="{4594118A-1B3C-4207-935C-0F730D80FB60}">
      <dgm:prSet phldrT="[Text]"/>
      <dgm:spPr>
        <a:gradFill rotWithShape="0">
          <a:gsLst>
            <a:gs pos="100000">
              <a:schemeClr val="accent3"/>
            </a:gs>
            <a:gs pos="100000">
              <a:schemeClr val="tx1"/>
            </a:gs>
          </a:gsLst>
        </a:gradFill>
      </dgm:spPr>
      <dgm:t>
        <a:bodyPr/>
        <a:lstStyle/>
        <a:p>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Data Preprocessing</a:t>
          </a:r>
        </a:p>
      </dgm:t>
    </dgm:pt>
    <dgm:pt modelId="{90EBD623-E20A-4510-B376-ABE6A2470951}" type="parTrans" cxnId="{92060D04-94CD-4C92-9F7F-E11A05F1E3D0}">
      <dgm:prSet/>
      <dgm:spPr/>
      <dgm:t>
        <a:bodyPr/>
        <a:lstStyle/>
        <a:p>
          <a:endParaRPr lang="en-IN"/>
        </a:p>
      </dgm:t>
    </dgm:pt>
    <dgm:pt modelId="{71E50C64-BB99-47E4-ABA3-795C036DB2C1}" type="sibTrans" cxnId="{92060D04-94CD-4C92-9F7F-E11A05F1E3D0}">
      <dgm:prSet/>
      <dgm:spPr>
        <a:gradFill rotWithShape="0">
          <a:gsLst>
            <a:gs pos="0">
              <a:schemeClr val="accent1">
                <a:tint val="60000"/>
                <a:hueOff val="0"/>
                <a:satOff val="0"/>
                <a:lumOff val="0"/>
                <a:alphaOff val="0"/>
                <a:tint val="98000"/>
                <a:lumMod val="110000"/>
              </a:schemeClr>
            </a:gs>
            <a:gs pos="0">
              <a:schemeClr val="accent3"/>
            </a:gs>
          </a:gsLst>
        </a:gradFill>
      </dgm:spPr>
      <dgm:t>
        <a:bodyPr/>
        <a:lstStyle/>
        <a:p>
          <a:endParaRPr lang="en-IN"/>
        </a:p>
      </dgm:t>
    </dgm:pt>
    <dgm:pt modelId="{B1C87653-FBC2-48A8-816E-96F758D58F2B}">
      <dgm:prSet phldrT="[Text]"/>
      <dgm:spPr>
        <a:gradFill rotWithShape="0">
          <a:gsLst>
            <a:gs pos="0">
              <a:schemeClr val="bg2"/>
            </a:gs>
            <a:gs pos="0">
              <a:schemeClr val="accent3"/>
            </a:gs>
          </a:gsLst>
        </a:gradFill>
      </dgm:spPr>
      <dgm:t>
        <a:bodyPr/>
        <a:lstStyle/>
        <a:p>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Model Training</a:t>
          </a:r>
        </a:p>
      </dgm:t>
    </dgm:pt>
    <dgm:pt modelId="{309253F5-9160-4A23-AE82-F261C8E3D998}" type="parTrans" cxnId="{5F48B045-75C3-4A00-98A3-98FD1EF0404E}">
      <dgm:prSet/>
      <dgm:spPr/>
      <dgm:t>
        <a:bodyPr/>
        <a:lstStyle/>
        <a:p>
          <a:endParaRPr lang="en-IN"/>
        </a:p>
      </dgm:t>
    </dgm:pt>
    <dgm:pt modelId="{29C00DE2-54BC-4C6E-B888-C8BA399DA796}" type="sibTrans" cxnId="{5F48B045-75C3-4A00-98A3-98FD1EF0404E}">
      <dgm:prSet/>
      <dgm:spPr>
        <a:gradFill rotWithShape="0">
          <a:gsLst>
            <a:gs pos="100000">
              <a:schemeClr val="accent3"/>
            </a:gs>
            <a:gs pos="100000">
              <a:schemeClr val="tx1"/>
            </a:gs>
          </a:gsLst>
        </a:gradFill>
      </dgm:spPr>
      <dgm:t>
        <a:bodyPr/>
        <a:lstStyle/>
        <a:p>
          <a:endParaRPr lang="en-IN"/>
        </a:p>
      </dgm:t>
    </dgm:pt>
    <dgm:pt modelId="{767BFBAC-AAFC-4469-B50F-45FED14AF501}">
      <dgm:prSet phldrT="[Text]"/>
      <dgm:spPr>
        <a:gradFill rotWithShape="0">
          <a:gsLst>
            <a:gs pos="0">
              <a:schemeClr val="accent1"/>
            </a:gs>
            <a:gs pos="0">
              <a:schemeClr val="accent3"/>
            </a:gs>
          </a:gsLst>
        </a:gradFill>
      </dgm:spPr>
      <dgm:t>
        <a:bodyPr/>
        <a:lstStyle/>
        <a:p>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Model Evaluation</a:t>
          </a:r>
        </a:p>
      </dgm:t>
    </dgm:pt>
    <dgm:pt modelId="{27FDC6E4-A8D2-459A-B71A-04FDA73890EE}" type="parTrans" cxnId="{E6755BD8-A348-4742-BC2F-D7D4D883391D}">
      <dgm:prSet/>
      <dgm:spPr/>
      <dgm:t>
        <a:bodyPr/>
        <a:lstStyle/>
        <a:p>
          <a:endParaRPr lang="en-IN"/>
        </a:p>
      </dgm:t>
    </dgm:pt>
    <dgm:pt modelId="{BEF97F94-F569-4E0B-A675-E53DC750A54E}" type="sibTrans" cxnId="{E6755BD8-A348-4742-BC2F-D7D4D883391D}">
      <dgm:prSet/>
      <dgm:spPr/>
      <dgm:t>
        <a:bodyPr/>
        <a:lstStyle/>
        <a:p>
          <a:endParaRPr lang="en-IN"/>
        </a:p>
      </dgm:t>
    </dgm:pt>
    <dgm:pt modelId="{50C6D18F-8381-429B-8A98-1B78DEBA3F56}" type="pres">
      <dgm:prSet presAssocID="{2BC9E0BE-4516-4144-83E5-8CD5DCF79682}" presName="Name0" presStyleCnt="0">
        <dgm:presLayoutVars>
          <dgm:dir/>
          <dgm:resizeHandles val="exact"/>
        </dgm:presLayoutVars>
      </dgm:prSet>
      <dgm:spPr/>
    </dgm:pt>
    <dgm:pt modelId="{72E9E85E-11C3-4657-9097-A54BD4C2037D}" type="pres">
      <dgm:prSet presAssocID="{4594118A-1B3C-4207-935C-0F730D80FB60}" presName="node" presStyleLbl="node1" presStyleIdx="0" presStyleCnt="3" custLinFactNeighborY="-910">
        <dgm:presLayoutVars>
          <dgm:bulletEnabled val="1"/>
        </dgm:presLayoutVars>
      </dgm:prSet>
      <dgm:spPr/>
    </dgm:pt>
    <dgm:pt modelId="{86D7E866-061D-49A4-91E9-8C9072CD0874}" type="pres">
      <dgm:prSet presAssocID="{71E50C64-BB99-47E4-ABA3-795C036DB2C1}" presName="sibTrans" presStyleLbl="sibTrans2D1" presStyleIdx="0" presStyleCnt="2"/>
      <dgm:spPr/>
    </dgm:pt>
    <dgm:pt modelId="{B99DB6D5-D154-47A9-A55D-86EF0FD523B0}" type="pres">
      <dgm:prSet presAssocID="{71E50C64-BB99-47E4-ABA3-795C036DB2C1}" presName="connectorText" presStyleLbl="sibTrans2D1" presStyleIdx="0" presStyleCnt="2"/>
      <dgm:spPr/>
    </dgm:pt>
    <dgm:pt modelId="{8DAC72F3-A353-4D04-BD7A-B45737DC5918}" type="pres">
      <dgm:prSet presAssocID="{B1C87653-FBC2-48A8-816E-96F758D58F2B}" presName="node" presStyleLbl="node1" presStyleIdx="1" presStyleCnt="3">
        <dgm:presLayoutVars>
          <dgm:bulletEnabled val="1"/>
        </dgm:presLayoutVars>
      </dgm:prSet>
      <dgm:spPr/>
    </dgm:pt>
    <dgm:pt modelId="{DC2E8247-D596-4854-BF1F-48D4EA146DF9}" type="pres">
      <dgm:prSet presAssocID="{29C00DE2-54BC-4C6E-B888-C8BA399DA796}" presName="sibTrans" presStyleLbl="sibTrans2D1" presStyleIdx="1" presStyleCnt="2" custLinFactNeighborX="-6509" custLinFactNeighborY="-1443"/>
      <dgm:spPr/>
    </dgm:pt>
    <dgm:pt modelId="{42E56CCA-F5E2-45DC-8B37-B6CCF14617F7}" type="pres">
      <dgm:prSet presAssocID="{29C00DE2-54BC-4C6E-B888-C8BA399DA796}" presName="connectorText" presStyleLbl="sibTrans2D1" presStyleIdx="1" presStyleCnt="2"/>
      <dgm:spPr/>
    </dgm:pt>
    <dgm:pt modelId="{1BEF0578-284B-4C46-A381-4D99A815B684}" type="pres">
      <dgm:prSet presAssocID="{767BFBAC-AAFC-4469-B50F-45FED14AF501}" presName="node" presStyleLbl="node1" presStyleIdx="2" presStyleCnt="3" custLinFactNeighborX="4823" custLinFactNeighborY="-288">
        <dgm:presLayoutVars>
          <dgm:bulletEnabled val="1"/>
        </dgm:presLayoutVars>
      </dgm:prSet>
      <dgm:spPr/>
    </dgm:pt>
  </dgm:ptLst>
  <dgm:cxnLst>
    <dgm:cxn modelId="{196A7201-31CB-42F0-BA0C-E1F741BE2CC1}" type="presOf" srcId="{4594118A-1B3C-4207-935C-0F730D80FB60}" destId="{72E9E85E-11C3-4657-9097-A54BD4C2037D}" srcOrd="0" destOrd="0" presId="urn:microsoft.com/office/officeart/2005/8/layout/process1"/>
    <dgm:cxn modelId="{92060D04-94CD-4C92-9F7F-E11A05F1E3D0}" srcId="{2BC9E0BE-4516-4144-83E5-8CD5DCF79682}" destId="{4594118A-1B3C-4207-935C-0F730D80FB60}" srcOrd="0" destOrd="0" parTransId="{90EBD623-E20A-4510-B376-ABE6A2470951}" sibTransId="{71E50C64-BB99-47E4-ABA3-795C036DB2C1}"/>
    <dgm:cxn modelId="{7605B00B-05C3-4D3E-A709-08042F97EB27}" type="presOf" srcId="{71E50C64-BB99-47E4-ABA3-795C036DB2C1}" destId="{B99DB6D5-D154-47A9-A55D-86EF0FD523B0}" srcOrd="1" destOrd="0" presId="urn:microsoft.com/office/officeart/2005/8/layout/process1"/>
    <dgm:cxn modelId="{5F48B045-75C3-4A00-98A3-98FD1EF0404E}" srcId="{2BC9E0BE-4516-4144-83E5-8CD5DCF79682}" destId="{B1C87653-FBC2-48A8-816E-96F758D58F2B}" srcOrd="1" destOrd="0" parTransId="{309253F5-9160-4A23-AE82-F261C8E3D998}" sibTransId="{29C00DE2-54BC-4C6E-B888-C8BA399DA796}"/>
    <dgm:cxn modelId="{8A04C679-1BCE-4F76-9BC9-32B46FF85348}" type="presOf" srcId="{71E50C64-BB99-47E4-ABA3-795C036DB2C1}" destId="{86D7E866-061D-49A4-91E9-8C9072CD0874}" srcOrd="0" destOrd="0" presId="urn:microsoft.com/office/officeart/2005/8/layout/process1"/>
    <dgm:cxn modelId="{D55EA67C-BA67-4227-8C79-08F1B113132E}" type="presOf" srcId="{29C00DE2-54BC-4C6E-B888-C8BA399DA796}" destId="{42E56CCA-F5E2-45DC-8B37-B6CCF14617F7}" srcOrd="1" destOrd="0" presId="urn:microsoft.com/office/officeart/2005/8/layout/process1"/>
    <dgm:cxn modelId="{2A7B9DA5-6B02-4DD3-8BD7-1CA5BFD24716}" type="presOf" srcId="{767BFBAC-AAFC-4469-B50F-45FED14AF501}" destId="{1BEF0578-284B-4C46-A381-4D99A815B684}" srcOrd="0" destOrd="0" presId="urn:microsoft.com/office/officeart/2005/8/layout/process1"/>
    <dgm:cxn modelId="{1453E7CC-FA2E-4959-AAF3-63818BD45A81}" type="presOf" srcId="{2BC9E0BE-4516-4144-83E5-8CD5DCF79682}" destId="{50C6D18F-8381-429B-8A98-1B78DEBA3F56}" srcOrd="0" destOrd="0" presId="urn:microsoft.com/office/officeart/2005/8/layout/process1"/>
    <dgm:cxn modelId="{E6755BD8-A348-4742-BC2F-D7D4D883391D}" srcId="{2BC9E0BE-4516-4144-83E5-8CD5DCF79682}" destId="{767BFBAC-AAFC-4469-B50F-45FED14AF501}" srcOrd="2" destOrd="0" parTransId="{27FDC6E4-A8D2-459A-B71A-04FDA73890EE}" sibTransId="{BEF97F94-F569-4E0B-A675-E53DC750A54E}"/>
    <dgm:cxn modelId="{DB82E5DD-A3FC-4D21-84B8-2D5D7E78899E}" type="presOf" srcId="{B1C87653-FBC2-48A8-816E-96F758D58F2B}" destId="{8DAC72F3-A353-4D04-BD7A-B45737DC5918}" srcOrd="0" destOrd="0" presId="urn:microsoft.com/office/officeart/2005/8/layout/process1"/>
    <dgm:cxn modelId="{038F5BF8-7EF6-44BD-A982-C9327B362B1E}" type="presOf" srcId="{29C00DE2-54BC-4C6E-B888-C8BA399DA796}" destId="{DC2E8247-D596-4854-BF1F-48D4EA146DF9}" srcOrd="0" destOrd="0" presId="urn:microsoft.com/office/officeart/2005/8/layout/process1"/>
    <dgm:cxn modelId="{A3F57F5B-7579-4B04-B688-1E0E0CC65691}" type="presParOf" srcId="{50C6D18F-8381-429B-8A98-1B78DEBA3F56}" destId="{72E9E85E-11C3-4657-9097-A54BD4C2037D}" srcOrd="0" destOrd="0" presId="urn:microsoft.com/office/officeart/2005/8/layout/process1"/>
    <dgm:cxn modelId="{1F60CA42-FBE1-49B8-B207-BBAF528F407A}" type="presParOf" srcId="{50C6D18F-8381-429B-8A98-1B78DEBA3F56}" destId="{86D7E866-061D-49A4-91E9-8C9072CD0874}" srcOrd="1" destOrd="0" presId="urn:microsoft.com/office/officeart/2005/8/layout/process1"/>
    <dgm:cxn modelId="{FD55C21E-08D0-441A-941B-EEF83FAE57E5}" type="presParOf" srcId="{86D7E866-061D-49A4-91E9-8C9072CD0874}" destId="{B99DB6D5-D154-47A9-A55D-86EF0FD523B0}" srcOrd="0" destOrd="0" presId="urn:microsoft.com/office/officeart/2005/8/layout/process1"/>
    <dgm:cxn modelId="{C2533E3F-EC70-44FE-85CA-92A8850F7344}" type="presParOf" srcId="{50C6D18F-8381-429B-8A98-1B78DEBA3F56}" destId="{8DAC72F3-A353-4D04-BD7A-B45737DC5918}" srcOrd="2" destOrd="0" presId="urn:microsoft.com/office/officeart/2005/8/layout/process1"/>
    <dgm:cxn modelId="{EF66177C-242F-4FA4-AC3C-674F73DAE634}" type="presParOf" srcId="{50C6D18F-8381-429B-8A98-1B78DEBA3F56}" destId="{DC2E8247-D596-4854-BF1F-48D4EA146DF9}" srcOrd="3" destOrd="0" presId="urn:microsoft.com/office/officeart/2005/8/layout/process1"/>
    <dgm:cxn modelId="{877FCF29-B82F-4690-B3AE-5ACFC227F615}" type="presParOf" srcId="{DC2E8247-D596-4854-BF1F-48D4EA146DF9}" destId="{42E56CCA-F5E2-45DC-8B37-B6CCF14617F7}" srcOrd="0" destOrd="0" presId="urn:microsoft.com/office/officeart/2005/8/layout/process1"/>
    <dgm:cxn modelId="{C0AE1044-3104-4BDA-BE9E-71F53CA5E2AE}" type="presParOf" srcId="{50C6D18F-8381-429B-8A98-1B78DEBA3F56}" destId="{1BEF0578-284B-4C46-A381-4D99A815B684}" srcOrd="4" destOrd="0" presId="urn:microsoft.com/office/officeart/2005/8/layout/process1"/>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9E85E-11C3-4657-9097-A54BD4C2037D}">
      <dsp:nvSpPr>
        <dsp:cNvPr id="0" name=""/>
        <dsp:cNvSpPr/>
      </dsp:nvSpPr>
      <dsp:spPr>
        <a:xfrm>
          <a:off x="6934" y="0"/>
          <a:ext cx="2072665" cy="814803"/>
        </a:xfrm>
        <a:prstGeom prst="roundRect">
          <a:avLst>
            <a:gd name="adj" fmla="val 10000"/>
          </a:avLst>
        </a:prstGeom>
        <a:gradFill rotWithShape="0">
          <a:gsLst>
            <a:gs pos="100000">
              <a:schemeClr val="accent3"/>
            </a:gs>
            <a:gs pos="100000">
              <a:schemeClr val="tx1"/>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solidFill>
                <a:schemeClr val="bg1"/>
              </a:solidFill>
              <a:latin typeface="Tahoma" panose="020B0604030504040204" pitchFamily="34" charset="0"/>
              <a:ea typeface="Tahoma" panose="020B0604030504040204" pitchFamily="34" charset="0"/>
              <a:cs typeface="Tahoma" panose="020B0604030504040204" pitchFamily="34" charset="0"/>
            </a:rPr>
            <a:t>Data Preprocessing</a:t>
          </a:r>
        </a:p>
      </dsp:txBody>
      <dsp:txXfrm>
        <a:off x="30799" y="23865"/>
        <a:ext cx="2024935" cy="767073"/>
      </dsp:txXfrm>
    </dsp:sp>
    <dsp:sp modelId="{86D7E866-061D-49A4-91E9-8C9072CD0874}">
      <dsp:nvSpPr>
        <dsp:cNvPr id="0" name=""/>
        <dsp:cNvSpPr/>
      </dsp:nvSpPr>
      <dsp:spPr>
        <a:xfrm>
          <a:off x="2286866" y="150390"/>
          <a:ext cx="439405" cy="514021"/>
        </a:xfrm>
        <a:prstGeom prst="rightArrow">
          <a:avLst>
            <a:gd name="adj1" fmla="val 60000"/>
            <a:gd name="adj2" fmla="val 50000"/>
          </a:avLst>
        </a:prstGeom>
        <a:gradFill rotWithShape="0">
          <a:gsLst>
            <a:gs pos="0">
              <a:schemeClr val="accent1">
                <a:tint val="60000"/>
                <a:hueOff val="0"/>
                <a:satOff val="0"/>
                <a:lumOff val="0"/>
                <a:alphaOff val="0"/>
                <a:tint val="98000"/>
                <a:lumMod val="110000"/>
              </a:schemeClr>
            </a:gs>
            <a:gs pos="0">
              <a:schemeClr val="accent3"/>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2286866" y="253194"/>
        <a:ext cx="307584" cy="308413"/>
      </dsp:txXfrm>
    </dsp:sp>
    <dsp:sp modelId="{8DAC72F3-A353-4D04-BD7A-B45737DC5918}">
      <dsp:nvSpPr>
        <dsp:cNvPr id="0" name=""/>
        <dsp:cNvSpPr/>
      </dsp:nvSpPr>
      <dsp:spPr>
        <a:xfrm>
          <a:off x="2908666" y="0"/>
          <a:ext cx="2072665" cy="814803"/>
        </a:xfrm>
        <a:prstGeom prst="roundRect">
          <a:avLst>
            <a:gd name="adj" fmla="val 10000"/>
          </a:avLst>
        </a:prstGeom>
        <a:gradFill rotWithShape="0">
          <a:gsLst>
            <a:gs pos="0">
              <a:schemeClr val="bg2"/>
            </a:gs>
            <a:gs pos="0">
              <a:schemeClr val="accent3"/>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solidFill>
                <a:schemeClr val="bg1"/>
              </a:solidFill>
              <a:latin typeface="Tahoma" panose="020B0604030504040204" pitchFamily="34" charset="0"/>
              <a:ea typeface="Tahoma" panose="020B0604030504040204" pitchFamily="34" charset="0"/>
              <a:cs typeface="Tahoma" panose="020B0604030504040204" pitchFamily="34" charset="0"/>
            </a:rPr>
            <a:t>Model Training</a:t>
          </a:r>
        </a:p>
      </dsp:txBody>
      <dsp:txXfrm>
        <a:off x="2932531" y="23865"/>
        <a:ext cx="2024935" cy="767073"/>
      </dsp:txXfrm>
    </dsp:sp>
    <dsp:sp modelId="{DC2E8247-D596-4854-BF1F-48D4EA146DF9}">
      <dsp:nvSpPr>
        <dsp:cNvPr id="0" name=""/>
        <dsp:cNvSpPr/>
      </dsp:nvSpPr>
      <dsp:spPr>
        <a:xfrm>
          <a:off x="5161491" y="142973"/>
          <a:ext cx="443080" cy="514021"/>
        </a:xfrm>
        <a:prstGeom prst="rightArrow">
          <a:avLst>
            <a:gd name="adj1" fmla="val 60000"/>
            <a:gd name="adj2" fmla="val 50000"/>
          </a:avLst>
        </a:prstGeom>
        <a:gradFill rotWithShape="0">
          <a:gsLst>
            <a:gs pos="100000">
              <a:schemeClr val="accent3"/>
            </a:gs>
            <a:gs pos="100000">
              <a:schemeClr val="tx1"/>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5161491" y="245777"/>
        <a:ext cx="310156" cy="308413"/>
      </dsp:txXfrm>
    </dsp:sp>
    <dsp:sp modelId="{1BEF0578-284B-4C46-A381-4D99A815B684}">
      <dsp:nvSpPr>
        <dsp:cNvPr id="0" name=""/>
        <dsp:cNvSpPr/>
      </dsp:nvSpPr>
      <dsp:spPr>
        <a:xfrm>
          <a:off x="5817332" y="0"/>
          <a:ext cx="2072665" cy="814803"/>
        </a:xfrm>
        <a:prstGeom prst="roundRect">
          <a:avLst>
            <a:gd name="adj" fmla="val 10000"/>
          </a:avLst>
        </a:prstGeom>
        <a:gradFill rotWithShape="0">
          <a:gsLst>
            <a:gs pos="0">
              <a:schemeClr val="accent1"/>
            </a:gs>
            <a:gs pos="0">
              <a:schemeClr val="accent3"/>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solidFill>
                <a:schemeClr val="bg1"/>
              </a:solidFill>
              <a:latin typeface="Tahoma" panose="020B0604030504040204" pitchFamily="34" charset="0"/>
              <a:ea typeface="Tahoma" panose="020B0604030504040204" pitchFamily="34" charset="0"/>
              <a:cs typeface="Tahoma" panose="020B0604030504040204" pitchFamily="34" charset="0"/>
            </a:rPr>
            <a:t>Model Evaluation</a:t>
          </a:r>
        </a:p>
      </dsp:txBody>
      <dsp:txXfrm>
        <a:off x="5841197" y="23865"/>
        <a:ext cx="2024935" cy="7670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10/1/2023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10/1/2023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10/1/2023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10/1/2023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10/1/2023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10/1/2023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10/1/2023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10/1/2023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10/1/2023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10/1/2023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10/1/2023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752C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10/1/2023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6.svg"/><Relationship Id="rId7" Type="http://schemas.openxmlformats.org/officeDocument/2006/relationships/slide" Target="slide12.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slide" Target="slide8.xml"/><Relationship Id="rId9" Type="http://schemas.openxmlformats.org/officeDocument/2006/relationships/image" Target="../media/image38.sv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hyperlink" Target="https://github.com/MAULIK-24/resturant_review_sentiment_analysis" TargetMode="External"/><Relationship Id="rId4" Type="http://schemas.openxmlformats.org/officeDocument/2006/relationships/hyperlink" Target="https://colab.research.google.com/drive/1mGeFij_0yUxSD1BUPszsp8CVyviBU18G?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8.png"/><Relationship Id="rId7" Type="http://schemas.openxmlformats.org/officeDocument/2006/relationships/image" Target="../media/image11.svg"/><Relationship Id="rId12" Type="http://schemas.openxmlformats.org/officeDocument/2006/relationships/image" Target="../media/image15.svg"/><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slide" Target="slide5.xml"/><Relationship Id="rId10" Type="http://schemas.openxmlformats.org/officeDocument/2006/relationships/image" Target="../media/image13.svg"/><Relationship Id="rId4" Type="http://schemas.openxmlformats.org/officeDocument/2006/relationships/image" Target="../media/image9.sv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15.svg"/><Relationship Id="rId18" Type="http://schemas.openxmlformats.org/officeDocument/2006/relationships/diagramQuickStyle" Target="../diagrams/quickStyle1.xml"/><Relationship Id="rId3" Type="http://schemas.openxmlformats.org/officeDocument/2006/relationships/image" Target="../media/image8.png"/><Relationship Id="rId7" Type="http://schemas.openxmlformats.org/officeDocument/2006/relationships/image" Target="../media/image11.svg"/><Relationship Id="rId12" Type="http://schemas.openxmlformats.org/officeDocument/2006/relationships/image" Target="../media/image14.png"/><Relationship Id="rId17" Type="http://schemas.openxmlformats.org/officeDocument/2006/relationships/diagramLayout" Target="../diagrams/layout1.xml"/><Relationship Id="rId2" Type="http://schemas.openxmlformats.org/officeDocument/2006/relationships/slide" Target="slide4.xml"/><Relationship Id="rId16" Type="http://schemas.openxmlformats.org/officeDocument/2006/relationships/diagramData" Target="../diagrams/data1.xml"/><Relationship Id="rId20" Type="http://schemas.microsoft.com/office/2007/relationships/diagramDrawing" Target="../diagrams/drawing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slide" Target="slide6.xml"/><Relationship Id="rId5" Type="http://schemas.openxmlformats.org/officeDocument/2006/relationships/slide" Target="slide5.xml"/><Relationship Id="rId15" Type="http://schemas.openxmlformats.org/officeDocument/2006/relationships/image" Target="../media/image19.svg"/><Relationship Id="rId10" Type="http://schemas.openxmlformats.org/officeDocument/2006/relationships/image" Target="../media/image17.svg"/><Relationship Id="rId19" Type="http://schemas.openxmlformats.org/officeDocument/2006/relationships/diagramColors" Target="../diagrams/colors1.xml"/><Relationship Id="rId4" Type="http://schemas.openxmlformats.org/officeDocument/2006/relationships/image" Target="../media/image16.svg"/><Relationship Id="rId9" Type="http://schemas.openxmlformats.org/officeDocument/2006/relationships/image" Target="../media/image12.pn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19.svg"/><Relationship Id="rId18" Type="http://schemas.openxmlformats.org/officeDocument/2006/relationships/image" Target="../media/image22.svg"/><Relationship Id="rId3" Type="http://schemas.openxmlformats.org/officeDocument/2006/relationships/image" Target="../media/image8.png"/><Relationship Id="rId7" Type="http://schemas.openxmlformats.org/officeDocument/2006/relationships/image" Target="../media/image20.svg"/><Relationship Id="rId12" Type="http://schemas.openxmlformats.org/officeDocument/2006/relationships/image" Target="../media/image18.png"/><Relationship Id="rId17" Type="http://schemas.openxmlformats.org/officeDocument/2006/relationships/image" Target="../media/image21.png"/><Relationship Id="rId2" Type="http://schemas.openxmlformats.org/officeDocument/2006/relationships/slide" Target="slide4.xml"/><Relationship Id="rId16" Type="http://schemas.openxmlformats.org/officeDocument/2006/relationships/image" Target="../media/image15.svg"/><Relationship Id="rId20"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slide" Target="slide7.xml"/><Relationship Id="rId5" Type="http://schemas.openxmlformats.org/officeDocument/2006/relationships/slide" Target="slide5.xml"/><Relationship Id="rId15" Type="http://schemas.openxmlformats.org/officeDocument/2006/relationships/image" Target="../media/image14.png"/><Relationship Id="rId10" Type="http://schemas.openxmlformats.org/officeDocument/2006/relationships/image" Target="../media/image17.svg"/><Relationship Id="rId19" Type="http://schemas.openxmlformats.org/officeDocument/2006/relationships/image" Target="../media/image23.png"/><Relationship Id="rId4" Type="http://schemas.openxmlformats.org/officeDocument/2006/relationships/image" Target="../media/image9.svg"/><Relationship Id="rId9" Type="http://schemas.openxmlformats.org/officeDocument/2006/relationships/image" Target="../media/image12.png"/><Relationship Id="rId14" Type="http://schemas.openxmlformats.org/officeDocument/2006/relationships/slide" Target="slide6.xml"/></Relationships>
</file>

<file path=ppt/slides/_rels/slide6.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25.svg"/><Relationship Id="rId18" Type="http://schemas.openxmlformats.org/officeDocument/2006/relationships/image" Target="../media/image28.png"/><Relationship Id="rId26" Type="http://schemas.openxmlformats.org/officeDocument/2006/relationships/image" Target="../media/image35.svg"/><Relationship Id="rId3" Type="http://schemas.openxmlformats.org/officeDocument/2006/relationships/image" Target="../media/image8.png"/><Relationship Id="rId21" Type="http://schemas.openxmlformats.org/officeDocument/2006/relationships/image" Target="../media/image31.svg"/><Relationship Id="rId7" Type="http://schemas.openxmlformats.org/officeDocument/2006/relationships/image" Target="../media/image11.svg"/><Relationship Id="rId12" Type="http://schemas.openxmlformats.org/officeDocument/2006/relationships/image" Target="../media/image14.png"/><Relationship Id="rId17" Type="http://schemas.openxmlformats.org/officeDocument/2006/relationships/image" Target="../media/image27.svg"/><Relationship Id="rId25" Type="http://schemas.openxmlformats.org/officeDocument/2006/relationships/image" Target="../media/image34.png"/><Relationship Id="rId2" Type="http://schemas.openxmlformats.org/officeDocument/2006/relationships/slide" Target="slide4.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slide" Target="slide6.xml"/><Relationship Id="rId24" Type="http://schemas.openxmlformats.org/officeDocument/2006/relationships/slide" Target="slide8.xml"/><Relationship Id="rId5" Type="http://schemas.openxmlformats.org/officeDocument/2006/relationships/slide" Target="slide5.xml"/><Relationship Id="rId15" Type="http://schemas.openxmlformats.org/officeDocument/2006/relationships/image" Target="../media/image17.svg"/><Relationship Id="rId23" Type="http://schemas.openxmlformats.org/officeDocument/2006/relationships/image" Target="../media/image33.svg"/><Relationship Id="rId10" Type="http://schemas.openxmlformats.org/officeDocument/2006/relationships/image" Target="../media/image19.svg"/><Relationship Id="rId19" Type="http://schemas.openxmlformats.org/officeDocument/2006/relationships/image" Target="../media/image29.svg"/><Relationship Id="rId4" Type="http://schemas.openxmlformats.org/officeDocument/2006/relationships/image" Target="../media/image9.svg"/><Relationship Id="rId9" Type="http://schemas.openxmlformats.org/officeDocument/2006/relationships/image" Target="../media/image18.png"/><Relationship Id="rId14" Type="http://schemas.openxmlformats.org/officeDocument/2006/relationships/image" Target="../media/image12.png"/><Relationship Id="rId22"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8.xml"/><Relationship Id="rId3" Type="http://schemas.openxmlformats.org/officeDocument/2006/relationships/image" Target="../media/image10.png"/><Relationship Id="rId7" Type="http://schemas.openxmlformats.org/officeDocument/2006/relationships/image" Target="../media/image36.svg"/><Relationship Id="rId12" Type="http://schemas.openxmlformats.org/officeDocument/2006/relationships/image" Target="../media/image9.svg"/><Relationship Id="rId17" Type="http://schemas.openxmlformats.org/officeDocument/2006/relationships/image" Target="../media/image38.svg"/><Relationship Id="rId2" Type="http://schemas.openxmlformats.org/officeDocument/2006/relationships/slide" Target="slide5.xml"/><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8.png"/><Relationship Id="rId5" Type="http://schemas.openxmlformats.org/officeDocument/2006/relationships/slide" Target="slide7.xml"/><Relationship Id="rId15" Type="http://schemas.openxmlformats.org/officeDocument/2006/relationships/image" Target="../media/image35.svg"/><Relationship Id="rId10" Type="http://schemas.openxmlformats.org/officeDocument/2006/relationships/image" Target="../media/image15.svg"/><Relationship Id="rId4" Type="http://schemas.openxmlformats.org/officeDocument/2006/relationships/image" Target="../media/image11.svg"/><Relationship Id="rId9" Type="http://schemas.openxmlformats.org/officeDocument/2006/relationships/image" Target="../media/image14.png"/><Relationship Id="rId14"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6.svg"/><Relationship Id="rId7" Type="http://schemas.openxmlformats.org/officeDocument/2006/relationships/image" Target="../media/image9.svg"/><Relationship Id="rId12" Type="http://schemas.openxmlformats.org/officeDocument/2006/relationships/image" Target="../media/image3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8.svg"/><Relationship Id="rId5" Type="http://schemas.openxmlformats.org/officeDocument/2006/relationships/image" Target="../media/image15.svg"/><Relationship Id="rId10" Type="http://schemas.openxmlformats.org/officeDocument/2006/relationships/image" Target="../media/image37.png"/><Relationship Id="rId4" Type="http://schemas.openxmlformats.org/officeDocument/2006/relationships/image" Target="../media/image14.png"/><Relationship Id="rId9" Type="http://schemas.openxmlformats.org/officeDocument/2006/relationships/image" Target="../media/image35.sv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4" y="670626"/>
            <a:ext cx="10993549" cy="627187"/>
          </a:xfrm>
        </p:spPr>
        <p:txBody>
          <a:bodyPr>
            <a:normAutofit fontScale="90000"/>
          </a:bodyPr>
          <a:lstStyle/>
          <a:p>
            <a:r>
              <a:rPr lang="en-GB" sz="3600" dirty="0">
                <a:solidFill>
                  <a:schemeClr val="bg1"/>
                </a:solidFill>
              </a:rPr>
              <a:t>Student </a:t>
            </a:r>
            <a:r>
              <a:rPr lang="en-GB" dirty="0">
                <a:solidFill>
                  <a:schemeClr val="bg1"/>
                </a:solidFill>
              </a:rPr>
              <a:t>Details</a:t>
            </a:r>
            <a:endParaRPr lang="en-US" dirty="0">
              <a:solidFill>
                <a:schemeClr val="bg1"/>
              </a:solidFill>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46534" y="1350930"/>
            <a:ext cx="5514806" cy="2110406"/>
          </a:xfrm>
        </p:spPr>
        <p:txBody>
          <a:bodyPr>
            <a:normAutofit fontScale="92500" lnSpcReduction="10000"/>
          </a:bodyPr>
          <a:lstStyle/>
          <a:p>
            <a:r>
              <a:rPr lang="en-GB" cap="none" dirty="0">
                <a:solidFill>
                  <a:schemeClr val="bg1"/>
                </a:solidFill>
                <a:latin typeface="Tahoma" panose="020B0604030504040204" pitchFamily="34" charset="0"/>
                <a:ea typeface="Tahoma" panose="020B0604030504040204" pitchFamily="34" charset="0"/>
                <a:cs typeface="Tahoma" panose="020B0604030504040204" pitchFamily="34" charset="0"/>
              </a:rPr>
              <a:t>NAME: CHAUHAN MAULIK BHAVYKETU</a:t>
            </a:r>
          </a:p>
          <a:p>
            <a:r>
              <a:rPr lang="en-GB" cap="none" dirty="0">
                <a:solidFill>
                  <a:schemeClr val="bg1"/>
                </a:solidFill>
                <a:latin typeface="Tahoma" panose="020B0604030504040204" pitchFamily="34" charset="0"/>
                <a:ea typeface="Tahoma" panose="020B0604030504040204" pitchFamily="34" charset="0"/>
                <a:cs typeface="Tahoma" panose="020B0604030504040204" pitchFamily="34" charset="0"/>
              </a:rPr>
              <a:t>EMAIL ID: maulikchauhan124@gmail.com</a:t>
            </a:r>
          </a:p>
          <a:p>
            <a:r>
              <a:rPr lang="en-GB" cap="none" dirty="0">
                <a:solidFill>
                  <a:schemeClr val="bg1"/>
                </a:solidFill>
                <a:latin typeface="Tahoma" panose="020B0604030504040204" pitchFamily="34" charset="0"/>
                <a:ea typeface="Tahoma" panose="020B0604030504040204" pitchFamily="34" charset="0"/>
                <a:cs typeface="Tahoma" panose="020B0604030504040204" pitchFamily="34" charset="0"/>
              </a:rPr>
              <a:t>COLLEGE NAME: LDRP - ITR</a:t>
            </a:r>
          </a:p>
          <a:p>
            <a:r>
              <a:rPr lang="en-GB" cap="none" dirty="0">
                <a:solidFill>
                  <a:schemeClr val="bg1"/>
                </a:solidFill>
                <a:latin typeface="Tahoma" panose="020B0604030504040204" pitchFamily="34" charset="0"/>
                <a:ea typeface="Tahoma" panose="020B0604030504040204" pitchFamily="34" charset="0"/>
                <a:cs typeface="Tahoma" panose="020B0604030504040204" pitchFamily="34" charset="0"/>
              </a:rPr>
              <a:t>COLLEGE STATE: GUJARAT</a:t>
            </a:r>
          </a:p>
          <a:p>
            <a:r>
              <a:rPr lang="en-GB" cap="none" dirty="0">
                <a:solidFill>
                  <a:schemeClr val="bg1"/>
                </a:solidFill>
                <a:latin typeface="Tahoma" panose="020B0604030504040204" pitchFamily="34" charset="0"/>
                <a:ea typeface="Tahoma" panose="020B0604030504040204" pitchFamily="34" charset="0"/>
                <a:cs typeface="Tahoma" panose="020B0604030504040204" pitchFamily="34" charset="0"/>
              </a:rPr>
              <a:t>DOMAIN: ARTIFICIAL INTELLIGENCE</a:t>
            </a:r>
          </a:p>
          <a:p>
            <a:r>
              <a:rPr lang="en-GB" cap="none" dirty="0">
                <a:solidFill>
                  <a:schemeClr val="bg1"/>
                </a:solidFill>
                <a:latin typeface="Tahoma" panose="020B0604030504040204" pitchFamily="34" charset="0"/>
                <a:ea typeface="Tahoma" panose="020B0604030504040204" pitchFamily="34" charset="0"/>
                <a:cs typeface="Tahoma" panose="020B0604030504040204" pitchFamily="34" charset="0"/>
              </a:rPr>
              <a:t>START DATE &amp; END DATE: 18 AUG 2023 TO 30 AUG 2023</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629891"/>
            <a:ext cx="11260667" cy="2762442"/>
          </a:xfrm>
          <a:prstGeom prst="rect">
            <a:avLst/>
          </a:prstGeom>
        </p:spPr>
      </p:pic>
      <p:pic>
        <p:nvPicPr>
          <p:cNvPr id="7" name="Picture 6">
            <a:extLst>
              <a:ext uri="{FF2B5EF4-FFF2-40B4-BE49-F238E27FC236}">
                <a16:creationId xmlns:a16="http://schemas.microsoft.com/office/drawing/2014/main" id="{14D39261-88A2-1C41-65C4-9B55C89907C5}"/>
              </a:ext>
            </a:extLst>
          </p:cNvPr>
          <p:cNvPicPr>
            <a:picLocks noChangeAspect="1"/>
          </p:cNvPicPr>
          <p:nvPr/>
        </p:nvPicPr>
        <p:blipFill>
          <a:blip r:embed="rId3"/>
          <a:stretch>
            <a:fillRect/>
          </a:stretch>
        </p:blipFill>
        <p:spPr>
          <a:xfrm>
            <a:off x="9616064" y="984219"/>
            <a:ext cx="1824019" cy="2497003"/>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1118" y="669303"/>
            <a:ext cx="11029616" cy="655056"/>
          </a:xfrm>
        </p:spPr>
        <p:txBody>
          <a:bodyPr anchor="ctr"/>
          <a:lstStyle/>
          <a:p>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MODELLING</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CBE52E4D-759E-EA87-BF0F-E04F4D2ADCCC}"/>
              </a:ext>
            </a:extLst>
          </p:cNvPr>
          <p:cNvSpPr txBox="1"/>
          <p:nvPr/>
        </p:nvSpPr>
        <p:spPr>
          <a:xfrm>
            <a:off x="461118" y="1633958"/>
            <a:ext cx="10756779" cy="923330"/>
          </a:xfrm>
          <a:prstGeom prst="rect">
            <a:avLst/>
          </a:prstGeom>
          <a:noFill/>
        </p:spPr>
        <p:txBody>
          <a:bodyPr wrap="square" rtlCol="0">
            <a:spAutoFit/>
          </a:bodyPr>
          <a:lstStyle/>
          <a:p>
            <a:pPr marL="342900" indent="-342900">
              <a:buFont typeface="+mj-lt"/>
              <a:buAutoNum type="arabicPeriod" startAt="3"/>
            </a:pP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Hyperparameter Tuning: </a:t>
            </a:r>
            <a:r>
              <a:rPr lang="en-US"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Hyperparameter tuning is a critical step in improving the accuracy and effectiveness of  restaurant reviews sentiment analysis models, enabling them to capture better restaurant reviews and provide more valuable insights.</a:t>
            </a:r>
            <a:endParaRPr lang="en-IN"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75C37A42-7945-80F0-2C7B-62EFA63DDF37}"/>
              </a:ext>
            </a:extLst>
          </p:cNvPr>
          <p:cNvPicPr>
            <a:picLocks noChangeAspect="1"/>
          </p:cNvPicPr>
          <p:nvPr/>
        </p:nvPicPr>
        <p:blipFill>
          <a:blip r:embed="rId2"/>
          <a:stretch>
            <a:fillRect/>
          </a:stretch>
        </p:blipFill>
        <p:spPr>
          <a:xfrm>
            <a:off x="461118" y="2841487"/>
            <a:ext cx="11345858" cy="3581900"/>
          </a:xfrm>
          <a:prstGeom prst="rect">
            <a:avLst/>
          </a:prstGeom>
        </p:spPr>
      </p:pic>
    </p:spTree>
    <p:extLst>
      <p:ext uri="{BB962C8B-B14F-4D97-AF65-F5344CB8AC3E}">
        <p14:creationId xmlns:p14="http://schemas.microsoft.com/office/powerpoint/2010/main" val="228876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1118" y="669303"/>
            <a:ext cx="11029616" cy="655056"/>
          </a:xfrm>
        </p:spPr>
        <p:txBody>
          <a:bodyPr anchor="ctr"/>
          <a:lstStyle/>
          <a:p>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MODELLING</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CBE52E4D-759E-EA87-BF0F-E04F4D2ADCCC}"/>
              </a:ext>
            </a:extLst>
          </p:cNvPr>
          <p:cNvSpPr txBox="1"/>
          <p:nvPr/>
        </p:nvSpPr>
        <p:spPr>
          <a:xfrm>
            <a:off x="461118" y="1324359"/>
            <a:ext cx="10756779" cy="369332"/>
          </a:xfrm>
          <a:prstGeom prst="rect">
            <a:avLst/>
          </a:prstGeom>
          <a:noFill/>
        </p:spPr>
        <p:txBody>
          <a:bodyPr wrap="square" rtlCol="0">
            <a:spAutoFit/>
          </a:bodyPr>
          <a:lstStyle/>
          <a:p>
            <a:r>
              <a:rPr lang="en-IN" dirty="0">
                <a:solidFill>
                  <a:schemeClr val="bg1"/>
                </a:solidFill>
              </a:rPr>
              <a:t>4.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Model Testing : Testing the model with different inputs.</a:t>
            </a:r>
          </a:p>
        </p:txBody>
      </p:sp>
      <p:pic>
        <p:nvPicPr>
          <p:cNvPr id="7" name="Picture 6">
            <a:extLst>
              <a:ext uri="{FF2B5EF4-FFF2-40B4-BE49-F238E27FC236}">
                <a16:creationId xmlns:a16="http://schemas.microsoft.com/office/drawing/2014/main" id="{6A550C1C-B852-7CCF-DAE0-CF19ECDF6396}"/>
              </a:ext>
            </a:extLst>
          </p:cNvPr>
          <p:cNvPicPr>
            <a:picLocks noChangeAspect="1"/>
          </p:cNvPicPr>
          <p:nvPr/>
        </p:nvPicPr>
        <p:blipFill>
          <a:blip r:embed="rId2"/>
          <a:stretch>
            <a:fillRect/>
          </a:stretch>
        </p:blipFill>
        <p:spPr>
          <a:xfrm>
            <a:off x="461118" y="1693691"/>
            <a:ext cx="10534261" cy="5164309"/>
          </a:xfrm>
          <a:prstGeom prst="rect">
            <a:avLst/>
          </a:prstGeom>
        </p:spPr>
      </p:pic>
    </p:spTree>
    <p:extLst>
      <p:ext uri="{BB962C8B-B14F-4D97-AF65-F5344CB8AC3E}">
        <p14:creationId xmlns:p14="http://schemas.microsoft.com/office/powerpoint/2010/main" val="113759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394BC591-089C-9004-A42E-883B0867554E}"/>
              </a:ext>
            </a:extLst>
          </p:cNvPr>
          <p:cNvSpPr/>
          <p:nvPr/>
        </p:nvSpPr>
        <p:spPr>
          <a:xfrm>
            <a:off x="9585960"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solidFill>
            <a:schemeClr val="bg2"/>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Oval 8">
            <a:extLst>
              <a:ext uri="{FF2B5EF4-FFF2-40B4-BE49-F238E27FC236}">
                <a16:creationId xmlns:a16="http://schemas.microsoft.com/office/drawing/2014/main" id="{FB7AA5C2-7FAA-80A3-7826-319A51CB92AD}"/>
              </a:ext>
            </a:extLst>
          </p:cNvPr>
          <p:cNvSpPr/>
          <p:nvPr/>
        </p:nvSpPr>
        <p:spPr>
          <a:xfrm>
            <a:off x="9331436" y="2543493"/>
            <a:ext cx="1554480" cy="1554480"/>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33409" y="724721"/>
            <a:ext cx="11029616" cy="655056"/>
          </a:xfrm>
        </p:spPr>
        <p:txBody>
          <a:bodyPr anchor="ctr"/>
          <a:lstStyle/>
          <a:p>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Results</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33409" y="1608378"/>
            <a:ext cx="8283871" cy="4810226"/>
          </a:xfrm>
        </p:spPr>
        <p:txBody>
          <a:bodyPr>
            <a:normAutofit/>
          </a:bodyPr>
          <a:lstStyle/>
          <a:p>
            <a:r>
              <a:rPr lang="en-US" sz="24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The result of Restaurant Review Sentiment Analysis serves as a valuable tool for both restaurant owners and customers. </a:t>
            </a:r>
            <a:endParaRPr lang="en-GB" sz="2400" b="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The model was accurate to predict the results for different inputs.</a:t>
            </a:r>
            <a:endParaRPr lang="en-GB" sz="2400" b="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r>
              <a:rPr lang="en-US" sz="24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It allows businesses to assess customer satisfaction, make data-driven improvements, and adapt to changing customer preferences.</a:t>
            </a:r>
          </a:p>
          <a:p>
            <a:r>
              <a:rPr lang="en-US" sz="24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Customers, in turn, can benefit from summarized insights to choose the best dining experiences.</a:t>
            </a:r>
            <a:endParaRPr lang="en-GB" sz="2400" b="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endParaRPr lang="en-US" dirty="0">
              <a:solidFill>
                <a:schemeClr val="bg1"/>
              </a:solidFill>
            </a:endParaRPr>
          </a:p>
        </p:txBody>
      </p:sp>
      <p:pic>
        <p:nvPicPr>
          <p:cNvPr id="5" name="Graphic 4" descr="Gears">
            <a:extLst>
              <a:ext uri="{FF2B5EF4-FFF2-40B4-BE49-F238E27FC236}">
                <a16:creationId xmlns:a16="http://schemas.microsoft.com/office/drawing/2014/main" id="{A5E389DA-09CC-1D1C-2B8C-87AE791A01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77074" y="1151177"/>
            <a:ext cx="457200" cy="457200"/>
          </a:xfrm>
          <a:prstGeom prst="rect">
            <a:avLst/>
          </a:prstGeom>
        </p:spPr>
      </p:pic>
      <p:pic>
        <p:nvPicPr>
          <p:cNvPr id="7" name="Graphic 6" descr="Decision chart">
            <a:hlinkClick r:id="rId4" action="ppaction://hlinksldjump"/>
            <a:extLst>
              <a:ext uri="{FF2B5EF4-FFF2-40B4-BE49-F238E27FC236}">
                <a16:creationId xmlns:a16="http://schemas.microsoft.com/office/drawing/2014/main" id="{561E8816-0292-4F31-AF5B-721CCC3163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28716" y="1608377"/>
            <a:ext cx="457200" cy="457200"/>
          </a:xfrm>
          <a:prstGeom prst="rect">
            <a:avLst/>
          </a:prstGeom>
        </p:spPr>
      </p:pic>
      <p:pic>
        <p:nvPicPr>
          <p:cNvPr id="8" name="Graphic 7" descr="Bullseye">
            <a:hlinkClick r:id="rId7" action="ppaction://hlinksldjump"/>
            <a:extLst>
              <a:ext uri="{FF2B5EF4-FFF2-40B4-BE49-F238E27FC236}">
                <a16:creationId xmlns:a16="http://schemas.microsoft.com/office/drawing/2014/main" id="{78A687BC-C391-BBB8-EB6A-9E2997C2036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51476" y="2863533"/>
            <a:ext cx="914400" cy="914400"/>
          </a:xfrm>
          <a:prstGeom prst="rect">
            <a:avLst/>
          </a:prstGeom>
        </p:spPr>
      </p:pic>
      <p:pic>
        <p:nvPicPr>
          <p:cNvPr id="10" name="Graphic 9" descr="Gears">
            <a:extLst>
              <a:ext uri="{FF2B5EF4-FFF2-40B4-BE49-F238E27FC236}">
                <a16:creationId xmlns:a16="http://schemas.microsoft.com/office/drawing/2014/main" id="{CEEE3EA4-EF5E-D979-6EA6-CBB32848F8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84249" y="1052249"/>
            <a:ext cx="457200" cy="457200"/>
          </a:xfrm>
          <a:prstGeom prst="rect">
            <a:avLst/>
          </a:prstGeom>
        </p:spPr>
      </p:pic>
    </p:spTree>
    <p:extLst>
      <p:ext uri="{BB962C8B-B14F-4D97-AF65-F5344CB8AC3E}">
        <p14:creationId xmlns:p14="http://schemas.microsoft.com/office/powerpoint/2010/main" val="3319627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1119" y="706249"/>
            <a:ext cx="11029616" cy="655056"/>
          </a:xfrm>
        </p:spPr>
        <p:txBody>
          <a:bodyPr anchor="ctr"/>
          <a:lstStyle/>
          <a:p>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links</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a:extLst>
              <a:ext uri="{FF2B5EF4-FFF2-40B4-BE49-F238E27FC236}">
                <a16:creationId xmlns:a16="http://schemas.microsoft.com/office/drawing/2014/main" id="{737AD8B0-51F0-0464-B135-1E4305187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330" y="1884498"/>
            <a:ext cx="1963993" cy="12103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Logo - Free social media icons">
            <a:extLst>
              <a:ext uri="{FF2B5EF4-FFF2-40B4-BE49-F238E27FC236}">
                <a16:creationId xmlns:a16="http://schemas.microsoft.com/office/drawing/2014/main" id="{8BD5C9F5-B70C-3B57-38D7-BE7360662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70" y="3618002"/>
            <a:ext cx="1210311" cy="12103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6F9DF2-2D1E-4370-E68D-0ED34481F1DE}"/>
              </a:ext>
            </a:extLst>
          </p:cNvPr>
          <p:cNvSpPr txBox="1"/>
          <p:nvPr/>
        </p:nvSpPr>
        <p:spPr>
          <a:xfrm>
            <a:off x="2133600" y="2027988"/>
            <a:ext cx="8382000" cy="923330"/>
          </a:xfrm>
          <a:prstGeom prst="rect">
            <a:avLst/>
          </a:prstGeom>
          <a:noFill/>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Google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colab</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link :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hlinkClick r:id="rId4">
                  <a:extLst>
                    <a:ext uri="{A12FA001-AC4F-418D-AE19-62706E023703}">
                      <ahyp:hlinkClr xmlns:ahyp="http://schemas.microsoft.com/office/drawing/2018/hyperlinkcolor" val="tx"/>
                    </a:ext>
                  </a:extLst>
                </a:hlinkClick>
              </a:rPr>
              <a:t>https://colab.research.google.com/drive/1mGeFij_0yUxSD1BUPszsp8CVyviBU18G?usp=sharing</a:t>
            </a:r>
            <a:endParaRPr lang="en-IN"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22AE9AD2-A44A-C1AC-D400-92FE5D7D1606}"/>
              </a:ext>
            </a:extLst>
          </p:cNvPr>
          <p:cNvSpPr txBox="1"/>
          <p:nvPr/>
        </p:nvSpPr>
        <p:spPr>
          <a:xfrm flipH="1">
            <a:off x="2133600" y="3899991"/>
            <a:ext cx="7477125" cy="646331"/>
          </a:xfrm>
          <a:prstGeom prst="rect">
            <a:avLst/>
          </a:prstGeom>
          <a:noFill/>
        </p:spPr>
        <p:txBody>
          <a:bodyPr wrap="square" rtlCol="0">
            <a:spAutoFit/>
          </a:bodyPr>
          <a:lstStyle/>
          <a:p>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Github</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link:</a:t>
            </a:r>
          </a:p>
          <a:p>
            <a:r>
              <a:rPr lang="en-US" dirty="0">
                <a:solidFill>
                  <a:schemeClr val="bg1"/>
                </a:solidFill>
                <a:latin typeface="Tahoma" panose="020B0604030504040204" pitchFamily="34" charset="0"/>
                <a:ea typeface="Tahoma" panose="020B0604030504040204" pitchFamily="34" charset="0"/>
                <a:cs typeface="Tahoma" panose="020B0604030504040204" pitchFamily="34" charset="0"/>
                <a:hlinkClick r:id="rId5">
                  <a:extLst>
                    <a:ext uri="{A12FA001-AC4F-418D-AE19-62706E023703}">
                      <ahyp:hlinkClr xmlns:ahyp="http://schemas.microsoft.com/office/drawing/2018/hyperlinkcolor" val="tx"/>
                    </a:ext>
                  </a:extLst>
                </a:hlinkClick>
              </a:rPr>
              <a:t>https://github.com/MAULIK-24/resturant_review_sentiment_analysis</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58589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78FEE9-6F04-7C0B-DF16-D1C7DD565DF3}"/>
              </a:ext>
            </a:extLst>
          </p:cNvPr>
          <p:cNvSpPr txBox="1"/>
          <p:nvPr/>
        </p:nvSpPr>
        <p:spPr>
          <a:xfrm>
            <a:off x="3095913" y="2767280"/>
            <a:ext cx="6505287" cy="1323439"/>
          </a:xfrm>
          <a:prstGeom prst="rect">
            <a:avLst/>
          </a:prstGeom>
          <a:noFill/>
        </p:spPr>
        <p:txBody>
          <a:bodyPr wrap="square" rtlCol="0">
            <a:spAutoFit/>
          </a:bodyPr>
          <a:lstStyle/>
          <a:p>
            <a:pPr algn="ctr"/>
            <a:r>
              <a:rPr lang="en-IN" sz="8000" dirty="0">
                <a:solidFill>
                  <a:schemeClr val="bg1"/>
                </a:solidFill>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574879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173778"/>
          </a:xfrm>
        </p:spPr>
        <p:txBody>
          <a:bodyPr>
            <a:normAutofit/>
          </a:bodyPr>
          <a:lstStyle/>
          <a:p>
            <a:pPr algn="ct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sentiment analysis of Restaurant reviews</a:t>
            </a:r>
            <a:br>
              <a:rPr lang="en-GB" dirty="0">
                <a:solidFill>
                  <a:schemeClr val="bg1"/>
                </a:solidFill>
              </a:rPr>
            </a:br>
            <a:endParaRPr lang="en-US" dirty="0">
              <a:solidFill>
                <a:schemeClr val="bg1"/>
              </a:solidFill>
            </a:endParaRPr>
          </a:p>
        </p:txBody>
      </p:sp>
      <p:pic>
        <p:nvPicPr>
          <p:cNvPr id="6" name="Graphic 5" descr="Smiling face with solid fill">
            <a:extLst>
              <a:ext uri="{FF2B5EF4-FFF2-40B4-BE49-F238E27FC236}">
                <a16:creationId xmlns:a16="http://schemas.microsoft.com/office/drawing/2014/main" id="{E570FE95-89E1-8BC9-FD77-809189C51D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5653" y="1569079"/>
            <a:ext cx="914400" cy="915367"/>
          </a:xfrm>
          <a:prstGeom prst="rect">
            <a:avLst/>
          </a:prstGeom>
        </p:spPr>
      </p:pic>
      <p:pic>
        <p:nvPicPr>
          <p:cNvPr id="8" name="Graphic 7" descr="Sad face with solid fill">
            <a:extLst>
              <a:ext uri="{FF2B5EF4-FFF2-40B4-BE49-F238E27FC236}">
                <a16:creationId xmlns:a16="http://schemas.microsoft.com/office/drawing/2014/main" id="{CB61CD71-282B-3E2E-463F-C7EE464C08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53285" y="5943600"/>
            <a:ext cx="914400" cy="914400"/>
          </a:xfrm>
          <a:prstGeom prst="rect">
            <a:avLst/>
          </a:prstGeom>
        </p:spPr>
      </p:pic>
      <p:sp>
        <p:nvSpPr>
          <p:cNvPr id="4" name="TextBox 3">
            <a:extLst>
              <a:ext uri="{FF2B5EF4-FFF2-40B4-BE49-F238E27FC236}">
                <a16:creationId xmlns:a16="http://schemas.microsoft.com/office/drawing/2014/main" id="{8F86F434-3CF8-C7D2-9266-B0CB1718847D}"/>
              </a:ext>
            </a:extLst>
          </p:cNvPr>
          <p:cNvSpPr txBox="1"/>
          <p:nvPr/>
        </p:nvSpPr>
        <p:spPr>
          <a:xfrm>
            <a:off x="581192" y="1715497"/>
            <a:ext cx="5690299" cy="4801314"/>
          </a:xfrm>
          <a:prstGeom prst="rect">
            <a:avLst/>
          </a:prstGeom>
          <a:noFill/>
        </p:spPr>
        <p:txBody>
          <a:bodyPr wrap="square" rtlCol="0">
            <a:spAutoFit/>
          </a:bodyPr>
          <a:lstStyle/>
          <a:p>
            <a:r>
              <a:rPr lang="en-US"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Restaurant review sentiment analysis involves using machine learning or natural language processing techniques to analyze text-based reviews of restaurants. The goal is to determine the sentiment expressed in each review, classifying it as positive, negative, or neutral. This analysis helps restaurants and review platforms gauge customer satisfaction, identify areas for improvement, and make data-driven decisions. The process includes data collection, text preprocessing (cleaning, tokenization, and more), feature extraction to convert text into numerical data, model selection and training, sentiment prediction, evaluation, and continuous improvement. Effective sentiment analysis can provide valuable insights into customer opinions, helping restaurants enhance their services and reputation in a highly competitive industry.</a:t>
            </a:r>
            <a:endParaRPr lang="en-IN"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EAE3B4B6-5C3A-3B01-B9AE-CE35EF6F79C2}"/>
              </a:ext>
            </a:extLst>
          </p:cNvPr>
          <p:cNvPicPr>
            <a:picLocks noChangeAspect="1"/>
          </p:cNvPicPr>
          <p:nvPr/>
        </p:nvPicPr>
        <p:blipFill>
          <a:blip r:embed="rId6"/>
          <a:stretch>
            <a:fillRect/>
          </a:stretch>
        </p:blipFill>
        <p:spPr>
          <a:xfrm>
            <a:off x="7008156" y="2026762"/>
            <a:ext cx="4694549" cy="4013897"/>
          </a:xfrm>
          <a:prstGeom prst="rect">
            <a:avLst/>
          </a:prstGeom>
        </p:spPr>
      </p:pic>
    </p:spTree>
    <p:extLst>
      <p:ext uri="{BB962C8B-B14F-4D97-AF65-F5344CB8AC3E}">
        <p14:creationId xmlns:p14="http://schemas.microsoft.com/office/powerpoint/2010/main" val="442835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47E7AFB-F073-5F2E-A24A-04C0562675FF}"/>
              </a:ext>
            </a:extLst>
          </p:cNvPr>
          <p:cNvSpPr/>
          <p:nvPr/>
        </p:nvSpPr>
        <p:spPr>
          <a:xfrm>
            <a:off x="9585960"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solidFill>
            <a:schemeClr val="bg2"/>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39790" y="671222"/>
            <a:ext cx="11029616" cy="601916"/>
          </a:xfrm>
        </p:spPr>
        <p:txBody>
          <a:bodyPr anchor="ct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AGENDA</a:t>
            </a:r>
          </a:p>
        </p:txBody>
      </p:sp>
      <p:sp>
        <p:nvSpPr>
          <p:cNvPr id="6" name="Oval 5">
            <a:extLst>
              <a:ext uri="{FF2B5EF4-FFF2-40B4-BE49-F238E27FC236}">
                <a16:creationId xmlns:a16="http://schemas.microsoft.com/office/drawing/2014/main" id="{25989685-A970-F499-3779-A13685995C14}"/>
              </a:ext>
            </a:extLst>
          </p:cNvPr>
          <p:cNvSpPr/>
          <p:nvPr/>
        </p:nvSpPr>
        <p:spPr>
          <a:xfrm>
            <a:off x="9331436" y="2543493"/>
            <a:ext cx="1554480" cy="1554480"/>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Graphic 14" descr="Eye">
            <a:hlinkClick r:id="rId2" action="ppaction://hlinksldjump"/>
            <a:extLst>
              <a:ext uri="{FF2B5EF4-FFF2-40B4-BE49-F238E27FC236}">
                <a16:creationId xmlns:a16="http://schemas.microsoft.com/office/drawing/2014/main" id="{481B7D7A-0EED-DF56-2005-71D4F879F0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91556" y="4463733"/>
            <a:ext cx="457200" cy="457200"/>
          </a:xfrm>
          <a:prstGeom prst="rect">
            <a:avLst/>
          </a:prstGeom>
        </p:spPr>
      </p:pic>
      <p:pic>
        <p:nvPicPr>
          <p:cNvPr id="17" name="Graphic 16" descr="Target Audience">
            <a:hlinkClick r:id="rId5" action="ppaction://hlinksldjump"/>
            <a:extLst>
              <a:ext uri="{FF2B5EF4-FFF2-40B4-BE49-F238E27FC236}">
                <a16:creationId xmlns:a16="http://schemas.microsoft.com/office/drawing/2014/main" id="{E5F23539-1A0F-B133-D5BF-BC38063238F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82208" y="5197140"/>
            <a:ext cx="457200" cy="457200"/>
          </a:xfrm>
          <a:prstGeom prst="rect">
            <a:avLst/>
          </a:prstGeom>
        </p:spPr>
      </p:pic>
      <p:pic>
        <p:nvPicPr>
          <p:cNvPr id="13" name="Graphic 12" descr="Checklist RTL">
            <a:hlinkClick r:id="rId8" action="ppaction://hlinksldjump"/>
            <a:extLst>
              <a:ext uri="{FF2B5EF4-FFF2-40B4-BE49-F238E27FC236}">
                <a16:creationId xmlns:a16="http://schemas.microsoft.com/office/drawing/2014/main" id="{16D4B9B3-6276-34F3-94C4-EE92D46B1A9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651476" y="2863533"/>
            <a:ext cx="914400" cy="914400"/>
          </a:xfrm>
          <a:prstGeom prst="rect">
            <a:avLst/>
          </a:prstGeom>
        </p:spPr>
      </p:pic>
      <p:pic>
        <p:nvPicPr>
          <p:cNvPr id="3" name="Graphic 2" descr="Lightbulb and pencil">
            <a:extLst>
              <a:ext uri="{FF2B5EF4-FFF2-40B4-BE49-F238E27FC236}">
                <a16:creationId xmlns:a16="http://schemas.microsoft.com/office/drawing/2014/main" id="{12797194-7854-593B-F999-E1E8D21B842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543276" y="5197140"/>
            <a:ext cx="457200" cy="457200"/>
          </a:xfrm>
          <a:prstGeom prst="rect">
            <a:avLst/>
          </a:prstGeom>
        </p:spPr>
      </p:pic>
      <p:sp>
        <p:nvSpPr>
          <p:cNvPr id="9" name="TextBox 8">
            <a:extLst>
              <a:ext uri="{FF2B5EF4-FFF2-40B4-BE49-F238E27FC236}">
                <a16:creationId xmlns:a16="http://schemas.microsoft.com/office/drawing/2014/main" id="{7D3F92FE-AD02-2FF8-0BB3-0B7D1C4D14C3}"/>
              </a:ext>
            </a:extLst>
          </p:cNvPr>
          <p:cNvSpPr txBox="1"/>
          <p:nvPr/>
        </p:nvSpPr>
        <p:spPr>
          <a:xfrm>
            <a:off x="527902" y="1593130"/>
            <a:ext cx="7975076" cy="3139321"/>
          </a:xfrm>
          <a:prstGeom prst="rect">
            <a:avLst/>
          </a:prstGeom>
          <a:noFill/>
        </p:spPr>
        <p:txBody>
          <a:bodyPr wrap="square" rtlCol="0">
            <a:spAutoFit/>
          </a:bodyPr>
          <a:lstStyle/>
          <a:p>
            <a:pPr algn="l">
              <a:buFont typeface="+mj-lt"/>
              <a:buAutoNum type="arabicPeriod"/>
            </a:pPr>
            <a:r>
              <a:rPr lang="en-IN"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Project </a:t>
            </a:r>
            <a:r>
              <a:rPr lang="en-IN" b="1" i="0"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Kickoff</a:t>
            </a:r>
            <a:r>
              <a:rPr lang="en-IN"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a:t>
            </a:r>
            <a:r>
              <a:rPr lang="en-IN"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Define goals and roles.</a:t>
            </a:r>
          </a:p>
          <a:p>
            <a:pPr algn="l">
              <a:buFont typeface="+mj-lt"/>
              <a:buAutoNum type="arabicPeriod"/>
            </a:pPr>
            <a:r>
              <a:rPr lang="en-IN"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Data Collection:</a:t>
            </a:r>
            <a:r>
              <a:rPr lang="en-IN"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Gather restaurant reviews.</a:t>
            </a:r>
          </a:p>
          <a:p>
            <a:pPr algn="l">
              <a:buFont typeface="+mj-lt"/>
              <a:buAutoNum type="arabicPeriod"/>
            </a:pPr>
            <a:r>
              <a:rPr lang="en-IN"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Data Preprocessing:</a:t>
            </a:r>
            <a:r>
              <a:rPr lang="en-IN"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Clean and tokenize text.</a:t>
            </a:r>
          </a:p>
          <a:p>
            <a:pPr algn="l">
              <a:buFont typeface="+mj-lt"/>
              <a:buAutoNum type="arabicPeriod"/>
            </a:pPr>
            <a:r>
              <a:rPr lang="en-IN"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Feature Engineering:</a:t>
            </a:r>
            <a:r>
              <a:rPr lang="en-IN"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Convert text to numerical data.</a:t>
            </a:r>
          </a:p>
          <a:p>
            <a:pPr algn="l">
              <a:buFont typeface="+mj-lt"/>
              <a:buAutoNum type="arabicPeriod"/>
            </a:pPr>
            <a:r>
              <a:rPr lang="en-IN"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Model Selection:</a:t>
            </a:r>
            <a:r>
              <a:rPr lang="en-IN"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Choose sentiment analysis model.</a:t>
            </a:r>
          </a:p>
          <a:p>
            <a:pPr algn="l">
              <a:buFont typeface="+mj-lt"/>
              <a:buAutoNum type="arabicPeriod"/>
            </a:pPr>
            <a:r>
              <a:rPr lang="en-IN"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Model Training:</a:t>
            </a:r>
            <a:r>
              <a:rPr lang="en-IN"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Train and evaluate models.</a:t>
            </a:r>
          </a:p>
          <a:p>
            <a:pPr algn="l">
              <a:buFont typeface="+mj-lt"/>
              <a:buAutoNum type="arabicPeriod"/>
            </a:pPr>
            <a:r>
              <a:rPr lang="en-IN"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Deployment:</a:t>
            </a:r>
            <a:r>
              <a:rPr lang="en-IN"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Integrate into restaurant platforms.</a:t>
            </a:r>
          </a:p>
          <a:p>
            <a:pPr algn="l">
              <a:buFont typeface="+mj-lt"/>
              <a:buAutoNum type="arabicPeriod"/>
            </a:pPr>
            <a:r>
              <a:rPr lang="en-IN"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Monitoring:</a:t>
            </a:r>
            <a:r>
              <a:rPr lang="en-IN"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Continuously assess model performance.</a:t>
            </a:r>
          </a:p>
          <a:p>
            <a:pPr algn="l">
              <a:buFont typeface="+mj-lt"/>
              <a:buAutoNum type="arabicPeriod"/>
            </a:pPr>
            <a:r>
              <a:rPr lang="en-IN"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Feedback Loop:</a:t>
            </a:r>
            <a:r>
              <a:rPr lang="en-IN"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Gather user feedback for improvements.</a:t>
            </a:r>
          </a:p>
          <a:p>
            <a:pPr algn="l">
              <a:buFont typeface="+mj-lt"/>
              <a:buAutoNum type="arabicPeriod"/>
            </a:pPr>
            <a:r>
              <a:rPr lang="en-IN"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Conclusion:</a:t>
            </a:r>
            <a:r>
              <a:rPr lang="en-IN"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Present insights and future recommendations.</a:t>
            </a:r>
          </a:p>
          <a:p>
            <a:endParaRPr lang="en-IN" dirty="0">
              <a:solidFill>
                <a:schemeClr val="bg1"/>
              </a:solidFill>
            </a:endParaRPr>
          </a:p>
        </p:txBody>
      </p:sp>
    </p:spTree>
    <p:extLst>
      <p:ext uri="{BB962C8B-B14F-4D97-AF65-F5344CB8AC3E}">
        <p14:creationId xmlns:p14="http://schemas.microsoft.com/office/powerpoint/2010/main" val="3742192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47E7AFB-F073-5F2E-A24A-04C0562675FF}"/>
              </a:ext>
            </a:extLst>
          </p:cNvPr>
          <p:cNvSpPr/>
          <p:nvPr/>
        </p:nvSpPr>
        <p:spPr>
          <a:xfrm>
            <a:off x="9585960"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solidFill>
            <a:schemeClr val="bg2"/>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34419" y="629093"/>
            <a:ext cx="11029616" cy="675413"/>
          </a:xfrm>
        </p:spPr>
        <p:txBody>
          <a:bodyPr anchor="ct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Project Overview</a:t>
            </a:r>
          </a:p>
        </p:txBody>
      </p:sp>
      <p:sp>
        <p:nvSpPr>
          <p:cNvPr id="6" name="Oval 5">
            <a:extLst>
              <a:ext uri="{FF2B5EF4-FFF2-40B4-BE49-F238E27FC236}">
                <a16:creationId xmlns:a16="http://schemas.microsoft.com/office/drawing/2014/main" id="{25989685-A970-F499-3779-A13685995C14}"/>
              </a:ext>
            </a:extLst>
          </p:cNvPr>
          <p:cNvSpPr/>
          <p:nvPr/>
        </p:nvSpPr>
        <p:spPr>
          <a:xfrm>
            <a:off x="9331436" y="2543493"/>
            <a:ext cx="1554480" cy="1554480"/>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Graphic 14" descr="Eye">
            <a:hlinkClick r:id="rId2" action="ppaction://hlinksldjump"/>
            <a:extLst>
              <a:ext uri="{FF2B5EF4-FFF2-40B4-BE49-F238E27FC236}">
                <a16:creationId xmlns:a16="http://schemas.microsoft.com/office/drawing/2014/main" id="{481B7D7A-0EED-DF56-2005-71D4F879F0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51476" y="2858986"/>
            <a:ext cx="914400" cy="914400"/>
          </a:xfrm>
          <a:prstGeom prst="rect">
            <a:avLst/>
          </a:prstGeom>
        </p:spPr>
      </p:pic>
      <p:pic>
        <p:nvPicPr>
          <p:cNvPr id="17" name="Graphic 16" descr="Target Audience">
            <a:hlinkClick r:id="rId5" action="ppaction://hlinksldjump"/>
            <a:extLst>
              <a:ext uri="{FF2B5EF4-FFF2-40B4-BE49-F238E27FC236}">
                <a16:creationId xmlns:a16="http://schemas.microsoft.com/office/drawing/2014/main" id="{E5F23539-1A0F-B133-D5BF-BC38063238F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37276" y="4456316"/>
            <a:ext cx="457200" cy="457200"/>
          </a:xfrm>
          <a:prstGeom prst="rect">
            <a:avLst/>
          </a:prstGeom>
        </p:spPr>
      </p:pic>
      <p:pic>
        <p:nvPicPr>
          <p:cNvPr id="13" name="Graphic 12" descr="Checklist RTL">
            <a:hlinkClick r:id="rId8" action="ppaction://hlinksldjump"/>
            <a:extLst>
              <a:ext uri="{FF2B5EF4-FFF2-40B4-BE49-F238E27FC236}">
                <a16:creationId xmlns:a16="http://schemas.microsoft.com/office/drawing/2014/main" id="{16D4B9B3-6276-34F3-94C4-EE92D46B1A9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08416" y="1786052"/>
            <a:ext cx="457200" cy="457200"/>
          </a:xfrm>
          <a:prstGeom prst="rect">
            <a:avLst/>
          </a:prstGeom>
        </p:spPr>
      </p:pic>
      <p:pic>
        <p:nvPicPr>
          <p:cNvPr id="9" name="Graphic 8" descr="Lightbulb and pencil">
            <a:hlinkClick r:id="rId11" action="ppaction://hlinksldjump"/>
            <a:extLst>
              <a:ext uri="{FF2B5EF4-FFF2-40B4-BE49-F238E27FC236}">
                <a16:creationId xmlns:a16="http://schemas.microsoft.com/office/drawing/2014/main" id="{FAC8AC52-4715-9F84-2BD9-CCF592078B4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382208" y="5197140"/>
            <a:ext cx="457200" cy="457200"/>
          </a:xfrm>
          <a:prstGeom prst="rect">
            <a:avLst/>
          </a:prstGeom>
        </p:spPr>
      </p:pic>
      <p:pic>
        <p:nvPicPr>
          <p:cNvPr id="3" name="Graphic 2" descr="Gears">
            <a:extLst>
              <a:ext uri="{FF2B5EF4-FFF2-40B4-BE49-F238E27FC236}">
                <a16:creationId xmlns:a16="http://schemas.microsoft.com/office/drawing/2014/main" id="{B53E6037-F8D3-5044-F63D-3BD656F61AD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2496142" y="5197140"/>
            <a:ext cx="457200" cy="457200"/>
          </a:xfrm>
          <a:prstGeom prst="rect">
            <a:avLst/>
          </a:prstGeom>
        </p:spPr>
      </p:pic>
      <p:sp>
        <p:nvSpPr>
          <p:cNvPr id="4" name="TextBox 3">
            <a:extLst>
              <a:ext uri="{FF2B5EF4-FFF2-40B4-BE49-F238E27FC236}">
                <a16:creationId xmlns:a16="http://schemas.microsoft.com/office/drawing/2014/main" id="{FFF48F89-9061-1039-C8C2-012C73A46ED4}"/>
              </a:ext>
            </a:extLst>
          </p:cNvPr>
          <p:cNvSpPr txBox="1"/>
          <p:nvPr/>
        </p:nvSpPr>
        <p:spPr>
          <a:xfrm>
            <a:off x="434419" y="1637928"/>
            <a:ext cx="8160218" cy="3046988"/>
          </a:xfrm>
          <a:prstGeom prst="rect">
            <a:avLst/>
          </a:prstGeom>
          <a:noFill/>
        </p:spPr>
        <p:txBody>
          <a:bodyPr wrap="square" rtlCol="0">
            <a:spAutoFit/>
          </a:bodyPr>
          <a:lstStyle/>
          <a:p>
            <a:pPr algn="just"/>
            <a:r>
              <a:rPr lang="en-US" sz="16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This project aims to analyze sentiments expressed in restaurant reviews using natural language processing and machine learning techniques. We will collect and preprocess textual data from various review sources, transforming it into numerical features. Our selected sentiment analysis model will classify reviews as positive, negative, or neutral, providing valuable insights for restaurant owners and platforms. The project will encompass data preparation, model development, deployment, continuous monitoring, and feedback integration to enhance customer satisfaction and restaurant operations. Also This project has the potential to benefit both restaurant owners and customers. Restaurant owner use this to identify the areas where they can improve their service and customers can use this to search restaurant as per their taste.</a:t>
            </a:r>
            <a:endParaRPr lang="en-GB" sz="1600" i="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lvl="1" algn="just"/>
            <a:endParaRPr lang="en-GB" sz="1600" i="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algn="just"/>
            <a:endParaRPr lang="en-IN" sz="1600" dirty="0">
              <a:solidFill>
                <a:schemeClr val="bg1"/>
              </a:solidFill>
            </a:endParaRPr>
          </a:p>
        </p:txBody>
      </p:sp>
      <p:graphicFrame>
        <p:nvGraphicFramePr>
          <p:cNvPr id="5" name="Diagram 4">
            <a:extLst>
              <a:ext uri="{FF2B5EF4-FFF2-40B4-BE49-F238E27FC236}">
                <a16:creationId xmlns:a16="http://schemas.microsoft.com/office/drawing/2014/main" id="{3CD1CD28-469D-4A4B-80ED-E2F06E368753}"/>
              </a:ext>
            </a:extLst>
          </p:cNvPr>
          <p:cNvGraphicFramePr/>
          <p:nvPr>
            <p:extLst>
              <p:ext uri="{D42A27DB-BD31-4B8C-83A1-F6EECF244321}">
                <p14:modId xmlns:p14="http://schemas.microsoft.com/office/powerpoint/2010/main" val="962501200"/>
              </p:ext>
            </p:extLst>
          </p:nvPr>
        </p:nvGraphicFramePr>
        <p:xfrm>
          <a:off x="569529" y="4513531"/>
          <a:ext cx="7889998" cy="814803"/>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extLst>
      <p:ext uri="{BB962C8B-B14F-4D97-AF65-F5344CB8AC3E}">
        <p14:creationId xmlns:p14="http://schemas.microsoft.com/office/powerpoint/2010/main" val="2014659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47E7AFB-F073-5F2E-A24A-04C0562675FF}"/>
              </a:ext>
            </a:extLst>
          </p:cNvPr>
          <p:cNvSpPr/>
          <p:nvPr/>
        </p:nvSpPr>
        <p:spPr>
          <a:xfrm>
            <a:off x="9585960"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solidFill>
            <a:schemeClr val="bg2"/>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77495" y="702156"/>
            <a:ext cx="11029616" cy="570463"/>
          </a:xfrm>
        </p:spPr>
        <p:txBody>
          <a:bodyPr anchor="ct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users</a:t>
            </a:r>
          </a:p>
        </p:txBody>
      </p:sp>
      <p:sp>
        <p:nvSpPr>
          <p:cNvPr id="6" name="Oval 5">
            <a:extLst>
              <a:ext uri="{FF2B5EF4-FFF2-40B4-BE49-F238E27FC236}">
                <a16:creationId xmlns:a16="http://schemas.microsoft.com/office/drawing/2014/main" id="{25989685-A970-F499-3779-A13685995C14}"/>
              </a:ext>
            </a:extLst>
          </p:cNvPr>
          <p:cNvSpPr/>
          <p:nvPr/>
        </p:nvSpPr>
        <p:spPr>
          <a:xfrm>
            <a:off x="9331436" y="2543493"/>
            <a:ext cx="1554480" cy="1554480"/>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Graphic 14" descr="Eye">
            <a:hlinkClick r:id="rId2" action="ppaction://hlinksldjump"/>
            <a:extLst>
              <a:ext uri="{FF2B5EF4-FFF2-40B4-BE49-F238E27FC236}">
                <a16:creationId xmlns:a16="http://schemas.microsoft.com/office/drawing/2014/main" id="{481B7D7A-0EED-DF56-2005-71D4F879F0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0372" y="1786052"/>
            <a:ext cx="457200" cy="457200"/>
          </a:xfrm>
          <a:prstGeom prst="rect">
            <a:avLst/>
          </a:prstGeom>
        </p:spPr>
      </p:pic>
      <p:pic>
        <p:nvPicPr>
          <p:cNvPr id="17" name="Graphic 16" descr="Target Audience">
            <a:hlinkClick r:id="rId5" action="ppaction://hlinksldjump"/>
            <a:extLst>
              <a:ext uri="{FF2B5EF4-FFF2-40B4-BE49-F238E27FC236}">
                <a16:creationId xmlns:a16="http://schemas.microsoft.com/office/drawing/2014/main" id="{E5F23539-1A0F-B133-D5BF-BC38063238F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51476" y="2858986"/>
            <a:ext cx="914400" cy="914400"/>
          </a:xfrm>
          <a:prstGeom prst="rect">
            <a:avLst/>
          </a:prstGeom>
        </p:spPr>
      </p:pic>
      <p:pic>
        <p:nvPicPr>
          <p:cNvPr id="13" name="Graphic 12" descr="Checklist RTL">
            <a:hlinkClick r:id="rId8" action="ppaction://hlinksldjump"/>
            <a:extLst>
              <a:ext uri="{FF2B5EF4-FFF2-40B4-BE49-F238E27FC236}">
                <a16:creationId xmlns:a16="http://schemas.microsoft.com/office/drawing/2014/main" id="{16D4B9B3-6276-34F3-94C4-EE92D46B1A9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480245" y="1083706"/>
            <a:ext cx="457200" cy="457200"/>
          </a:xfrm>
          <a:prstGeom prst="rect">
            <a:avLst/>
          </a:prstGeom>
        </p:spPr>
      </p:pic>
      <p:pic>
        <p:nvPicPr>
          <p:cNvPr id="4" name="Graphic 3" descr="Gears">
            <a:hlinkClick r:id="rId11" action="ppaction://hlinksldjump"/>
            <a:extLst>
              <a:ext uri="{FF2B5EF4-FFF2-40B4-BE49-F238E27FC236}">
                <a16:creationId xmlns:a16="http://schemas.microsoft.com/office/drawing/2014/main" id="{61C83698-EFE3-979B-CADC-49B217B17D4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382208" y="5197140"/>
            <a:ext cx="457200" cy="457200"/>
          </a:xfrm>
          <a:prstGeom prst="rect">
            <a:avLst/>
          </a:prstGeom>
        </p:spPr>
      </p:pic>
      <p:pic>
        <p:nvPicPr>
          <p:cNvPr id="9" name="Graphic 8" descr="Lightbulb and pencil">
            <a:hlinkClick r:id="rId14" action="ppaction://hlinksldjump"/>
            <a:extLst>
              <a:ext uri="{FF2B5EF4-FFF2-40B4-BE49-F238E27FC236}">
                <a16:creationId xmlns:a16="http://schemas.microsoft.com/office/drawing/2014/main" id="{FAC8AC52-4715-9F84-2BD9-CCF592078B4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291556" y="4463733"/>
            <a:ext cx="457200" cy="457200"/>
          </a:xfrm>
          <a:prstGeom prst="rect">
            <a:avLst/>
          </a:prstGeom>
        </p:spPr>
      </p:pic>
      <p:sp>
        <p:nvSpPr>
          <p:cNvPr id="3" name="TextBox 2">
            <a:extLst>
              <a:ext uri="{FF2B5EF4-FFF2-40B4-BE49-F238E27FC236}">
                <a16:creationId xmlns:a16="http://schemas.microsoft.com/office/drawing/2014/main" id="{92E779ED-FCFC-84DF-D465-9E2D29CA9FE4}"/>
              </a:ext>
            </a:extLst>
          </p:cNvPr>
          <p:cNvSpPr txBox="1"/>
          <p:nvPr/>
        </p:nvSpPr>
        <p:spPr>
          <a:xfrm>
            <a:off x="473868" y="1312306"/>
            <a:ext cx="8606672" cy="3046988"/>
          </a:xfrm>
          <a:prstGeom prst="rect">
            <a:avLst/>
          </a:prstGeom>
          <a:noFill/>
        </p:spPr>
        <p:txBody>
          <a:bodyPr wrap="square" rtlCol="0">
            <a:spAutoFit/>
          </a:bodyPr>
          <a:lstStyle/>
          <a:p>
            <a:pPr algn="just"/>
            <a:r>
              <a:rPr lang="en-GB" sz="16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The users of the sentiment analysis of restaurant reviews project are:</a:t>
            </a:r>
          </a:p>
          <a:p>
            <a:pPr algn="just"/>
            <a:endParaRPr lang="en-GB" sz="1600" b="0" i="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sz="16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Restaurant owners: Restaurant owners can use the model to identify areas where they can improve their service or food quality. For example, if the model identifies that </a:t>
            </a:r>
            <a:r>
              <a:rPr lang="en-GB" sz="1600" dirty="0">
                <a:solidFill>
                  <a:schemeClr val="bg1"/>
                </a:solidFill>
                <a:latin typeface="Tahoma" panose="020B0604030504040204" pitchFamily="34" charset="0"/>
                <a:ea typeface="Tahoma" panose="020B0604030504040204" pitchFamily="34" charset="0"/>
                <a:cs typeface="Tahoma" panose="020B0604030504040204" pitchFamily="34" charset="0"/>
              </a:rPr>
              <a:t>they have less customers in the different areas so that</a:t>
            </a:r>
            <a:r>
              <a:rPr lang="en-GB" sz="16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the restaurant owner can take steps to improve the speed of service.</a:t>
            </a:r>
          </a:p>
          <a:p>
            <a:pPr marL="285750" indent="-285750" algn="just">
              <a:buFont typeface="Arial" panose="020B0604020202020204" pitchFamily="34" charset="0"/>
              <a:buChar char="•"/>
            </a:pPr>
            <a:r>
              <a:rPr lang="en-GB" sz="16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Customers: Customers can use the model to quickly and easily find restaurants that are suitable fo</a:t>
            </a:r>
            <a:r>
              <a:rPr lang="en-GB" sz="1600" dirty="0">
                <a:solidFill>
                  <a:schemeClr val="bg1"/>
                </a:solidFill>
                <a:latin typeface="Tahoma" panose="020B0604030504040204" pitchFamily="34" charset="0"/>
                <a:ea typeface="Tahoma" panose="020B0604030504040204" pitchFamily="34" charset="0"/>
                <a:cs typeface="Tahoma" panose="020B0604030504040204" pitchFamily="34" charset="0"/>
              </a:rPr>
              <a:t>r them and their family</a:t>
            </a:r>
            <a:r>
              <a:rPr lang="en-GB" sz="16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For example, if a customer is looking for a restaurant with good food and less budget so that they can use the model to find restaurants that have mostly positive reviews.</a:t>
            </a:r>
          </a:p>
          <a:p>
            <a:pPr marL="285750" indent="-285750" algn="just">
              <a:buFont typeface="Arial" panose="020B0604020202020204" pitchFamily="34" charset="0"/>
              <a:buChar char="•"/>
            </a:pPr>
            <a:endParaRPr lang="en-GB"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just"/>
            <a:endParaRPr lang="en-IN" sz="1600" dirty="0">
              <a:solidFill>
                <a:schemeClr val="bg1"/>
              </a:solidFill>
            </a:endParaRPr>
          </a:p>
        </p:txBody>
      </p:sp>
      <p:pic>
        <p:nvPicPr>
          <p:cNvPr id="8" name="Graphic 7" descr="Office worker">
            <a:extLst>
              <a:ext uri="{FF2B5EF4-FFF2-40B4-BE49-F238E27FC236}">
                <a16:creationId xmlns:a16="http://schemas.microsoft.com/office/drawing/2014/main" id="{15042FEE-982D-8591-CB71-B46634D9B99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182275" y="4059094"/>
            <a:ext cx="914400" cy="914400"/>
          </a:xfrm>
          <a:prstGeom prst="rect">
            <a:avLst/>
          </a:prstGeom>
        </p:spPr>
      </p:pic>
      <p:pic>
        <p:nvPicPr>
          <p:cNvPr id="11" name="Graphic 10" descr="User">
            <a:extLst>
              <a:ext uri="{FF2B5EF4-FFF2-40B4-BE49-F238E27FC236}">
                <a16:creationId xmlns:a16="http://schemas.microsoft.com/office/drawing/2014/main" id="{3B3D6861-1CD8-C30B-A7E9-44AB8E6D4E5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537930" y="4059094"/>
            <a:ext cx="914400" cy="914400"/>
          </a:xfrm>
          <a:prstGeom prst="rect">
            <a:avLst/>
          </a:prstGeom>
        </p:spPr>
      </p:pic>
      <p:sp>
        <p:nvSpPr>
          <p:cNvPr id="12" name="TextBox 11">
            <a:extLst>
              <a:ext uri="{FF2B5EF4-FFF2-40B4-BE49-F238E27FC236}">
                <a16:creationId xmlns:a16="http://schemas.microsoft.com/office/drawing/2014/main" id="{3F5304B3-BF4E-72BC-E1A1-AB816CF1A782}"/>
              </a:ext>
            </a:extLst>
          </p:cNvPr>
          <p:cNvSpPr txBox="1"/>
          <p:nvPr/>
        </p:nvSpPr>
        <p:spPr>
          <a:xfrm>
            <a:off x="700112" y="5003988"/>
            <a:ext cx="4418643" cy="1815882"/>
          </a:xfrm>
          <a:prstGeom prst="rect">
            <a:avLst/>
          </a:prstGeom>
          <a:noFill/>
        </p:spPr>
        <p:txBody>
          <a:bodyPr wrap="square" rtlCol="0">
            <a:spAutoFit/>
          </a:bodyPr>
          <a:lstStyle/>
          <a:p>
            <a:pPr algn="l"/>
            <a:r>
              <a:rPr lang="en-US" sz="16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Sentiment analysis helps restaurant owners and managers gauge customer satisfaction and identify areas needing improvement based on customer reviews. And also analyzing sentiments in competitor reviews can provide insights into their strengths and weaknesses.</a:t>
            </a:r>
          </a:p>
          <a:p>
            <a:pPr algn="just"/>
            <a:endParaRPr lang="en-IN" sz="1600" dirty="0">
              <a:solidFill>
                <a:schemeClr val="bg1"/>
              </a:solidFill>
            </a:endParaRPr>
          </a:p>
        </p:txBody>
      </p:sp>
      <p:sp>
        <p:nvSpPr>
          <p:cNvPr id="14" name="TextBox 13">
            <a:extLst>
              <a:ext uri="{FF2B5EF4-FFF2-40B4-BE49-F238E27FC236}">
                <a16:creationId xmlns:a16="http://schemas.microsoft.com/office/drawing/2014/main" id="{8BF0EB77-0A49-DBB0-E793-10BDE0467B42}"/>
              </a:ext>
            </a:extLst>
          </p:cNvPr>
          <p:cNvSpPr txBox="1"/>
          <p:nvPr/>
        </p:nvSpPr>
        <p:spPr>
          <a:xfrm>
            <a:off x="5513848" y="5003988"/>
            <a:ext cx="3817588" cy="1815882"/>
          </a:xfrm>
          <a:prstGeom prst="rect">
            <a:avLst/>
          </a:prstGeom>
          <a:noFill/>
        </p:spPr>
        <p:txBody>
          <a:bodyPr wrap="square" rtlCol="0">
            <a:spAutoFit/>
          </a:bodyPr>
          <a:lstStyle/>
          <a:p>
            <a:pPr algn="l"/>
            <a:r>
              <a:rPr lang="en-US" sz="16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Sentiment analysis assists customers in making informed choices by providing summarized sentiments in reviews. Also it is use to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e</a:t>
            </a:r>
            <a:r>
              <a:rPr lang="en-US" sz="16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ncourages customers to express their opinions and experiences, leading to better service quality.</a:t>
            </a:r>
          </a:p>
          <a:p>
            <a:pPr algn="just"/>
            <a:endParaRPr lang="en-IN" sz="1600" dirty="0">
              <a:solidFill>
                <a:schemeClr val="bg1"/>
              </a:solidFill>
            </a:endParaRPr>
          </a:p>
        </p:txBody>
      </p:sp>
    </p:spTree>
    <p:extLst>
      <p:ext uri="{BB962C8B-B14F-4D97-AF65-F5344CB8AC3E}">
        <p14:creationId xmlns:p14="http://schemas.microsoft.com/office/powerpoint/2010/main" val="3720879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47E7AFB-F073-5F2E-A24A-04C0562675FF}"/>
              </a:ext>
            </a:extLst>
          </p:cNvPr>
          <p:cNvSpPr/>
          <p:nvPr/>
        </p:nvSpPr>
        <p:spPr>
          <a:xfrm>
            <a:off x="9585960"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solidFill>
            <a:schemeClr val="bg2"/>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50629" y="762324"/>
            <a:ext cx="11029616" cy="542182"/>
          </a:xfrm>
        </p:spPr>
        <p:txBody>
          <a:bodyPr anchor="ct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Solution &amp; value proposition</a:t>
            </a:r>
          </a:p>
        </p:txBody>
      </p:sp>
      <p:sp>
        <p:nvSpPr>
          <p:cNvPr id="6" name="Oval 5">
            <a:extLst>
              <a:ext uri="{FF2B5EF4-FFF2-40B4-BE49-F238E27FC236}">
                <a16:creationId xmlns:a16="http://schemas.microsoft.com/office/drawing/2014/main" id="{25989685-A970-F499-3779-A13685995C14}"/>
              </a:ext>
            </a:extLst>
          </p:cNvPr>
          <p:cNvSpPr/>
          <p:nvPr/>
        </p:nvSpPr>
        <p:spPr>
          <a:xfrm>
            <a:off x="9331436" y="2543493"/>
            <a:ext cx="1554480" cy="1554480"/>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Graphic 14" descr="Eye">
            <a:hlinkClick r:id="rId2" action="ppaction://hlinksldjump"/>
            <a:extLst>
              <a:ext uri="{FF2B5EF4-FFF2-40B4-BE49-F238E27FC236}">
                <a16:creationId xmlns:a16="http://schemas.microsoft.com/office/drawing/2014/main" id="{481B7D7A-0EED-DF56-2005-71D4F879F0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80245" y="1067916"/>
            <a:ext cx="457200" cy="457200"/>
          </a:xfrm>
          <a:prstGeom prst="rect">
            <a:avLst/>
          </a:prstGeom>
        </p:spPr>
      </p:pic>
      <p:pic>
        <p:nvPicPr>
          <p:cNvPr id="17" name="Graphic 16" descr="Target Audience">
            <a:hlinkClick r:id="rId5" action="ppaction://hlinksldjump"/>
            <a:extLst>
              <a:ext uri="{FF2B5EF4-FFF2-40B4-BE49-F238E27FC236}">
                <a16:creationId xmlns:a16="http://schemas.microsoft.com/office/drawing/2014/main" id="{E5F23539-1A0F-B133-D5BF-BC38063238F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08416" y="1786052"/>
            <a:ext cx="457200" cy="457200"/>
          </a:xfrm>
          <a:prstGeom prst="rect">
            <a:avLst/>
          </a:prstGeom>
        </p:spPr>
      </p:pic>
      <p:pic>
        <p:nvPicPr>
          <p:cNvPr id="4" name="Graphic 3" descr="Gears">
            <a:hlinkClick r:id="rId8" action="ppaction://hlinksldjump"/>
            <a:extLst>
              <a:ext uri="{FF2B5EF4-FFF2-40B4-BE49-F238E27FC236}">
                <a16:creationId xmlns:a16="http://schemas.microsoft.com/office/drawing/2014/main" id="{61C83698-EFE3-979B-CADC-49B217B17D4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91556" y="4463733"/>
            <a:ext cx="457200" cy="457200"/>
          </a:xfrm>
          <a:prstGeom prst="rect">
            <a:avLst/>
          </a:prstGeom>
        </p:spPr>
      </p:pic>
      <p:pic>
        <p:nvPicPr>
          <p:cNvPr id="9" name="Graphic 8" descr="Lightbulb and pencil">
            <a:hlinkClick r:id="rId11" action="ppaction://hlinksldjump"/>
            <a:extLst>
              <a:ext uri="{FF2B5EF4-FFF2-40B4-BE49-F238E27FC236}">
                <a16:creationId xmlns:a16="http://schemas.microsoft.com/office/drawing/2014/main" id="{FAC8AC52-4715-9F84-2BD9-CCF592078B4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722616" y="2863533"/>
            <a:ext cx="914400" cy="914400"/>
          </a:xfrm>
          <a:prstGeom prst="rect">
            <a:avLst/>
          </a:prstGeom>
        </p:spPr>
      </p:pic>
      <p:pic>
        <p:nvPicPr>
          <p:cNvPr id="3" name="Graphic 2" descr="Checklist RTL">
            <a:extLst>
              <a:ext uri="{FF2B5EF4-FFF2-40B4-BE49-F238E27FC236}">
                <a16:creationId xmlns:a16="http://schemas.microsoft.com/office/drawing/2014/main" id="{4FD03BFA-58C6-48BB-D33B-72E6CE7FD6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2554905" y="1102560"/>
            <a:ext cx="457200" cy="457200"/>
          </a:xfrm>
          <a:prstGeom prst="rect">
            <a:avLst/>
          </a:prstGeom>
        </p:spPr>
      </p:pic>
      <p:sp>
        <p:nvSpPr>
          <p:cNvPr id="5" name="TextBox 4">
            <a:extLst>
              <a:ext uri="{FF2B5EF4-FFF2-40B4-BE49-F238E27FC236}">
                <a16:creationId xmlns:a16="http://schemas.microsoft.com/office/drawing/2014/main" id="{A0C6AC5D-1B96-C327-9421-11705E1832FA}"/>
              </a:ext>
            </a:extLst>
          </p:cNvPr>
          <p:cNvSpPr txBox="1"/>
          <p:nvPr/>
        </p:nvSpPr>
        <p:spPr>
          <a:xfrm>
            <a:off x="450629" y="1488364"/>
            <a:ext cx="8517871" cy="2308324"/>
          </a:xfrm>
          <a:prstGeom prst="rect">
            <a:avLst/>
          </a:prstGeom>
          <a:noFill/>
        </p:spPr>
        <p:txBody>
          <a:bodyPr wrap="square" rtlCol="0">
            <a:spAutoFit/>
          </a:bodyPr>
          <a:lstStyle/>
          <a:p>
            <a:pPr algn="just"/>
            <a:r>
              <a:rPr lang="en-IN" b="1" dirty="0">
                <a:solidFill>
                  <a:schemeClr val="bg1"/>
                </a:solidFill>
                <a:latin typeface="Tahoma" panose="020B0604030504040204" pitchFamily="34" charset="0"/>
                <a:ea typeface="Tahoma" panose="020B0604030504040204" pitchFamily="34" charset="0"/>
                <a:cs typeface="Tahoma" panose="020B0604030504040204" pitchFamily="34" charset="0"/>
              </a:rPr>
              <a:t>Solution: </a:t>
            </a:r>
            <a:r>
              <a:rPr lang="en-US"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The restaurant review sentiment analysis solution involves leveraging natural language processing (NLP) and machine learning techniques to automatically analyze and categorize customer reviews of restaurants into positive, negative, or neutral sentiments.</a:t>
            </a:r>
          </a:p>
          <a:p>
            <a:pPr algn="just"/>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Value Proposition: </a:t>
            </a:r>
            <a:r>
              <a:rPr lang="en-US"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Restaurant Review Sentiment Analysis provides a multifaceted value proposition by empowering restaurants and various stakeholders in the industry to make data-driven decisions, enhance customer satisfaction, and stay competitive in a dynamic market.</a:t>
            </a:r>
            <a:endParaRPr lang="en-IN"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26" name="Group 25">
            <a:extLst>
              <a:ext uri="{FF2B5EF4-FFF2-40B4-BE49-F238E27FC236}">
                <a16:creationId xmlns:a16="http://schemas.microsoft.com/office/drawing/2014/main" id="{B520D62D-38BF-0DEC-B964-9C891BB5DFA3}"/>
              </a:ext>
            </a:extLst>
          </p:cNvPr>
          <p:cNvGrpSpPr/>
          <p:nvPr/>
        </p:nvGrpSpPr>
        <p:grpSpPr>
          <a:xfrm>
            <a:off x="615259" y="4023030"/>
            <a:ext cx="1554481" cy="1395167"/>
            <a:chOff x="4723706" y="3956428"/>
            <a:chExt cx="1554481" cy="1395167"/>
          </a:xfrm>
        </p:grpSpPr>
        <p:sp>
          <p:nvSpPr>
            <p:cNvPr id="25" name="Rectangle: Rounded Corners 24">
              <a:extLst>
                <a:ext uri="{FF2B5EF4-FFF2-40B4-BE49-F238E27FC236}">
                  <a16:creationId xmlns:a16="http://schemas.microsoft.com/office/drawing/2014/main" id="{F76F334A-52CC-92C8-3D06-B74D97432BA3}"/>
                </a:ext>
              </a:extLst>
            </p:cNvPr>
            <p:cNvSpPr/>
            <p:nvPr/>
          </p:nvSpPr>
          <p:spPr>
            <a:xfrm>
              <a:off x="4723706" y="3956428"/>
              <a:ext cx="1554481" cy="1395167"/>
            </a:xfrm>
            <a:prstGeom prst="round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r>
                <a:rPr lang="en-IN" dirty="0">
                  <a:latin typeface="Tahoma" panose="020B0604030504040204" pitchFamily="34" charset="0"/>
                  <a:ea typeface="Tahoma" panose="020B0604030504040204" pitchFamily="34" charset="0"/>
                  <a:cs typeface="Tahoma" panose="020B0604030504040204" pitchFamily="34" charset="0"/>
                </a:rPr>
                <a:t>Review</a:t>
              </a:r>
            </a:p>
          </p:txBody>
        </p:sp>
        <p:pic>
          <p:nvPicPr>
            <p:cNvPr id="14" name="Graphic 13" descr="Customer review RTL">
              <a:extLst>
                <a:ext uri="{FF2B5EF4-FFF2-40B4-BE49-F238E27FC236}">
                  <a16:creationId xmlns:a16="http://schemas.microsoft.com/office/drawing/2014/main" id="{B810DEEF-C7E5-44D1-269F-F500FAA7FE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192442" y="4189413"/>
              <a:ext cx="548640" cy="548640"/>
            </a:xfrm>
            <a:prstGeom prst="rect">
              <a:avLst/>
            </a:prstGeom>
          </p:spPr>
        </p:pic>
      </p:grpSp>
      <p:sp>
        <p:nvSpPr>
          <p:cNvPr id="19" name="Rectangle: Rounded Corners 18">
            <a:extLst>
              <a:ext uri="{FF2B5EF4-FFF2-40B4-BE49-F238E27FC236}">
                <a16:creationId xmlns:a16="http://schemas.microsoft.com/office/drawing/2014/main" id="{B8130953-03FA-242F-1AC9-66A4EFB05D0C}"/>
              </a:ext>
            </a:extLst>
          </p:cNvPr>
          <p:cNvSpPr/>
          <p:nvPr/>
        </p:nvSpPr>
        <p:spPr>
          <a:xfrm>
            <a:off x="3487642" y="4023029"/>
            <a:ext cx="1554481" cy="1395167"/>
          </a:xfrm>
          <a:prstGeom prst="round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r>
              <a:rPr lang="en-IN" dirty="0">
                <a:latin typeface="Tahoma" panose="020B0604030504040204" pitchFamily="34" charset="0"/>
                <a:ea typeface="Tahoma" panose="020B0604030504040204" pitchFamily="34" charset="0"/>
                <a:cs typeface="Tahoma" panose="020B0604030504040204" pitchFamily="34" charset="0"/>
              </a:rPr>
              <a:t>Model</a:t>
            </a:r>
          </a:p>
        </p:txBody>
      </p:sp>
      <p:pic>
        <p:nvPicPr>
          <p:cNvPr id="24" name="Graphic 23" descr="Single gear">
            <a:extLst>
              <a:ext uri="{FF2B5EF4-FFF2-40B4-BE49-F238E27FC236}">
                <a16:creationId xmlns:a16="http://schemas.microsoft.com/office/drawing/2014/main" id="{C9ABBE41-C6F9-4745-141D-6E0DD93259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010231" y="4295354"/>
            <a:ext cx="509301" cy="509301"/>
          </a:xfrm>
          <a:prstGeom prst="rect">
            <a:avLst/>
          </a:prstGeom>
        </p:spPr>
      </p:pic>
      <p:sp>
        <p:nvSpPr>
          <p:cNvPr id="27" name="Rectangle: Rounded Corners 26">
            <a:extLst>
              <a:ext uri="{FF2B5EF4-FFF2-40B4-BE49-F238E27FC236}">
                <a16:creationId xmlns:a16="http://schemas.microsoft.com/office/drawing/2014/main" id="{3ADFA84A-B57B-AC17-7C3E-F190DC7CAF35}"/>
              </a:ext>
            </a:extLst>
          </p:cNvPr>
          <p:cNvSpPr/>
          <p:nvPr/>
        </p:nvSpPr>
        <p:spPr>
          <a:xfrm>
            <a:off x="6666244" y="3486645"/>
            <a:ext cx="1173049" cy="1098223"/>
          </a:xfrm>
          <a:prstGeom prst="round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r>
              <a:rPr lang="en-IN" dirty="0">
                <a:latin typeface="Tahoma" panose="020B0604030504040204" pitchFamily="34" charset="0"/>
                <a:ea typeface="Tahoma" panose="020B0604030504040204" pitchFamily="34" charset="0"/>
                <a:cs typeface="Tahoma" panose="020B0604030504040204" pitchFamily="34" charset="0"/>
              </a:rPr>
              <a:t>Positive</a:t>
            </a:r>
          </a:p>
        </p:txBody>
      </p:sp>
      <p:sp>
        <p:nvSpPr>
          <p:cNvPr id="29" name="Rectangle: Rounded Corners 28">
            <a:extLst>
              <a:ext uri="{FF2B5EF4-FFF2-40B4-BE49-F238E27FC236}">
                <a16:creationId xmlns:a16="http://schemas.microsoft.com/office/drawing/2014/main" id="{54527303-11CE-3583-9A43-7F7159AFB178}"/>
              </a:ext>
            </a:extLst>
          </p:cNvPr>
          <p:cNvSpPr/>
          <p:nvPr/>
        </p:nvSpPr>
        <p:spPr>
          <a:xfrm>
            <a:off x="6666244" y="5418197"/>
            <a:ext cx="1173049" cy="1098223"/>
          </a:xfrm>
          <a:prstGeom prst="round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r>
              <a:rPr lang="en-IN" dirty="0">
                <a:latin typeface="Tahoma" panose="020B0604030504040204" pitchFamily="34" charset="0"/>
                <a:ea typeface="Tahoma" panose="020B0604030504040204" pitchFamily="34" charset="0"/>
                <a:cs typeface="Tahoma" panose="020B0604030504040204" pitchFamily="34" charset="0"/>
              </a:rPr>
              <a:t>Negative</a:t>
            </a:r>
          </a:p>
        </p:txBody>
      </p:sp>
      <p:pic>
        <p:nvPicPr>
          <p:cNvPr id="31" name="Graphic 30" descr="Smiling face with solid fill">
            <a:extLst>
              <a:ext uri="{FF2B5EF4-FFF2-40B4-BE49-F238E27FC236}">
                <a16:creationId xmlns:a16="http://schemas.microsoft.com/office/drawing/2014/main" id="{5B1BCE04-C5A2-CE38-7998-2DDD01C95A5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965799" y="3610607"/>
            <a:ext cx="548640" cy="548640"/>
          </a:xfrm>
          <a:prstGeom prst="rect">
            <a:avLst/>
          </a:prstGeom>
        </p:spPr>
      </p:pic>
      <p:pic>
        <p:nvPicPr>
          <p:cNvPr id="33" name="Graphic 32" descr="Sad face with solid fill">
            <a:extLst>
              <a:ext uri="{FF2B5EF4-FFF2-40B4-BE49-F238E27FC236}">
                <a16:creationId xmlns:a16="http://schemas.microsoft.com/office/drawing/2014/main" id="{3F6BECEE-A9BE-2FBB-B876-3C288EA22BD5}"/>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978448" y="5565890"/>
            <a:ext cx="548640" cy="548640"/>
          </a:xfrm>
          <a:prstGeom prst="rect">
            <a:avLst/>
          </a:prstGeom>
        </p:spPr>
      </p:pic>
      <p:cxnSp>
        <p:nvCxnSpPr>
          <p:cNvPr id="35" name="Straight Arrow Connector 34">
            <a:extLst>
              <a:ext uri="{FF2B5EF4-FFF2-40B4-BE49-F238E27FC236}">
                <a16:creationId xmlns:a16="http://schemas.microsoft.com/office/drawing/2014/main" id="{ED45D972-D42D-470B-1605-79F53D8E243E}"/>
              </a:ext>
            </a:extLst>
          </p:cNvPr>
          <p:cNvCxnSpPr>
            <a:cxnSpLocks/>
            <a:stCxn id="25" idx="3"/>
            <a:endCxn id="19" idx="1"/>
          </p:cNvCxnSpPr>
          <p:nvPr/>
        </p:nvCxnSpPr>
        <p:spPr>
          <a:xfrm flipV="1">
            <a:off x="2169740" y="4720613"/>
            <a:ext cx="131790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E29BAC1-964A-FCD9-F67E-4161CFAB529A}"/>
              </a:ext>
            </a:extLst>
          </p:cNvPr>
          <p:cNvCxnSpPr>
            <a:cxnSpLocks/>
            <a:stCxn id="19" idx="3"/>
            <a:endCxn id="27" idx="1"/>
          </p:cNvCxnSpPr>
          <p:nvPr/>
        </p:nvCxnSpPr>
        <p:spPr>
          <a:xfrm flipV="1">
            <a:off x="5042123" y="4035757"/>
            <a:ext cx="1624121" cy="684856"/>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C45C0529-1845-40C1-7E77-5414BFE4BD80}"/>
              </a:ext>
            </a:extLst>
          </p:cNvPr>
          <p:cNvCxnSpPr>
            <a:cxnSpLocks/>
            <a:stCxn id="19" idx="3"/>
            <a:endCxn id="29" idx="1"/>
          </p:cNvCxnSpPr>
          <p:nvPr/>
        </p:nvCxnSpPr>
        <p:spPr>
          <a:xfrm>
            <a:off x="5042123" y="4720613"/>
            <a:ext cx="1624121" cy="1246696"/>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44" name="Graphic 43" descr="Decision chart">
            <a:hlinkClick r:id="rId24" action="ppaction://hlinksldjump"/>
            <a:extLst>
              <a:ext uri="{FF2B5EF4-FFF2-40B4-BE49-F238E27FC236}">
                <a16:creationId xmlns:a16="http://schemas.microsoft.com/office/drawing/2014/main" id="{6CE73007-4912-1667-A8EA-8628E3E6F72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1480245" y="5189596"/>
            <a:ext cx="457200" cy="457200"/>
          </a:xfrm>
          <a:prstGeom prst="rect">
            <a:avLst/>
          </a:prstGeom>
        </p:spPr>
      </p:pic>
    </p:spTree>
    <p:extLst>
      <p:ext uri="{BB962C8B-B14F-4D97-AF65-F5344CB8AC3E}">
        <p14:creationId xmlns:p14="http://schemas.microsoft.com/office/powerpoint/2010/main" val="82096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47E7AFB-F073-5F2E-A24A-04C0562675FF}"/>
              </a:ext>
            </a:extLst>
          </p:cNvPr>
          <p:cNvSpPr/>
          <p:nvPr/>
        </p:nvSpPr>
        <p:spPr>
          <a:xfrm>
            <a:off x="9585960"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solidFill>
            <a:schemeClr val="bg2"/>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4805" y="1064782"/>
            <a:ext cx="8873893" cy="627023"/>
          </a:xfrm>
        </p:spPr>
        <p:txBody>
          <a:bodyPr anchor="ct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Wow in system</a:t>
            </a:r>
          </a:p>
        </p:txBody>
      </p:sp>
      <p:sp>
        <p:nvSpPr>
          <p:cNvPr id="6" name="Oval 5">
            <a:extLst>
              <a:ext uri="{FF2B5EF4-FFF2-40B4-BE49-F238E27FC236}">
                <a16:creationId xmlns:a16="http://schemas.microsoft.com/office/drawing/2014/main" id="{25989685-A970-F499-3779-A13685995C14}"/>
              </a:ext>
            </a:extLst>
          </p:cNvPr>
          <p:cNvSpPr/>
          <p:nvPr/>
        </p:nvSpPr>
        <p:spPr>
          <a:xfrm>
            <a:off x="9331436" y="2543493"/>
            <a:ext cx="1554480" cy="1554480"/>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descr="Target Audience">
            <a:hlinkClick r:id="rId2" action="ppaction://hlinksldjump"/>
            <a:extLst>
              <a:ext uri="{FF2B5EF4-FFF2-40B4-BE49-F238E27FC236}">
                <a16:creationId xmlns:a16="http://schemas.microsoft.com/office/drawing/2014/main" id="{E5F23539-1A0F-B133-D5BF-BC38063238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80245" y="1067916"/>
            <a:ext cx="457200" cy="457200"/>
          </a:xfrm>
          <a:prstGeom prst="rect">
            <a:avLst/>
          </a:prstGeom>
        </p:spPr>
      </p:pic>
      <p:pic>
        <p:nvPicPr>
          <p:cNvPr id="4" name="Graphic 3" descr="Gears">
            <a:hlinkClick r:id="rId5" action="ppaction://hlinksldjump"/>
            <a:extLst>
              <a:ext uri="{FF2B5EF4-FFF2-40B4-BE49-F238E27FC236}">
                <a16:creationId xmlns:a16="http://schemas.microsoft.com/office/drawing/2014/main" id="{61C83698-EFE3-979B-CADC-49B217B17D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51476" y="2863533"/>
            <a:ext cx="914400" cy="914400"/>
          </a:xfrm>
          <a:prstGeom prst="rect">
            <a:avLst/>
          </a:prstGeom>
        </p:spPr>
      </p:pic>
      <p:pic>
        <p:nvPicPr>
          <p:cNvPr id="9" name="Graphic 8" descr="Lightbulb and pencil">
            <a:hlinkClick r:id="rId8" action="ppaction://hlinksldjump"/>
            <a:extLst>
              <a:ext uri="{FF2B5EF4-FFF2-40B4-BE49-F238E27FC236}">
                <a16:creationId xmlns:a16="http://schemas.microsoft.com/office/drawing/2014/main" id="{FAC8AC52-4715-9F84-2BD9-CCF592078B4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28716" y="1779637"/>
            <a:ext cx="457200" cy="457200"/>
          </a:xfrm>
          <a:prstGeom prst="rect">
            <a:avLst/>
          </a:prstGeom>
        </p:spPr>
      </p:pic>
      <p:pic>
        <p:nvPicPr>
          <p:cNvPr id="3" name="Graphic 2" descr="Eye">
            <a:extLst>
              <a:ext uri="{FF2B5EF4-FFF2-40B4-BE49-F238E27FC236}">
                <a16:creationId xmlns:a16="http://schemas.microsoft.com/office/drawing/2014/main" id="{5755254F-347F-7714-C92D-69DD2426FD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681942" y="1149694"/>
            <a:ext cx="457200" cy="457200"/>
          </a:xfrm>
          <a:prstGeom prst="rect">
            <a:avLst/>
          </a:prstGeom>
        </p:spPr>
      </p:pic>
      <p:sp>
        <p:nvSpPr>
          <p:cNvPr id="5" name="TextBox 4">
            <a:extLst>
              <a:ext uri="{FF2B5EF4-FFF2-40B4-BE49-F238E27FC236}">
                <a16:creationId xmlns:a16="http://schemas.microsoft.com/office/drawing/2014/main" id="{D5394737-68CC-6080-8CCD-08BEE073A882}"/>
              </a:ext>
            </a:extLst>
          </p:cNvPr>
          <p:cNvSpPr txBox="1"/>
          <p:nvPr/>
        </p:nvSpPr>
        <p:spPr>
          <a:xfrm>
            <a:off x="584805" y="2236837"/>
            <a:ext cx="4702875" cy="3539430"/>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bg1"/>
                </a:solidFill>
                <a:latin typeface="Tahoma" panose="020B0604030504040204" pitchFamily="34" charset="0"/>
                <a:ea typeface="Tahoma" panose="020B0604030504040204" pitchFamily="34" charset="0"/>
                <a:cs typeface="Tahoma" panose="020B0604030504040204" pitchFamily="34" charset="0"/>
              </a:rPr>
              <a:t>Data Collection</a:t>
            </a:r>
          </a:p>
          <a:p>
            <a:pPr marL="285750" indent="-285750">
              <a:buFont typeface="Arial" panose="020B0604020202020204" pitchFamily="34" charset="0"/>
              <a:buChar char="•"/>
            </a:pPr>
            <a:r>
              <a:rPr lang="en-IN" sz="2800" dirty="0">
                <a:solidFill>
                  <a:schemeClr val="bg1"/>
                </a:solidFill>
                <a:latin typeface="Tahoma" panose="020B0604030504040204" pitchFamily="34" charset="0"/>
                <a:ea typeface="Tahoma" panose="020B0604030504040204" pitchFamily="34" charset="0"/>
                <a:cs typeface="Tahoma" panose="020B0604030504040204" pitchFamily="34" charset="0"/>
              </a:rPr>
              <a:t>Scalable</a:t>
            </a:r>
          </a:p>
          <a:p>
            <a:pPr marL="285750" indent="-285750">
              <a:buFont typeface="Arial" panose="020B0604020202020204" pitchFamily="34" charset="0"/>
              <a:buChar char="•"/>
            </a:pPr>
            <a:r>
              <a:rPr lang="en-IN" sz="2800" dirty="0">
                <a:solidFill>
                  <a:schemeClr val="bg1"/>
                </a:solidFill>
                <a:latin typeface="Tahoma" panose="020B0604030504040204" pitchFamily="34" charset="0"/>
                <a:ea typeface="Tahoma" panose="020B0604030504040204" pitchFamily="34" charset="0"/>
                <a:cs typeface="Tahoma" panose="020B0604030504040204" pitchFamily="34" charset="0"/>
              </a:rPr>
              <a:t>Automated preprocessing</a:t>
            </a:r>
          </a:p>
          <a:p>
            <a:pPr marL="285750" indent="-285750">
              <a:buFont typeface="Arial" panose="020B0604020202020204" pitchFamily="34" charset="0"/>
              <a:buChar char="•"/>
            </a:pPr>
            <a:r>
              <a:rPr lang="en-IN" sz="2800" dirty="0">
                <a:solidFill>
                  <a:schemeClr val="bg1"/>
                </a:solidFill>
                <a:latin typeface="Tahoma" panose="020B0604030504040204" pitchFamily="34" charset="0"/>
                <a:ea typeface="Tahoma" panose="020B0604030504040204" pitchFamily="34" charset="0"/>
                <a:cs typeface="Tahoma" panose="020B0604030504040204" pitchFamily="34" charset="0"/>
              </a:rPr>
              <a:t>Real time analysis</a:t>
            </a:r>
          </a:p>
          <a:p>
            <a:pPr marL="285750" indent="-285750">
              <a:buFont typeface="Arial" panose="020B0604020202020204" pitchFamily="34" charset="0"/>
              <a:buChar char="•"/>
            </a:pPr>
            <a:r>
              <a:rPr lang="en-IN" sz="2800" dirty="0">
                <a:solidFill>
                  <a:schemeClr val="bg1"/>
                </a:solidFill>
                <a:latin typeface="Tahoma" panose="020B0604030504040204" pitchFamily="34" charset="0"/>
                <a:ea typeface="Tahoma" panose="020B0604030504040204" pitchFamily="34" charset="0"/>
                <a:cs typeface="Tahoma" panose="020B0604030504040204" pitchFamily="34" charset="0"/>
              </a:rPr>
              <a:t>Feedback loop</a:t>
            </a:r>
          </a:p>
          <a:p>
            <a:pPr marL="285750" indent="-285750">
              <a:buFont typeface="Arial" panose="020B0604020202020204" pitchFamily="34" charset="0"/>
              <a:buChar char="•"/>
            </a:pPr>
            <a:r>
              <a:rPr lang="en-IN" sz="2800" dirty="0">
                <a:solidFill>
                  <a:schemeClr val="bg1"/>
                </a:solidFill>
                <a:latin typeface="Tahoma" panose="020B0604030504040204" pitchFamily="34" charset="0"/>
                <a:ea typeface="Tahoma" panose="020B0604030504040204" pitchFamily="34" charset="0"/>
                <a:cs typeface="Tahoma" panose="020B0604030504040204" pitchFamily="34" charset="0"/>
              </a:rPr>
              <a:t>Marketing integration</a:t>
            </a:r>
          </a:p>
          <a:p>
            <a:pPr marL="285750" indent="-285750">
              <a:buFont typeface="Arial" panose="020B0604020202020204" pitchFamily="34" charset="0"/>
              <a:buChar char="•"/>
            </a:pPr>
            <a:r>
              <a:rPr lang="en-IN" sz="2800" dirty="0">
                <a:solidFill>
                  <a:schemeClr val="bg1"/>
                </a:solidFill>
                <a:latin typeface="Tahoma" panose="020B0604030504040204" pitchFamily="34" charset="0"/>
                <a:ea typeface="Tahoma" panose="020B0604030504040204" pitchFamily="34" charset="0"/>
                <a:cs typeface="Tahoma" panose="020B0604030504040204" pitchFamily="34" charset="0"/>
              </a:rPr>
              <a:t>Flexible</a:t>
            </a:r>
          </a:p>
          <a:p>
            <a:pPr marL="285750" indent="-285750">
              <a:buFont typeface="Arial" panose="020B0604020202020204" pitchFamily="34" charset="0"/>
              <a:buChar char="•"/>
            </a:pPr>
            <a:r>
              <a:rPr lang="en-IN" sz="2800" dirty="0">
                <a:solidFill>
                  <a:schemeClr val="bg1"/>
                </a:solidFill>
                <a:latin typeface="Tahoma" panose="020B0604030504040204" pitchFamily="34" charset="0"/>
                <a:ea typeface="Tahoma" panose="020B0604030504040204" pitchFamily="34" charset="0"/>
                <a:cs typeface="Tahoma" panose="020B0604030504040204" pitchFamily="34" charset="0"/>
              </a:rPr>
              <a:t>Higher accuracy</a:t>
            </a:r>
          </a:p>
        </p:txBody>
      </p:sp>
      <p:pic>
        <p:nvPicPr>
          <p:cNvPr id="8" name="Graphic 7" descr="Decision chart">
            <a:hlinkClick r:id="rId13" action="ppaction://hlinksldjump"/>
            <a:extLst>
              <a:ext uri="{FF2B5EF4-FFF2-40B4-BE49-F238E27FC236}">
                <a16:creationId xmlns:a16="http://schemas.microsoft.com/office/drawing/2014/main" id="{BB83E60A-B7FC-5A84-D711-C560E8FF44E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428716" y="4609306"/>
            <a:ext cx="457200" cy="457200"/>
          </a:xfrm>
          <a:prstGeom prst="rect">
            <a:avLst/>
          </a:prstGeom>
        </p:spPr>
      </p:pic>
      <p:pic>
        <p:nvPicPr>
          <p:cNvPr id="12" name="Graphic 11" descr="Bullseye">
            <a:extLst>
              <a:ext uri="{FF2B5EF4-FFF2-40B4-BE49-F238E27FC236}">
                <a16:creationId xmlns:a16="http://schemas.microsoft.com/office/drawing/2014/main" id="{A45CBBDF-FB8B-D612-09B3-3CA955E3409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480245" y="5247536"/>
            <a:ext cx="457200" cy="457200"/>
          </a:xfrm>
          <a:prstGeom prst="rect">
            <a:avLst/>
          </a:prstGeom>
        </p:spPr>
      </p:pic>
    </p:spTree>
    <p:extLst>
      <p:ext uri="{BB962C8B-B14F-4D97-AF65-F5344CB8AC3E}">
        <p14:creationId xmlns:p14="http://schemas.microsoft.com/office/powerpoint/2010/main" val="2598615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47E7AFB-F073-5F2E-A24A-04C0562675FF}"/>
              </a:ext>
            </a:extLst>
          </p:cNvPr>
          <p:cNvSpPr/>
          <p:nvPr/>
        </p:nvSpPr>
        <p:spPr>
          <a:xfrm>
            <a:off x="9585960" y="822960"/>
            <a:ext cx="5212080" cy="5212080"/>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solidFill>
            <a:schemeClr val="bg2"/>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57543" y="742692"/>
            <a:ext cx="8873893" cy="627023"/>
          </a:xfrm>
        </p:spPr>
        <p:txBody>
          <a:bodyPr anchor="ct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Modelling</a:t>
            </a:r>
          </a:p>
        </p:txBody>
      </p:sp>
      <p:sp>
        <p:nvSpPr>
          <p:cNvPr id="6" name="Oval 5">
            <a:extLst>
              <a:ext uri="{FF2B5EF4-FFF2-40B4-BE49-F238E27FC236}">
                <a16:creationId xmlns:a16="http://schemas.microsoft.com/office/drawing/2014/main" id="{25989685-A970-F499-3779-A13685995C14}"/>
              </a:ext>
            </a:extLst>
          </p:cNvPr>
          <p:cNvSpPr/>
          <p:nvPr/>
        </p:nvSpPr>
        <p:spPr>
          <a:xfrm>
            <a:off x="9331436" y="2543493"/>
            <a:ext cx="1554480" cy="1554480"/>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3" descr="Gears">
            <a:extLst>
              <a:ext uri="{FF2B5EF4-FFF2-40B4-BE49-F238E27FC236}">
                <a16:creationId xmlns:a16="http://schemas.microsoft.com/office/drawing/2014/main" id="{61C83698-EFE3-979B-CADC-49B217B17D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65844" y="1606894"/>
            <a:ext cx="457200" cy="457200"/>
          </a:xfrm>
          <a:prstGeom prst="rect">
            <a:avLst/>
          </a:prstGeom>
        </p:spPr>
      </p:pic>
      <p:pic>
        <p:nvPicPr>
          <p:cNvPr id="9" name="Graphic 8" descr="Lightbulb and pencil">
            <a:extLst>
              <a:ext uri="{FF2B5EF4-FFF2-40B4-BE49-F238E27FC236}">
                <a16:creationId xmlns:a16="http://schemas.microsoft.com/office/drawing/2014/main" id="{FAC8AC52-4715-9F84-2BD9-CCF592078B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70679" y="1067916"/>
            <a:ext cx="457200" cy="457200"/>
          </a:xfrm>
          <a:prstGeom prst="rect">
            <a:avLst/>
          </a:prstGeom>
        </p:spPr>
      </p:pic>
      <p:pic>
        <p:nvPicPr>
          <p:cNvPr id="3" name="Graphic 2" descr="Eye">
            <a:extLst>
              <a:ext uri="{FF2B5EF4-FFF2-40B4-BE49-F238E27FC236}">
                <a16:creationId xmlns:a16="http://schemas.microsoft.com/office/drawing/2014/main" id="{5755254F-347F-7714-C92D-69DD2426FD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681942" y="1149694"/>
            <a:ext cx="457200" cy="457200"/>
          </a:xfrm>
          <a:prstGeom prst="rect">
            <a:avLst/>
          </a:prstGeom>
        </p:spPr>
      </p:pic>
      <p:sp>
        <p:nvSpPr>
          <p:cNvPr id="8" name="TextBox 7">
            <a:extLst>
              <a:ext uri="{FF2B5EF4-FFF2-40B4-BE49-F238E27FC236}">
                <a16:creationId xmlns:a16="http://schemas.microsoft.com/office/drawing/2014/main" id="{714D596A-4328-832F-7FA3-046FB564ECB7}"/>
              </a:ext>
            </a:extLst>
          </p:cNvPr>
          <p:cNvSpPr txBox="1"/>
          <p:nvPr/>
        </p:nvSpPr>
        <p:spPr>
          <a:xfrm>
            <a:off x="461118" y="1461154"/>
            <a:ext cx="8013579" cy="1877437"/>
          </a:xfrm>
          <a:prstGeom prst="rect">
            <a:avLst/>
          </a:prstGeom>
          <a:noFill/>
        </p:spPr>
        <p:txBody>
          <a:bodyPr wrap="square" rtlCol="0">
            <a:spAutoFit/>
          </a:bodyPr>
          <a:lstStyle/>
          <a:p>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The algorithm was developed in four stages</a:t>
            </a:r>
          </a:p>
          <a:p>
            <a:endParaRPr lang="en-IN"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en-IN" sz="1600" dirty="0">
                <a:solidFill>
                  <a:schemeClr val="bg1"/>
                </a:solidFill>
                <a:latin typeface="Tahoma" panose="020B0604030504040204" pitchFamily="34" charset="0"/>
                <a:ea typeface="Tahoma" panose="020B0604030504040204" pitchFamily="34" charset="0"/>
                <a:cs typeface="Tahoma" panose="020B0604030504040204" pitchFamily="34" charset="0"/>
              </a:rPr>
              <a:t>Data Cleaning : Before using data for model training its essential to clean the data. </a:t>
            </a:r>
            <a:r>
              <a:rPr lang="en-US" sz="16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Identifying and eliminating duplicate reviews to ensure data accuracy. Stripping HTML tags and formatting to extract only the textual content. Eliminating punctuation marks, symbols, and special characters that don't contribute to sentiment analysis. And also remove the </a:t>
            </a:r>
            <a:r>
              <a:rPr lang="en-US" sz="1600" b="0" i="0"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stopwords</a:t>
            </a:r>
            <a:r>
              <a:rPr lang="en-US" b="0" i="0" dirty="0">
                <a:solidFill>
                  <a:srgbClr val="D1D5DB"/>
                </a:solidFill>
                <a:effectLst/>
                <a:latin typeface="Söhne"/>
              </a:rPr>
              <a:t>.</a:t>
            </a:r>
            <a:endParaRPr lang="en-IN" dirty="0">
              <a:solidFill>
                <a:schemeClr val="bg1"/>
              </a:solidFill>
            </a:endParaRPr>
          </a:p>
        </p:txBody>
      </p:sp>
      <p:pic>
        <p:nvPicPr>
          <p:cNvPr id="12" name="Graphic 11" descr="Decision chart">
            <a:extLst>
              <a:ext uri="{FF2B5EF4-FFF2-40B4-BE49-F238E27FC236}">
                <a16:creationId xmlns:a16="http://schemas.microsoft.com/office/drawing/2014/main" id="{46EF5D5B-992E-4176-7638-44BF4B2316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26809" y="2834662"/>
            <a:ext cx="914400" cy="914400"/>
          </a:xfrm>
          <a:prstGeom prst="rect">
            <a:avLst/>
          </a:prstGeom>
        </p:spPr>
      </p:pic>
      <p:pic>
        <p:nvPicPr>
          <p:cNvPr id="13" name="Graphic 12" descr="Bullseye">
            <a:extLst>
              <a:ext uri="{FF2B5EF4-FFF2-40B4-BE49-F238E27FC236}">
                <a16:creationId xmlns:a16="http://schemas.microsoft.com/office/drawing/2014/main" id="{3153B660-EADB-021E-D4F4-925DA29EB9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75845" y="4647769"/>
            <a:ext cx="457200" cy="457200"/>
          </a:xfrm>
          <a:prstGeom prst="rect">
            <a:avLst/>
          </a:prstGeom>
        </p:spPr>
      </p:pic>
      <p:pic>
        <p:nvPicPr>
          <p:cNvPr id="14" name="Picture 13">
            <a:extLst>
              <a:ext uri="{FF2B5EF4-FFF2-40B4-BE49-F238E27FC236}">
                <a16:creationId xmlns:a16="http://schemas.microsoft.com/office/drawing/2014/main" id="{5211AED7-EF98-9581-89DE-42554A65AB83}"/>
              </a:ext>
            </a:extLst>
          </p:cNvPr>
          <p:cNvPicPr>
            <a:picLocks noChangeAspect="1"/>
          </p:cNvPicPr>
          <p:nvPr/>
        </p:nvPicPr>
        <p:blipFill>
          <a:blip r:embed="rId12"/>
          <a:stretch>
            <a:fillRect/>
          </a:stretch>
        </p:blipFill>
        <p:spPr>
          <a:xfrm>
            <a:off x="593693" y="3338591"/>
            <a:ext cx="8601592" cy="3264741"/>
          </a:xfrm>
          <a:prstGeom prst="rect">
            <a:avLst/>
          </a:prstGeom>
        </p:spPr>
      </p:pic>
    </p:spTree>
    <p:extLst>
      <p:ext uri="{BB962C8B-B14F-4D97-AF65-F5344CB8AC3E}">
        <p14:creationId xmlns:p14="http://schemas.microsoft.com/office/powerpoint/2010/main" val="2129722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1118" y="669303"/>
            <a:ext cx="11029616" cy="655056"/>
          </a:xfrm>
        </p:spPr>
        <p:txBody>
          <a:bodyPr anchor="ctr"/>
          <a:lstStyle/>
          <a:p>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MODELLING</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CBE52E4D-759E-EA87-BF0F-E04F4D2ADCCC}"/>
              </a:ext>
            </a:extLst>
          </p:cNvPr>
          <p:cNvSpPr txBox="1"/>
          <p:nvPr/>
        </p:nvSpPr>
        <p:spPr>
          <a:xfrm>
            <a:off x="461118" y="1461154"/>
            <a:ext cx="10756779" cy="1477328"/>
          </a:xfrm>
          <a:prstGeom prst="rect">
            <a:avLst/>
          </a:prstGeom>
          <a:noFill/>
        </p:spPr>
        <p:txBody>
          <a:bodyPr wrap="square" rtlCol="0">
            <a:spAutoFit/>
          </a:bodyPr>
          <a:lstStyle/>
          <a:p>
            <a:pPr marL="342900" indent="-342900">
              <a:buFont typeface="+mj-lt"/>
              <a:buAutoNum type="arabicPeriod" startAt="2"/>
            </a:pP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Model Training &amp; Evaluation : After the training of model is done the model is evaluated using three performance testing parameters accuracy, precision and recall.</a:t>
            </a:r>
            <a:r>
              <a:rPr lang="en-US"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during model training for sentiment analysis, accuracy provides a holistic view of performance, precision emphasizes the correctness of positive predictions, and recall focuses on the model's ability to capture positive sentiments accurately. Balancing these parameters is essential for a well-rounded sentiment analysis model.</a:t>
            </a:r>
            <a:endParaRPr lang="en-IN"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65F644AE-A200-3545-BB1C-39A163A665B5}"/>
              </a:ext>
            </a:extLst>
          </p:cNvPr>
          <p:cNvPicPr>
            <a:picLocks noChangeAspect="1"/>
          </p:cNvPicPr>
          <p:nvPr/>
        </p:nvPicPr>
        <p:blipFill>
          <a:blip r:embed="rId2"/>
          <a:stretch>
            <a:fillRect/>
          </a:stretch>
        </p:blipFill>
        <p:spPr>
          <a:xfrm>
            <a:off x="1463040" y="4513613"/>
            <a:ext cx="7544853" cy="2227731"/>
          </a:xfrm>
          <a:prstGeom prst="rect">
            <a:avLst/>
          </a:prstGeom>
        </p:spPr>
      </p:pic>
      <p:pic>
        <p:nvPicPr>
          <p:cNvPr id="10" name="Picture 9">
            <a:extLst>
              <a:ext uri="{FF2B5EF4-FFF2-40B4-BE49-F238E27FC236}">
                <a16:creationId xmlns:a16="http://schemas.microsoft.com/office/drawing/2014/main" id="{C1738CAB-AC70-10C4-B5D2-75528F5E0F84}"/>
              </a:ext>
            </a:extLst>
          </p:cNvPr>
          <p:cNvPicPr>
            <a:picLocks noChangeAspect="1"/>
          </p:cNvPicPr>
          <p:nvPr/>
        </p:nvPicPr>
        <p:blipFill>
          <a:blip r:embed="rId3"/>
          <a:stretch>
            <a:fillRect/>
          </a:stretch>
        </p:blipFill>
        <p:spPr>
          <a:xfrm>
            <a:off x="1463040" y="2938482"/>
            <a:ext cx="7544853" cy="1477327"/>
          </a:xfrm>
          <a:prstGeom prst="rect">
            <a:avLst/>
          </a:prstGeom>
        </p:spPr>
      </p:pic>
    </p:spTree>
    <p:extLst>
      <p:ext uri="{BB962C8B-B14F-4D97-AF65-F5344CB8AC3E}">
        <p14:creationId xmlns:p14="http://schemas.microsoft.com/office/powerpoint/2010/main" val="152310554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823</TotalTime>
  <Words>991</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Franklin Gothic Book</vt:lpstr>
      <vt:lpstr>Franklin Gothic Demi</vt:lpstr>
      <vt:lpstr>Söhne</vt:lpstr>
      <vt:lpstr>Tahoma</vt:lpstr>
      <vt:lpstr>Wingdings 2</vt:lpstr>
      <vt:lpstr>DividendVTI</vt:lpstr>
      <vt:lpstr>Student Details</vt:lpstr>
      <vt:lpstr>sentiment analysis of Restaurant reviews </vt:lpstr>
      <vt:lpstr>AGENDA</vt:lpstr>
      <vt:lpstr>Project Overview</vt:lpstr>
      <vt:lpstr>users</vt:lpstr>
      <vt:lpstr>Solution &amp; value proposition</vt:lpstr>
      <vt:lpstr>Wow in system</vt:lpstr>
      <vt:lpstr>Modelling</vt:lpstr>
      <vt:lpstr>MODELLING</vt:lpstr>
      <vt:lpstr>MODELLING</vt:lpstr>
      <vt:lpstr>MODELLING</vt:lpstr>
      <vt:lpstr>Results</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MAULIK CHAUHAN</cp:lastModifiedBy>
  <cp:revision>21</cp:revision>
  <dcterms:created xsi:type="dcterms:W3CDTF">2021-05-26T16:50:10Z</dcterms:created>
  <dcterms:modified xsi:type="dcterms:W3CDTF">2023-10-01T17:45:43Z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