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23B2D-FBE1-4E68-B826-081D64130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C60500-EDB8-4B18-8A37-574C43BC6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263BD-3547-4375-A719-96D5983E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D838-BCD5-4F9B-A495-A702ECDAD690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7F24A-8705-4940-8765-DDA55CAB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08ECF7-48A7-4897-A808-12CD7242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5372-CD2F-4068-807A-AE38C0EBEB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48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BD48E-40F7-4891-B696-F5A65780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2762E2-F54F-46DD-91E3-7F4D57B83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298989-9E4F-4B2B-988E-D3D37676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D838-BCD5-4F9B-A495-A702ECDAD690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D5BD7A-CDB5-4EB2-B329-DF321260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0F8F3B-1395-4A71-95D0-F2DCD153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5372-CD2F-4068-807A-AE38C0EBEB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1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9C747D-B5C9-44F4-B31E-1BF593B9C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A77FD0-D450-4904-B6F1-6742DB0F0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F7D0B5-3D35-410C-9C4A-9CF96E82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D838-BCD5-4F9B-A495-A702ECDAD690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C6B345-EFE8-4CEE-9EDF-7212CCD8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735646-EEF9-42D4-BF35-0B98D4F5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5372-CD2F-4068-807A-AE38C0EBEB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3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4C52-E14E-431E-BFFD-657BB284AC22}" type="datetimeFigureOut">
              <a:rPr lang="es-CO" smtClean="0">
                <a:latin typeface="Calibri"/>
              </a:rPr>
              <a:pPr/>
              <a:t>26/04/2018</a:t>
            </a:fld>
            <a:endParaRPr lang="es-CO" dirty="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>
                <a:latin typeface="Calibri"/>
              </a:rPr>
              <a:t>Bogotá d.c. – Colombia marzo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6B20-606A-430D-B2BB-AA1E0A657A91}" type="slidenum">
              <a:rPr lang="es-CO" smtClean="0">
                <a:latin typeface="Calibri"/>
              </a:rPr>
              <a:pPr/>
              <a:t>‹Nº›</a:t>
            </a:fld>
            <a:endParaRPr lang="es-CO" dirty="0">
              <a:latin typeface="Calibri"/>
            </a:endParaRPr>
          </a:p>
        </p:txBody>
      </p:sp>
      <p:pic>
        <p:nvPicPr>
          <p:cNvPr id="7" name="Imagen 5" descr="Logo - Data Tools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946" y="188640"/>
            <a:ext cx="2128021" cy="71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1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0AC9C-2DE0-4371-AAE2-B6E355D4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ADA9A-B880-4915-8C6B-93E5F924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A221BF-2C65-48A4-903A-C44522C8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D838-BCD5-4F9B-A495-A702ECDAD690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87C459-1DAF-4883-B66B-0E163347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7ECD1D-3F17-45CD-AE5F-AF054EE9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5372-CD2F-4068-807A-AE38C0EBEB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47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FB047-C948-4127-AF21-D3B66734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678330-9439-4D45-8B12-2B1CAA2B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46CB8B-07C2-4EF0-93D5-0A0D984F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D838-BCD5-4F9B-A495-A702ECDAD690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198BC-E700-4EB7-AEA7-41A767F4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D30A68-7F21-4A77-81D1-D2AADE88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5372-CD2F-4068-807A-AE38C0EBEB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8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D8250-92B8-4362-91DF-8820F13D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8C4958-30A2-4C82-9B19-370EFCBB3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F959CB-B54B-45B9-973D-D45E4C716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AC4266-005C-4443-BD40-EE1F8D3B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D838-BCD5-4F9B-A495-A702ECDAD690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BDCAC6-B5CC-432F-8511-23499061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B2086A-E78B-4061-ABF6-B608F8BD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5372-CD2F-4068-807A-AE38C0EBEB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37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911B8-9176-4701-A3B8-FEB360E5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930D1F-AC27-4EE8-9119-E7A7E0B0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F05046-35ED-4D3D-9315-38D0F2BEE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E99CA2-8299-4D79-9F4B-619616FC3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00C784-0C03-4D69-938A-04883A562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4F03FA-38CB-460D-B668-540020F1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D838-BCD5-4F9B-A495-A702ECDAD690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EFA911-3638-4860-A763-BA0E5245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C3679B-2F59-4AB0-A618-33676079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5372-CD2F-4068-807A-AE38C0EBEB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13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1BB47-2A40-4A2B-B652-8A219163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87D26B-2874-4525-AFEF-89A690FF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D838-BCD5-4F9B-A495-A702ECDAD690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6C41D8-AA26-4287-B532-0B2AA139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7C2B8D-C866-4CFC-AE7F-44B180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5372-CD2F-4068-807A-AE38C0EBEB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38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2E71CC-C08F-4987-8070-61280919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D838-BCD5-4F9B-A495-A702ECDAD690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F42764-ECBA-4E6C-87B2-7423F779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ADC26C-D201-4359-A868-2FB451D9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5372-CD2F-4068-807A-AE38C0EBEB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25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E623B-3165-468B-8865-E15B05F9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69D941-E904-482E-8629-8658EA785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6F7BCD-2035-4D7D-B664-C9586335C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E7F491-1E1C-4E6F-81C6-BB673673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D838-BCD5-4F9B-A495-A702ECDAD690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693511-6414-4BB1-B954-08527F9E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1EFC66-C1C6-449A-B136-72D0547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5372-CD2F-4068-807A-AE38C0EBEB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EE1F5-0DD8-4CBA-A2A1-6BF9223C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AB1C7E-C8C1-4A37-BEB4-1433CB37F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1716DD-099D-4907-B0A4-2D715E5B9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FEC0B5-0909-4571-8989-6CCF1B20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D838-BCD5-4F9B-A495-A702ECDAD690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948FC-1C8A-4848-9737-3F838E53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A289DC-6D64-4A3E-A6C5-BB60BE40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5372-CD2F-4068-807A-AE38C0EBEB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98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CC2A85-54A2-4D6B-910A-AFB264C9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68B651-E889-44AE-9D5D-96B4C34E3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25D12-8394-4EB1-A7A1-B2D475FB3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838-BCD5-4F9B-A495-A702ECDAD690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C09FF8-D90F-4262-A827-20E0E0981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07E36-7BD6-423E-A58D-D64442FFE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5372-CD2F-4068-807A-AE38C0EBEB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BD719C8-8866-49CA-BBCA-E51610417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50838"/>
              </p:ext>
            </p:extLst>
          </p:nvPr>
        </p:nvGraphicFramePr>
        <p:xfrm>
          <a:off x="7612249" y="1623552"/>
          <a:ext cx="2388497" cy="138625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140802">
                  <a:extLst>
                    <a:ext uri="{9D8B030D-6E8A-4147-A177-3AD203B41FA5}">
                      <a16:colId xmlns:a16="http://schemas.microsoft.com/office/drawing/2014/main" val="1004539397"/>
                    </a:ext>
                  </a:extLst>
                </a:gridCol>
                <a:gridCol w="1247695">
                  <a:extLst>
                    <a:ext uri="{9D8B030D-6E8A-4147-A177-3AD203B41FA5}">
                      <a16:colId xmlns:a16="http://schemas.microsoft.com/office/drawing/2014/main" val="406414777"/>
                    </a:ext>
                  </a:extLst>
                </a:gridCol>
              </a:tblGrid>
              <a:tr h="3043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200" b="0" kern="1200" dirty="0">
                          <a:solidFill>
                            <a:schemeClr val="dk1"/>
                          </a:solidFill>
                          <a:latin typeface="Humnst777 Blk BT" panose="020B0803030504030204"/>
                          <a:ea typeface="+mn-ea"/>
                          <a:cs typeface="+mn-cs"/>
                        </a:rPr>
                        <a:t>Franjas Mora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200" b="0" kern="1200" dirty="0">
                          <a:solidFill>
                            <a:schemeClr val="dk1"/>
                          </a:solidFill>
                          <a:latin typeface="Humnst777 Blk BT" panose="020B0803030504030204"/>
                          <a:ea typeface="+mn-ea"/>
                          <a:cs typeface="+mn-cs"/>
                        </a:rPr>
                        <a:t>Tarifa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05125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400" b="1" kern="1200" dirty="0">
                          <a:solidFill>
                            <a:schemeClr val="dk1"/>
                          </a:solidFill>
                          <a:latin typeface="Humnst777 Blk BT" panose="020B0803030504030204"/>
                          <a:ea typeface="+mn-ea"/>
                          <a:cs typeface="+mn-cs"/>
                        </a:rPr>
                        <a:t>0 - 60 días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400" b="1" kern="1200" dirty="0">
                          <a:solidFill>
                            <a:schemeClr val="dk1"/>
                          </a:solidFill>
                          <a:latin typeface="Humnst777 Blk BT" panose="020B0803030504030204"/>
                          <a:ea typeface="+mn-ea"/>
                          <a:cs typeface="+mn-cs"/>
                        </a:rPr>
                        <a:t>2,00%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991155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400" b="1" kern="1200" dirty="0">
                          <a:solidFill>
                            <a:schemeClr val="dk1"/>
                          </a:solidFill>
                          <a:latin typeface="Humnst777 Blk BT" panose="020B0803030504030204"/>
                          <a:ea typeface="+mn-ea"/>
                          <a:cs typeface="+mn-cs"/>
                        </a:rPr>
                        <a:t>61 - 180 días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400" b="1" kern="1200" dirty="0">
                          <a:solidFill>
                            <a:schemeClr val="dk1"/>
                          </a:solidFill>
                          <a:latin typeface="Humnst777 Blk BT" panose="020B0803030504030204"/>
                          <a:ea typeface="+mn-ea"/>
                          <a:cs typeface="+mn-cs"/>
                        </a:rPr>
                        <a:t>4,00%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31311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400" b="1" kern="1200" dirty="0">
                          <a:solidFill>
                            <a:schemeClr val="dk1"/>
                          </a:solidFill>
                          <a:latin typeface="Humnst777 Blk BT" panose="020B0803030504030204"/>
                          <a:ea typeface="+mn-ea"/>
                          <a:cs typeface="+mn-cs"/>
                        </a:rPr>
                        <a:t>181 - 360 días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400" b="1" kern="1200" dirty="0">
                          <a:solidFill>
                            <a:schemeClr val="dk1"/>
                          </a:solidFill>
                          <a:latin typeface="Humnst777 Blk BT" panose="020B0803030504030204"/>
                          <a:ea typeface="+mn-ea"/>
                          <a:cs typeface="+mn-cs"/>
                        </a:rPr>
                        <a:t>5,00%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019083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400" b="1" kern="1200" dirty="0">
                          <a:solidFill>
                            <a:schemeClr val="dk1"/>
                          </a:solidFill>
                          <a:latin typeface="Humnst777 Blk BT" panose="020B0803030504030204"/>
                          <a:ea typeface="+mn-ea"/>
                          <a:cs typeface="+mn-cs"/>
                        </a:rPr>
                        <a:t>&gt; 361 días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400" b="1" kern="1200" dirty="0">
                          <a:solidFill>
                            <a:schemeClr val="dk1"/>
                          </a:solidFill>
                          <a:latin typeface="Humnst777 Blk BT" panose="020B0803030504030204"/>
                          <a:ea typeface="+mn-ea"/>
                          <a:cs typeface="+mn-cs"/>
                        </a:rPr>
                        <a:t>6,00%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106349"/>
                  </a:ext>
                </a:extLst>
              </a:tr>
            </a:tbl>
          </a:graphicData>
        </a:graphic>
      </p:graphicFrame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8F8B51B-978C-4463-943B-39585B7DA292}"/>
              </a:ext>
            </a:extLst>
          </p:cNvPr>
          <p:cNvCxnSpPr/>
          <p:nvPr/>
        </p:nvCxnSpPr>
        <p:spPr>
          <a:xfrm>
            <a:off x="5671932" y="1417983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F2C51826-5137-45FB-8534-778A7AC418B7}"/>
              </a:ext>
            </a:extLst>
          </p:cNvPr>
          <p:cNvSpPr txBox="1">
            <a:spLocks/>
          </p:cNvSpPr>
          <p:nvPr/>
        </p:nvSpPr>
        <p:spPr>
          <a:xfrm>
            <a:off x="2401888" y="404665"/>
            <a:ext cx="6404610" cy="39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C" sz="2000" dirty="0">
                <a:solidFill>
                  <a:srgbClr val="00548A"/>
                </a:solidFill>
                <a:latin typeface="Humnst777 Blk BT" panose="020B0803030504030204" pitchFamily="34" charset="0"/>
              </a:rPr>
              <a:t>Remuneración Casas de Cobranza</a:t>
            </a:r>
          </a:p>
        </p:txBody>
      </p:sp>
      <p:pic>
        <p:nvPicPr>
          <p:cNvPr id="9" name="Gráfico 8" descr="Apretón de manos">
            <a:extLst>
              <a:ext uri="{FF2B5EF4-FFF2-40B4-BE49-F238E27FC236}">
                <a16:creationId xmlns:a16="http://schemas.microsoft.com/office/drawing/2014/main" id="{2C66B6DE-58E1-4857-8F6E-CA45BD255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9039" y="172317"/>
            <a:ext cx="720000" cy="7200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FF9D8AF-1C09-4A65-A5C2-BB6D8BD7EAC3}"/>
              </a:ext>
            </a:extLst>
          </p:cNvPr>
          <p:cNvSpPr/>
          <p:nvPr/>
        </p:nvSpPr>
        <p:spPr>
          <a:xfrm>
            <a:off x="592633" y="1314348"/>
            <a:ext cx="4903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Humnst777 Blk BT" panose="020B0803030504030204"/>
              </a:rPr>
              <a:t>Condiciones Actuales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2DC3D5D-7F39-4D77-BE47-C4B47907A683}"/>
              </a:ext>
            </a:extLst>
          </p:cNvPr>
          <p:cNvSpPr/>
          <p:nvPr/>
        </p:nvSpPr>
        <p:spPr>
          <a:xfrm>
            <a:off x="6096000" y="1314348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Humnst777 Blk BT" panose="020B0803030504030204"/>
              </a:rPr>
              <a:t>Nueva Política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6086FA8-A35F-420C-AF07-D9D6D986503F}"/>
              </a:ext>
            </a:extLst>
          </p:cNvPr>
          <p:cNvSpPr/>
          <p:nvPr/>
        </p:nvSpPr>
        <p:spPr>
          <a:xfrm>
            <a:off x="495285" y="2061074"/>
            <a:ext cx="49033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Menor Cuantía: cartera menor a US60.</a:t>
            </a:r>
          </a:p>
          <a:p>
            <a:pPr algn="just"/>
            <a:r>
              <a:rPr lang="es-EC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Fase I: cartera de 1 a 180 días de mora.</a:t>
            </a:r>
          </a:p>
          <a:p>
            <a:pPr algn="just"/>
            <a:r>
              <a:rPr lang="es-EC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Fase II: cartera mayor a 181 días de mora.</a:t>
            </a:r>
          </a:p>
          <a:p>
            <a:pPr algn="just"/>
            <a:r>
              <a:rPr lang="es-EC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Convenios: cartera que firma convenios.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DB37250A-25F3-46BC-91E8-EF1D10DB1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44889"/>
              </p:ext>
            </p:extLst>
          </p:nvPr>
        </p:nvGraphicFramePr>
        <p:xfrm>
          <a:off x="397566" y="3662791"/>
          <a:ext cx="5001024" cy="741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50256">
                  <a:extLst>
                    <a:ext uri="{9D8B030D-6E8A-4147-A177-3AD203B41FA5}">
                      <a16:colId xmlns:a16="http://schemas.microsoft.com/office/drawing/2014/main" val="3879352455"/>
                    </a:ext>
                  </a:extLst>
                </a:gridCol>
                <a:gridCol w="1250256">
                  <a:extLst>
                    <a:ext uri="{9D8B030D-6E8A-4147-A177-3AD203B41FA5}">
                      <a16:colId xmlns:a16="http://schemas.microsoft.com/office/drawing/2014/main" val="1751134557"/>
                    </a:ext>
                  </a:extLst>
                </a:gridCol>
                <a:gridCol w="1250256">
                  <a:extLst>
                    <a:ext uri="{9D8B030D-6E8A-4147-A177-3AD203B41FA5}">
                      <a16:colId xmlns:a16="http://schemas.microsoft.com/office/drawing/2014/main" val="2666068563"/>
                    </a:ext>
                  </a:extLst>
                </a:gridCol>
                <a:gridCol w="1250256">
                  <a:extLst>
                    <a:ext uri="{9D8B030D-6E8A-4147-A177-3AD203B41FA5}">
                      <a16:colId xmlns:a16="http://schemas.microsoft.com/office/drawing/2014/main" val="1181193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latin typeface="Humnst777 Blk BT" panose="020B0803030504030204"/>
                        </a:rPr>
                        <a:t>Menor Cuantía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latin typeface="Humnst777 Blk BT" panose="020B0803030504030204"/>
                        </a:rPr>
                        <a:t>Fase 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latin typeface="Humnst777 Blk BT" panose="020B0803030504030204"/>
                        </a:rPr>
                        <a:t>Fase II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latin typeface="Humnst777 Blk BT" panose="020B0803030504030204"/>
                        </a:rPr>
                        <a:t>Convenios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5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400" b="1" dirty="0">
                          <a:latin typeface="Humnst777 Blk BT" panose="020B0803030504030204"/>
                        </a:rPr>
                        <a:t>US2,00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1" dirty="0">
                          <a:latin typeface="Humnst777 Blk BT" panose="020B0803030504030204"/>
                        </a:rPr>
                        <a:t>3,7% - 6,00%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1" dirty="0">
                          <a:latin typeface="Humnst777 Blk BT" panose="020B0803030504030204"/>
                        </a:rPr>
                        <a:t>4,5% - 5,5%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1" dirty="0">
                          <a:latin typeface="Humnst777 Blk BT" panose="020B0803030504030204"/>
                        </a:rPr>
                        <a:t>3,7%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08550"/>
                  </a:ext>
                </a:extLst>
              </a:tr>
            </a:tbl>
          </a:graphicData>
        </a:graphic>
      </p:graphicFrame>
      <p:sp>
        <p:nvSpPr>
          <p:cNvPr id="14" name="Rectángulo 13">
            <a:extLst>
              <a:ext uri="{FF2B5EF4-FFF2-40B4-BE49-F238E27FC236}">
                <a16:creationId xmlns:a16="http://schemas.microsoft.com/office/drawing/2014/main" id="{69375982-DB7E-4515-A590-E12372D93536}"/>
              </a:ext>
            </a:extLst>
          </p:cNvPr>
          <p:cNvSpPr/>
          <p:nvPr/>
        </p:nvSpPr>
        <p:spPr>
          <a:xfrm>
            <a:off x="457192" y="4496660"/>
            <a:ext cx="22992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1600" b="1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Aplica:</a:t>
            </a:r>
          </a:p>
          <a:p>
            <a:pPr algn="just"/>
            <a:endParaRPr lang="es-EC" sz="1600" b="1" dirty="0">
              <a:solidFill>
                <a:schemeClr val="bg1">
                  <a:lumMod val="50000"/>
                </a:schemeClr>
              </a:solidFill>
              <a:latin typeface="Humnst777 Blk BT" panose="020B080303050403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600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Gestión a titulares y terceros.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600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Gestión telefónica máximo 15 o 30 días antes de pago.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600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Rotación cada 30 días.</a:t>
            </a:r>
          </a:p>
          <a:p>
            <a:pPr algn="just"/>
            <a:endParaRPr lang="es-EC" sz="1600" dirty="0">
              <a:solidFill>
                <a:schemeClr val="bg1">
                  <a:lumMod val="50000"/>
                </a:schemeClr>
              </a:solidFill>
              <a:latin typeface="Humnst777 Blk BT" panose="020B0803030504030204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3049905-78E6-4E6B-A3C2-289A0586ABA5}"/>
              </a:ext>
            </a:extLst>
          </p:cNvPr>
          <p:cNvSpPr/>
          <p:nvPr/>
        </p:nvSpPr>
        <p:spPr>
          <a:xfrm>
            <a:off x="2946937" y="4496660"/>
            <a:ext cx="22992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1600" b="1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No aplica:</a:t>
            </a:r>
          </a:p>
          <a:p>
            <a:pPr algn="just"/>
            <a:endParaRPr lang="es-EC" sz="1600" b="1" dirty="0">
              <a:solidFill>
                <a:schemeClr val="bg1">
                  <a:lumMod val="50000"/>
                </a:schemeClr>
              </a:solidFill>
              <a:latin typeface="Humnst777 Blk BT" panose="020B080303050403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600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SMS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600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IVR después de 7 días de asignación.</a:t>
            </a:r>
          </a:p>
          <a:p>
            <a:pPr algn="just"/>
            <a:endParaRPr lang="es-EC" sz="1600" dirty="0">
              <a:solidFill>
                <a:schemeClr val="bg1">
                  <a:lumMod val="50000"/>
                </a:schemeClr>
              </a:solidFill>
              <a:latin typeface="Humnst777 Blk BT" panose="020B0803030504030204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25243AA-8DCB-4BFA-957A-D47311A54642}"/>
              </a:ext>
            </a:extLst>
          </p:cNvPr>
          <p:cNvSpPr/>
          <p:nvPr/>
        </p:nvSpPr>
        <p:spPr>
          <a:xfrm>
            <a:off x="5847927" y="3159078"/>
            <a:ext cx="61717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1600" b="1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Aplica:</a:t>
            </a:r>
          </a:p>
          <a:p>
            <a:pPr algn="just"/>
            <a:endParaRPr lang="es-EC" sz="1600" b="1" dirty="0">
              <a:solidFill>
                <a:schemeClr val="bg1">
                  <a:lumMod val="50000"/>
                </a:schemeClr>
              </a:solidFill>
              <a:latin typeface="Humnst777 Blk BT" panose="020B080303050403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600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Gestión a titulares y terceros.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600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Validez de las gestiones de 30 días, dentro del mismo mes.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600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Rotación cada 90 días.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600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Las multas pagadas tendrán una comisión definida por franja de mora siempre que se cumpla con una gestión Productiva antes de efectuarse el pago.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600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La asignación es por cliente pero el pago de comisión es por multa.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600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Los convenios se liquidarán por altura de mora y proporción paga.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600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Llamadas, IVR, SMS predefinidos, otras gestiones propuestas.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600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Liquidación de comisión a la altura de pago.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600" dirty="0">
                <a:solidFill>
                  <a:schemeClr val="bg1">
                    <a:lumMod val="50000"/>
                  </a:schemeClr>
                </a:solidFill>
                <a:latin typeface="Humnst777 Blk BT" panose="020B0803030504030204"/>
              </a:rPr>
              <a:t>Aplican penalidades por falsificación de gestión.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C" sz="1600" dirty="0">
              <a:solidFill>
                <a:schemeClr val="bg1">
                  <a:lumMod val="50000"/>
                </a:schemeClr>
              </a:solidFill>
              <a:latin typeface="Humnst777 Blk BT" panose="020B08030305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494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233</Words>
  <Application>Microsoft Office PowerPoint</Application>
  <PresentationFormat>Panorámica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Humnst777 Blk BT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Zuniga</dc:creator>
  <cp:lastModifiedBy>Richard Ramirez</cp:lastModifiedBy>
  <cp:revision>52</cp:revision>
  <dcterms:created xsi:type="dcterms:W3CDTF">2018-04-12T14:10:51Z</dcterms:created>
  <dcterms:modified xsi:type="dcterms:W3CDTF">2018-04-26T21:38:26Z</dcterms:modified>
</cp:coreProperties>
</file>