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1"/>
  </p:handoutMasterIdLst>
  <p:sldIdLst>
    <p:sldId id="3195" r:id="rId3"/>
    <p:sldId id="3178" r:id="rId5"/>
    <p:sldId id="3196" r:id="rId6"/>
    <p:sldId id="3142" r:id="rId7"/>
    <p:sldId id="3201" r:id="rId8"/>
    <p:sldId id="3133" r:id="rId9"/>
    <p:sldId id="3143" r:id="rId10"/>
    <p:sldId id="3150" r:id="rId11"/>
    <p:sldId id="3148" r:id="rId12"/>
    <p:sldId id="3202" r:id="rId13"/>
    <p:sldId id="3129" r:id="rId14"/>
    <p:sldId id="3132" r:id="rId15"/>
    <p:sldId id="3203" r:id="rId16"/>
    <p:sldId id="3141" r:id="rId17"/>
    <p:sldId id="3218" r:id="rId18"/>
    <p:sldId id="3219" r:id="rId19"/>
    <p:sldId id="3200" r:id="rId20"/>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BFB"/>
    <a:srgbClr val="FEA600"/>
    <a:srgbClr val="CB10D7"/>
    <a:srgbClr val="259FE5"/>
    <a:srgbClr val="72B027"/>
    <a:srgbClr val="FEA702"/>
    <a:srgbClr val="A6A6A6"/>
    <a:srgbClr val="F84E4B"/>
    <a:srgbClr val="26C8D2"/>
    <a:srgbClr val="1CB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5" autoAdjust="0"/>
    <p:restoredTop sz="92986" autoAdjust="0"/>
  </p:normalViewPr>
  <p:slideViewPr>
    <p:cSldViewPr>
      <p:cViewPr varScale="1">
        <p:scale>
          <a:sx n="56" d="100"/>
          <a:sy n="56" d="100"/>
        </p:scale>
        <p:origin x="-108" y="-1560"/>
      </p:cViewPr>
      <p:guideLst>
        <p:guide orient="horz" pos="328"/>
        <p:guide orient="horz" pos="4183"/>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614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20204" pitchFamily="34" charset="0"/>
              <a:buNone/>
            </a:pPr>
            <a:fld id="{5E018A50-0272-459E-8BED-66D2F382125A}"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3" name="矩形 2"/>
          <p:cNvSpPr/>
          <p:nvPr userDrawn="1"/>
        </p:nvSpPr>
        <p:spPr>
          <a:xfrm>
            <a:off x="0" y="0"/>
            <a:ext cx="12858750" cy="723265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notesSlide" Target="../notesSlides/notesSlide2.xml"/><Relationship Id="rId12" Type="http://schemas.openxmlformats.org/officeDocument/2006/relationships/slideLayout" Target="../slideLayouts/slideLayout1.xml"/><Relationship Id="rId11" Type="http://schemas.openxmlformats.org/officeDocument/2006/relationships/tags" Target="../tags/tag10.xml"/><Relationship Id="rId10" Type="http://schemas.openxmlformats.org/officeDocument/2006/relationships/image" Target="../media/image3.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858750" cy="7232650"/>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2487436" y="2536205"/>
            <a:ext cx="7883878"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8800" cap="all" dirty="0">
                <a:solidFill>
                  <a:schemeClr val="bg1"/>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Arial" panose="020B0604020202020204" pitchFamily="34" charset="0"/>
              </a:rPr>
              <a:t>《智能医生》</a:t>
            </a:r>
            <a:endParaRPr lang="zh-CN" altLang="en-US" sz="8800" cap="all" dirty="0">
              <a:solidFill>
                <a:schemeClr val="bg1"/>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Arial" panose="020B0604020202020204" pitchFamily="34" charset="0"/>
            </a:endParaRPr>
          </a:p>
        </p:txBody>
      </p:sp>
      <p:sp>
        <p:nvSpPr>
          <p:cNvPr id="7" name="矩形 259"/>
          <p:cNvSpPr>
            <a:spLocks noChangeArrowheads="1"/>
          </p:cNvSpPr>
          <p:nvPr/>
        </p:nvSpPr>
        <p:spPr bwMode="auto">
          <a:xfrm>
            <a:off x="4409169" y="3936393"/>
            <a:ext cx="40404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spc="600" dirty="0">
                <a:solidFill>
                  <a:schemeClr val="bg1"/>
                </a:solidFill>
                <a:latin typeface="Arial" panose="020B0604020202020204" pitchFamily="34" charset="0"/>
                <a:cs typeface="Arial" panose="020B0604020202020204" pitchFamily="34" charset="0"/>
              </a:rPr>
              <a:t>AI</a:t>
            </a:r>
            <a:endParaRPr lang="en-US" altLang="zh-CN" sz="2000" spc="600" dirty="0">
              <a:solidFill>
                <a:schemeClr val="bg1"/>
              </a:solidFill>
              <a:latin typeface="Arial" panose="020B0604020202020204" pitchFamily="34" charset="0"/>
              <a:cs typeface="Arial" panose="020B0604020202020204" pitchFamily="34" charset="0"/>
            </a:endParaRPr>
          </a:p>
        </p:txBody>
      </p:sp>
      <p:sp>
        <p:nvSpPr>
          <p:cNvPr id="8" name="矩形 259"/>
          <p:cNvSpPr>
            <a:spLocks noChangeArrowheads="1"/>
          </p:cNvSpPr>
          <p:nvPr/>
        </p:nvSpPr>
        <p:spPr bwMode="auto">
          <a:xfrm>
            <a:off x="3549055" y="4368343"/>
            <a:ext cx="597666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b="1" cap="all" dirty="0">
                <a:solidFill>
                  <a:schemeClr val="bg1"/>
                </a:solidFill>
                <a:cs typeface="Arial" panose="020B0604020202020204" pitchFamily="34" charset="0"/>
              </a:rPr>
              <a:t>智能专家系统</a:t>
            </a:r>
            <a:endParaRPr lang="zh-CN" altLang="en-US" sz="2000" b="1" cap="all" dirty="0">
              <a:solidFill>
                <a:schemeClr val="bg1"/>
              </a:solidFill>
              <a:cs typeface="Arial" panose="020B0604020202020204" pitchFamily="34" charset="0"/>
            </a:endParaRPr>
          </a:p>
        </p:txBody>
      </p:sp>
      <p:sp>
        <p:nvSpPr>
          <p:cNvPr id="9" name="矩形 259"/>
          <p:cNvSpPr>
            <a:spLocks noChangeArrowheads="1"/>
          </p:cNvSpPr>
          <p:nvPr/>
        </p:nvSpPr>
        <p:spPr bwMode="auto">
          <a:xfrm>
            <a:off x="4989215" y="1384077"/>
            <a:ext cx="3168191"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endParaRPr lang="zh-CN" altLang="en-US" sz="8000" cap="all" dirty="0">
              <a:solidFill>
                <a:schemeClr val="bg1"/>
              </a:solidFill>
              <a:effectLst>
                <a:outerShdw blurRad="38100" dist="38100" dir="2700000" algn="tl">
                  <a:srgbClr val="000000">
                    <a:alpha val="43137"/>
                  </a:srgbClr>
                </a:outerShdw>
              </a:effectLst>
              <a:latin typeface="方正正大黑简体" panose="02000000000000000000" pitchFamily="2" charset="-122"/>
              <a:ea typeface="方正正大黑简体" panose="02000000000000000000"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6"/>
                                        </p:tgtEl>
                                        <p:attrNameLst>
                                          <p:attrName>ppt_y</p:attrName>
                                        </p:attrNameLst>
                                      </p:cBhvr>
                                      <p:tavLst>
                                        <p:tav tm="0">
                                          <p:val>
                                            <p:strVal val="#ppt_y"/>
                                          </p:val>
                                        </p:tav>
                                        <p:tav tm="100000">
                                          <p:val>
                                            <p:strVal val="#ppt_y"/>
                                          </p:val>
                                        </p:tav>
                                      </p:tavLst>
                                    </p:anim>
                                    <p:anim calcmode="lin" valueType="num">
                                      <p:cBhvr>
                                        <p:cTn id="14"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6"/>
                                        </p:tgtEl>
                                      </p:cBhvr>
                                    </p:animEffect>
                                  </p:childTnLst>
                                </p:cTn>
                              </p:par>
                            </p:childTnLst>
                          </p:cTn>
                        </p:par>
                        <p:par>
                          <p:cTn id="17" fill="hold">
                            <p:stCondLst>
                              <p:cond delay="12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par>
                          <p:cTn id="21" fill="hold">
                            <p:stCondLst>
                              <p:cond delay="17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par>
                          <p:cTn id="29" fill="hold">
                            <p:stCondLst>
                              <p:cond delay="2299"/>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7"/>
                                        </p:tgtEl>
                                      </p:cBhvr>
                                    </p:animEffect>
                                    <p:animScale>
                                      <p:cBhvr>
                                        <p:cTn id="32" dur="250" autoRev="1" fill="hold"/>
                                        <p:tgtEl>
                                          <p:spTgt spid="7"/>
                                        </p:tgtEl>
                                      </p:cBhvr>
                                      <p:by x="105000" y="105000"/>
                                    </p:animScale>
                                  </p:childTnLst>
                                </p:cTn>
                              </p:par>
                            </p:childTnLst>
                          </p:cTn>
                        </p:par>
                        <p:par>
                          <p:cTn id="33" fill="hold">
                            <p:stCondLst>
                              <p:cond delay="2799"/>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8"/>
                                        </p:tgtEl>
                                        <p:attrNameLst>
                                          <p:attrName>ppt_y</p:attrName>
                                        </p:attrNameLst>
                                      </p:cBhvr>
                                      <p:tavLst>
                                        <p:tav tm="0">
                                          <p:val>
                                            <p:strVal val="#ppt_y"/>
                                          </p:val>
                                        </p:tav>
                                        <p:tav tm="100000">
                                          <p:val>
                                            <p:strVal val="#ppt_y"/>
                                          </p:val>
                                        </p:tav>
                                      </p:tavLst>
                                    </p:anim>
                                    <p:anim calcmode="lin" valueType="num">
                                      <p:cBhvr>
                                        <p:cTn id="3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8"/>
                                        </p:tgtEl>
                                      </p:cBhvr>
                                    </p:animEffect>
                                  </p:childTnLst>
                                </p:cTn>
                              </p:par>
                            </p:childTnLst>
                          </p:cTn>
                        </p:par>
                        <p:par>
                          <p:cTn id="41" fill="hold">
                            <p:stCondLst>
                              <p:cond delay="3549"/>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8"/>
                                        </p:tgtEl>
                                      </p:cBhvr>
                                    </p:animEffect>
                                    <p:animScale>
                                      <p:cBhvr>
                                        <p:cTn id="44" dur="250" autoRev="1" fill="hold"/>
                                        <p:tgtEl>
                                          <p:spTgt spid="8"/>
                                        </p:tgtEl>
                                      </p:cBhvr>
                                      <p:by x="105000" y="105000"/>
                                    </p:animScale>
                                  </p:childTnLst>
                                </p:cTn>
                              </p:par>
                            </p:childTnLst>
                          </p:cTn>
                        </p:par>
                        <p:par>
                          <p:cTn id="45" fill="hold">
                            <p:stCondLst>
                              <p:cond delay="40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9"/>
                                        </p:tgtEl>
                                        <p:attrNameLst>
                                          <p:attrName>ppt_y</p:attrName>
                                        </p:attrNameLst>
                                      </p:cBhvr>
                                      <p:tavLst>
                                        <p:tav tm="0">
                                          <p:val>
                                            <p:strVal val="#ppt_y"/>
                                          </p:val>
                                        </p:tav>
                                        <p:tav tm="100000">
                                          <p:val>
                                            <p:strVal val="#ppt_y"/>
                                          </p:val>
                                        </p:tav>
                                      </p:tavLst>
                                    </p:anim>
                                    <p:anim calcmode="lin" valueType="num">
                                      <p:cBhvr>
                                        <p:cTn id="50"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9"/>
                                        </p:tgtEl>
                                      </p:cBhvr>
                                    </p:animEffect>
                                  </p:childTnLst>
                                </p:cTn>
                              </p:par>
                            </p:childTnLst>
                          </p:cTn>
                        </p:par>
                        <p:par>
                          <p:cTn id="53" fill="hold">
                            <p:stCondLst>
                              <p:cond delay="4550"/>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9"/>
                                        </p:tgtEl>
                                      </p:cBhvr>
                                    </p:animEffect>
                                    <p:animScale>
                                      <p:cBhvr>
                                        <p:cTn id="56"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6" grpId="1"/>
      <p:bldP spid="7" grpId="0"/>
      <p:bldP spid="7" grpId="1"/>
      <p:bldP spid="8" grpId="0"/>
      <p:bldP spid="8" grpId="1"/>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3079"/>
          <p:cNvSpPr>
            <a:spLocks noChangeArrowheads="1"/>
          </p:cNvSpPr>
          <p:nvPr/>
        </p:nvSpPr>
        <p:spPr bwMode="auto">
          <a:xfrm>
            <a:off x="2535725" y="2503742"/>
            <a:ext cx="2222943" cy="2222943"/>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48" name="文本框 3080"/>
          <p:cNvSpPr txBox="1">
            <a:spLocks noChangeArrowheads="1"/>
          </p:cNvSpPr>
          <p:nvPr/>
        </p:nvSpPr>
        <p:spPr bwMode="auto">
          <a:xfrm>
            <a:off x="4758667" y="3117205"/>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2" name="椭圆 3088"/>
          <p:cNvSpPr>
            <a:spLocks noChangeArrowheads="1"/>
          </p:cNvSpPr>
          <p:nvPr/>
        </p:nvSpPr>
        <p:spPr bwMode="auto">
          <a:xfrm>
            <a:off x="1627352" y="4324947"/>
            <a:ext cx="169622" cy="169622"/>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53" name="椭圆 3087"/>
          <p:cNvSpPr>
            <a:spLocks noChangeArrowheads="1"/>
          </p:cNvSpPr>
          <p:nvPr/>
        </p:nvSpPr>
        <p:spPr bwMode="auto">
          <a:xfrm>
            <a:off x="4946147" y="2238149"/>
            <a:ext cx="482083" cy="482083"/>
          </a:xfrm>
          <a:prstGeom prst="ellipse">
            <a:avLst/>
          </a:prstGeom>
          <a:solidFill>
            <a:schemeClr val="accent2"/>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6256020" y="3532505"/>
            <a:ext cx="3559175" cy="559435"/>
          </a:xfrm>
          <a:prstGeom prst="rect">
            <a:avLst/>
          </a:prstGeom>
        </p:spPr>
        <p:txBody>
          <a:bodyPr wrap="square" lIns="0" tIns="0" rIns="0" bIns="0">
            <a:spAutoFit/>
          </a:bodyPr>
          <a:lstStyle/>
          <a:p>
            <a:pPr>
              <a:lnSpc>
                <a:spcPct val="130000"/>
              </a:lnSpc>
            </a:pPr>
            <a:r>
              <a:rPr lang="zh-CN" altLang="en-US" sz="2800">
                <a:solidFill>
                  <a:schemeClr val="bg1"/>
                </a:solidFill>
                <a:latin typeface="微软雅黑" panose="020B0503020204020204" pitchFamily="34" charset="-122"/>
                <a:ea typeface="微软雅黑" panose="020B0503020204020204" pitchFamily="34" charset="-122"/>
                <a:sym typeface="+mn-ea"/>
              </a:rPr>
              <a:t>医学专家系统功能需求</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Effect transition="in" filter="fade">
                                      <p:cBhvr>
                                        <p:cTn id="9" dur="750"/>
                                        <p:tgtEl>
                                          <p:spTgt spid="6146"/>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6153"/>
                                        </p:tgtEl>
                                        <p:attrNameLst>
                                          <p:attrName>style.visibility</p:attrName>
                                        </p:attrNameLst>
                                      </p:cBhvr>
                                      <p:to>
                                        <p:strVal val="visible"/>
                                      </p:to>
                                    </p:set>
                                    <p:anim calcmode="lin" valueType="num">
                                      <p:cBhvr>
                                        <p:cTn id="12" dur="750" fill="hold"/>
                                        <p:tgtEl>
                                          <p:spTgt spid="6153"/>
                                        </p:tgtEl>
                                        <p:attrNameLst>
                                          <p:attrName>ppt_w</p:attrName>
                                        </p:attrNameLst>
                                      </p:cBhvr>
                                      <p:tavLst>
                                        <p:tav tm="0">
                                          <p:val>
                                            <p:fltVal val="0"/>
                                          </p:val>
                                        </p:tav>
                                        <p:tav tm="100000">
                                          <p:val>
                                            <p:strVal val="#ppt_w"/>
                                          </p:val>
                                        </p:tav>
                                      </p:tavLst>
                                    </p:anim>
                                    <p:anim calcmode="lin" valueType="num">
                                      <p:cBhvr>
                                        <p:cTn id="13" dur="750" fill="hold"/>
                                        <p:tgtEl>
                                          <p:spTgt spid="6153"/>
                                        </p:tgtEl>
                                        <p:attrNameLst>
                                          <p:attrName>ppt_h</p:attrName>
                                        </p:attrNameLst>
                                      </p:cBhvr>
                                      <p:tavLst>
                                        <p:tav tm="0">
                                          <p:val>
                                            <p:fltVal val="0"/>
                                          </p:val>
                                        </p:tav>
                                        <p:tav tm="100000">
                                          <p:val>
                                            <p:strVal val="#ppt_h"/>
                                          </p:val>
                                        </p:tav>
                                      </p:tavLst>
                                    </p:anim>
                                    <p:animEffect transition="in" filter="fade">
                                      <p:cBhvr>
                                        <p:cTn id="14" dur="750"/>
                                        <p:tgtEl>
                                          <p:spTgt spid="6153"/>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6152"/>
                                        </p:tgtEl>
                                        <p:attrNameLst>
                                          <p:attrName>style.visibility</p:attrName>
                                        </p:attrNameLst>
                                      </p:cBhvr>
                                      <p:to>
                                        <p:strVal val="visible"/>
                                      </p:to>
                                    </p:set>
                                    <p:anim calcmode="lin" valueType="num">
                                      <p:cBhvr>
                                        <p:cTn id="17" dur="750" fill="hold"/>
                                        <p:tgtEl>
                                          <p:spTgt spid="6152"/>
                                        </p:tgtEl>
                                        <p:attrNameLst>
                                          <p:attrName>ppt_w</p:attrName>
                                        </p:attrNameLst>
                                      </p:cBhvr>
                                      <p:tavLst>
                                        <p:tav tm="0">
                                          <p:val>
                                            <p:fltVal val="0"/>
                                          </p:val>
                                        </p:tav>
                                        <p:tav tm="100000">
                                          <p:val>
                                            <p:strVal val="#ppt_w"/>
                                          </p:val>
                                        </p:tav>
                                      </p:tavLst>
                                    </p:anim>
                                    <p:anim calcmode="lin" valueType="num">
                                      <p:cBhvr>
                                        <p:cTn id="18" dur="750" fill="hold"/>
                                        <p:tgtEl>
                                          <p:spTgt spid="6152"/>
                                        </p:tgtEl>
                                        <p:attrNameLst>
                                          <p:attrName>ppt_h</p:attrName>
                                        </p:attrNameLst>
                                      </p:cBhvr>
                                      <p:tavLst>
                                        <p:tav tm="0">
                                          <p:val>
                                            <p:fltVal val="0"/>
                                          </p:val>
                                        </p:tav>
                                        <p:tav tm="100000">
                                          <p:val>
                                            <p:strVal val="#ppt_h"/>
                                          </p:val>
                                        </p:tav>
                                      </p:tavLst>
                                    </p:anim>
                                    <p:animEffect transition="in" filter="fade">
                                      <p:cBhvr>
                                        <p:cTn id="19" dur="750"/>
                                        <p:tgtEl>
                                          <p:spTgt spid="6152"/>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500" fill="hold"/>
                                        <p:tgtEl>
                                          <p:spTgt spid="6148"/>
                                        </p:tgtEl>
                                        <p:attrNameLst>
                                          <p:attrName>ppt_w</p:attrName>
                                        </p:attrNameLst>
                                      </p:cBhvr>
                                      <p:tavLst>
                                        <p:tav tm="0">
                                          <p:val>
                                            <p:fltVal val="0"/>
                                          </p:val>
                                        </p:tav>
                                        <p:tav tm="100000">
                                          <p:val>
                                            <p:strVal val="#ppt_w"/>
                                          </p:val>
                                        </p:tav>
                                      </p:tavLst>
                                    </p:anim>
                                    <p:anim calcmode="lin" valueType="num">
                                      <p:cBhvr>
                                        <p:cTn id="24" dur="500" fill="hold"/>
                                        <p:tgtEl>
                                          <p:spTgt spid="6148"/>
                                        </p:tgtEl>
                                        <p:attrNameLst>
                                          <p:attrName>ppt_h</p:attrName>
                                        </p:attrNameLst>
                                      </p:cBhvr>
                                      <p:tavLst>
                                        <p:tav tm="0">
                                          <p:val>
                                            <p:fltVal val="0"/>
                                          </p:val>
                                        </p:tav>
                                        <p:tav tm="100000">
                                          <p:val>
                                            <p:strVal val="#ppt_h"/>
                                          </p:val>
                                        </p:tav>
                                      </p:tavLst>
                                    </p:anim>
                                    <p:animEffect transition="in" filter="fade">
                                      <p:cBhvr>
                                        <p:cTn id="25" dur="500"/>
                                        <p:tgtEl>
                                          <p:spTgt spid="6148"/>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4*#ppt_w"/>
                                          </p:val>
                                        </p:tav>
                                        <p:tav tm="100000">
                                          <p:val>
                                            <p:strVal val="#ppt_w"/>
                                          </p:val>
                                        </p:tav>
                                      </p:tavLst>
                                    </p:anim>
                                    <p:anim calcmode="lin" valueType="num">
                                      <p:cBhvr>
                                        <p:cTn id="31"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8" grpId="0"/>
      <p:bldP spid="6152" grpId="0" animBg="1"/>
      <p:bldP spid="6153"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8676" y="2924089"/>
            <a:ext cx="10641398" cy="2288575"/>
            <a:chOff x="1050566" y="2772576"/>
            <a:chExt cx="10090868" cy="2170176"/>
          </a:xfrm>
          <a:solidFill>
            <a:srgbClr val="0170C1"/>
          </a:solidFill>
        </p:grpSpPr>
        <p:sp>
          <p:nvSpPr>
            <p:cNvPr id="50" name="Block Arc 49"/>
            <p:cNvSpPr/>
            <p:nvPr/>
          </p:nvSpPr>
          <p:spPr>
            <a:xfrm>
              <a:off x="105056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1" name="Block Arc 50"/>
            <p:cNvSpPr/>
            <p:nvPr/>
          </p:nvSpPr>
          <p:spPr>
            <a:xfrm flipV="1">
              <a:off x="3034256" y="2772576"/>
              <a:ext cx="2156108" cy="2156108"/>
            </a:xfrm>
            <a:prstGeom prst="blockArc">
              <a:avLst>
                <a:gd name="adj1" fmla="val 10800000"/>
                <a:gd name="adj2" fmla="val 0"/>
                <a:gd name="adj3" fmla="val 8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2" name="Block Arc 51"/>
            <p:cNvSpPr/>
            <p:nvPr/>
          </p:nvSpPr>
          <p:spPr>
            <a:xfrm>
              <a:off x="5017946" y="2786644"/>
              <a:ext cx="2156108" cy="2156108"/>
            </a:xfrm>
            <a:prstGeom prst="blockArc">
              <a:avLst>
                <a:gd name="adj1" fmla="val 10800000"/>
                <a:gd name="adj2" fmla="val 0"/>
                <a:gd name="adj3" fmla="val 8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3" name="Block Arc 52"/>
            <p:cNvSpPr/>
            <p:nvPr/>
          </p:nvSpPr>
          <p:spPr>
            <a:xfrm flipV="1">
              <a:off x="7001636" y="2772576"/>
              <a:ext cx="2156108" cy="2156108"/>
            </a:xfrm>
            <a:prstGeom prst="blockArc">
              <a:avLst>
                <a:gd name="adj1" fmla="val 10800000"/>
                <a:gd name="adj2" fmla="val 0"/>
                <a:gd name="adj3" fmla="val 80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4" name="Block Arc 53"/>
            <p:cNvSpPr/>
            <p:nvPr/>
          </p:nvSpPr>
          <p:spPr>
            <a:xfrm>
              <a:off x="898532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 name="Group 7"/>
          <p:cNvGrpSpPr/>
          <p:nvPr/>
        </p:nvGrpSpPr>
        <p:grpSpPr>
          <a:xfrm>
            <a:off x="7879557" y="3419225"/>
            <a:ext cx="1283466" cy="1283466"/>
            <a:chOff x="7471157" y="3242097"/>
            <a:chExt cx="1217066" cy="1217066"/>
          </a:xfrm>
        </p:grpSpPr>
        <p:sp>
          <p:nvSpPr>
            <p:cNvPr id="59" name="Oval 58"/>
            <p:cNvSpPr/>
            <p:nvPr/>
          </p:nvSpPr>
          <p:spPr>
            <a:xfrm>
              <a:off x="7471157" y="3242097"/>
              <a:ext cx="1217066" cy="12170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1"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9" name="Group 8"/>
          <p:cNvGrpSpPr/>
          <p:nvPr/>
        </p:nvGrpSpPr>
        <p:grpSpPr>
          <a:xfrm>
            <a:off x="9971472" y="3419225"/>
            <a:ext cx="1283466" cy="1283466"/>
            <a:chOff x="9454847" y="3242097"/>
            <a:chExt cx="1217066" cy="1217066"/>
          </a:xfrm>
        </p:grpSpPr>
        <p:sp>
          <p:nvSpPr>
            <p:cNvPr id="60" name="Oval 59"/>
            <p:cNvSpPr/>
            <p:nvPr/>
          </p:nvSpPr>
          <p:spPr>
            <a:xfrm>
              <a:off x="945484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2" name="Freeform 61"/>
            <p:cNvSpPr>
              <a:spLocks noEditPoints="1"/>
            </p:cNvSpPr>
            <p:nvPr/>
          </p:nvSpPr>
          <p:spPr bwMode="auto">
            <a:xfrm>
              <a:off x="9854412" y="3611644"/>
              <a:ext cx="417935" cy="47797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 name="Group 5"/>
          <p:cNvGrpSpPr/>
          <p:nvPr/>
        </p:nvGrpSpPr>
        <p:grpSpPr>
          <a:xfrm>
            <a:off x="3695727" y="3419225"/>
            <a:ext cx="1283466" cy="1283466"/>
            <a:chOff x="3503777" y="3242097"/>
            <a:chExt cx="1217066" cy="1217066"/>
          </a:xfrm>
        </p:grpSpPr>
        <p:sp>
          <p:nvSpPr>
            <p:cNvPr id="57" name="Oval 56"/>
            <p:cNvSpPr/>
            <p:nvPr/>
          </p:nvSpPr>
          <p:spPr>
            <a:xfrm>
              <a:off x="3503777" y="3242097"/>
              <a:ext cx="1217066" cy="12170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3"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 name="Group 6"/>
          <p:cNvGrpSpPr/>
          <p:nvPr/>
        </p:nvGrpSpPr>
        <p:grpSpPr>
          <a:xfrm>
            <a:off x="5787642" y="3419225"/>
            <a:ext cx="1283466" cy="1283466"/>
            <a:chOff x="5487467" y="3242097"/>
            <a:chExt cx="1217066" cy="1217066"/>
          </a:xfrm>
        </p:grpSpPr>
        <p:sp>
          <p:nvSpPr>
            <p:cNvPr id="58" name="Oval 57"/>
            <p:cNvSpPr/>
            <p:nvPr/>
          </p:nvSpPr>
          <p:spPr>
            <a:xfrm>
              <a:off x="5487467" y="3242097"/>
              <a:ext cx="1217066" cy="12170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4" name="Freeform 63"/>
            <p:cNvSpPr>
              <a:spLocks noEditPoints="1"/>
            </p:cNvSpPr>
            <p:nvPr/>
          </p:nvSpPr>
          <p:spPr bwMode="auto">
            <a:xfrm>
              <a:off x="5862422" y="3626092"/>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5" name="Group 4"/>
          <p:cNvGrpSpPr/>
          <p:nvPr/>
        </p:nvGrpSpPr>
        <p:grpSpPr>
          <a:xfrm>
            <a:off x="1603812" y="3419225"/>
            <a:ext cx="1283466" cy="1283466"/>
            <a:chOff x="1520087" y="3242097"/>
            <a:chExt cx="1217066" cy="1217066"/>
          </a:xfrm>
        </p:grpSpPr>
        <p:sp>
          <p:nvSpPr>
            <p:cNvPr id="56" name="Oval 55"/>
            <p:cNvSpPr/>
            <p:nvPr/>
          </p:nvSpPr>
          <p:spPr>
            <a:xfrm>
              <a:off x="152008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5" name="Freeform 64"/>
            <p:cNvSpPr>
              <a:spLocks noEditPoints="1"/>
            </p:cNvSpPr>
            <p:nvPr/>
          </p:nvSpPr>
          <p:spPr bwMode="auto">
            <a:xfrm>
              <a:off x="1892065" y="3591229"/>
              <a:ext cx="460437" cy="53615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9" name="Group 68"/>
          <p:cNvGrpSpPr/>
          <p:nvPr/>
        </p:nvGrpSpPr>
        <p:grpSpPr>
          <a:xfrm>
            <a:off x="2160029" y="4833501"/>
            <a:ext cx="157669" cy="554104"/>
            <a:chOff x="8243431" y="1672074"/>
            <a:chExt cx="199000" cy="699358"/>
          </a:xfrm>
          <a:solidFill>
            <a:schemeClr val="accent1"/>
          </a:solidFill>
        </p:grpSpPr>
        <p:sp>
          <p:nvSpPr>
            <p:cNvPr id="66" name="Oval 65"/>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7" name="Oval 66"/>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8" name="Oval 67"/>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0" name="Group 69"/>
          <p:cNvGrpSpPr/>
          <p:nvPr/>
        </p:nvGrpSpPr>
        <p:grpSpPr>
          <a:xfrm>
            <a:off x="6350542" y="4833501"/>
            <a:ext cx="157669" cy="554104"/>
            <a:chOff x="8243431" y="1672074"/>
            <a:chExt cx="199000" cy="699358"/>
          </a:xfrm>
          <a:solidFill>
            <a:schemeClr val="accent3"/>
          </a:solidFill>
        </p:grpSpPr>
        <p:sp>
          <p:nvSpPr>
            <p:cNvPr id="71" name="Oval 70"/>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2" name="Oval 71"/>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3" name="Oval 72"/>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4" name="Group 73"/>
          <p:cNvGrpSpPr/>
          <p:nvPr/>
        </p:nvGrpSpPr>
        <p:grpSpPr>
          <a:xfrm>
            <a:off x="10534370" y="4833501"/>
            <a:ext cx="157669" cy="554104"/>
            <a:chOff x="8243431" y="1672074"/>
            <a:chExt cx="199000" cy="699358"/>
          </a:xfrm>
          <a:solidFill>
            <a:schemeClr val="accent1"/>
          </a:solidFill>
        </p:grpSpPr>
        <p:sp>
          <p:nvSpPr>
            <p:cNvPr id="75" name="Oval 74"/>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6" name="Oval 75"/>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7" name="Oval 76"/>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8" name="Group 77"/>
          <p:cNvGrpSpPr/>
          <p:nvPr/>
        </p:nvGrpSpPr>
        <p:grpSpPr>
          <a:xfrm>
            <a:off x="4258626" y="2734311"/>
            <a:ext cx="157669" cy="554104"/>
            <a:chOff x="8243431" y="1672074"/>
            <a:chExt cx="199000" cy="699358"/>
          </a:xfrm>
          <a:solidFill>
            <a:schemeClr val="accent2"/>
          </a:solidFill>
        </p:grpSpPr>
        <p:sp>
          <p:nvSpPr>
            <p:cNvPr id="79"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0"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1"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2" name="Group 81"/>
          <p:cNvGrpSpPr/>
          <p:nvPr/>
        </p:nvGrpSpPr>
        <p:grpSpPr>
          <a:xfrm>
            <a:off x="8442456" y="2734311"/>
            <a:ext cx="157669" cy="554104"/>
            <a:chOff x="8243431" y="1672074"/>
            <a:chExt cx="199000" cy="699358"/>
          </a:xfrm>
          <a:solidFill>
            <a:schemeClr val="accent4"/>
          </a:solidFill>
        </p:grpSpPr>
        <p:sp>
          <p:nvSpPr>
            <p:cNvPr id="83" name="Oval 82"/>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4" name="Oval 83"/>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5" name="Oval 84"/>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86" name="Rectangle 85"/>
          <p:cNvSpPr/>
          <p:nvPr/>
        </p:nvSpPr>
        <p:spPr>
          <a:xfrm>
            <a:off x="954882" y="5566009"/>
            <a:ext cx="2692866" cy="645160"/>
          </a:xfrm>
          <a:prstGeom prst="rect">
            <a:avLst/>
          </a:prstGeom>
        </p:spPr>
        <p:txBody>
          <a:bodyPr wrap="square">
            <a:spAutoFit/>
          </a:bodyPr>
          <a:lstStyle/>
          <a:p>
            <a:pPr algn="ctr" eaLnBrk="1" latinLnBrk="0" hangingPunct="1">
              <a:lnSpc>
                <a:spcPct val="150000"/>
              </a:lnSpc>
            </a:pPr>
            <a:r>
              <a:rPr lang="zh-CN" altLang="en-GB" sz="2400" dirty="0">
                <a:solidFill>
                  <a:schemeClr val="bg1"/>
                </a:solidFill>
                <a:latin typeface="Franklin Gothic Medium" panose="020B0603020102020204" pitchFamily="34" charset="0"/>
                <a:ea typeface="微软雅黑" panose="020B0503020204020204" pitchFamily="34" charset="-122"/>
                <a:cs typeface="+mn-ea"/>
                <a:sym typeface="+mn-lt"/>
              </a:rPr>
              <a:t>症状诊断</a:t>
            </a:r>
            <a:endParaRPr lang="zh-CN" altLang="en-GB" sz="2400" dirty="0">
              <a:solidFill>
                <a:schemeClr val="bg1"/>
              </a:solidFill>
              <a:latin typeface="Franklin Gothic Medium" panose="020B0603020102020204" pitchFamily="34" charset="0"/>
              <a:ea typeface="微软雅黑" panose="020B0503020204020204" pitchFamily="34" charset="-122"/>
              <a:cs typeface="+mn-ea"/>
              <a:sym typeface="+mn-lt"/>
            </a:endParaRPr>
          </a:p>
        </p:txBody>
      </p:sp>
      <p:sp>
        <p:nvSpPr>
          <p:cNvPr id="87" name="Rectangle 86"/>
          <p:cNvSpPr/>
          <p:nvPr/>
        </p:nvSpPr>
        <p:spPr>
          <a:xfrm>
            <a:off x="9266770" y="5566009"/>
            <a:ext cx="2692866" cy="645160"/>
          </a:xfrm>
          <a:prstGeom prst="rect">
            <a:avLst/>
          </a:prstGeom>
        </p:spPr>
        <p:txBody>
          <a:bodyPr wrap="square">
            <a:spAutoFit/>
          </a:bodyPr>
          <a:lstStyle/>
          <a:p>
            <a:pPr algn="ctr" eaLnBrk="1" latinLnBrk="0" hangingPunct="1">
              <a:lnSpc>
                <a:spcPct val="150000"/>
              </a:lnSpc>
            </a:pPr>
            <a:r>
              <a:rPr lang="zh-CN" altLang="en-US" sz="2400" dirty="0">
                <a:solidFill>
                  <a:schemeClr val="bg1"/>
                </a:solidFill>
                <a:latin typeface="Franklin Gothic Medium" panose="020B0603020102020204" pitchFamily="34" charset="0"/>
                <a:ea typeface="微软雅黑" panose="020B0503020204020204" pitchFamily="34" charset="-122"/>
                <a:cs typeface="+mn-ea"/>
                <a:sym typeface="+mn-lt"/>
              </a:rPr>
              <a:t>医学推文</a:t>
            </a:r>
            <a:endParaRPr lang="zh-CN" altLang="en-US" sz="2400" dirty="0">
              <a:solidFill>
                <a:schemeClr val="bg1"/>
              </a:solidFill>
              <a:latin typeface="Franklin Gothic Medium" panose="020B0603020102020204" pitchFamily="34" charset="0"/>
              <a:ea typeface="微软雅黑" panose="020B0503020204020204" pitchFamily="34" charset="-122"/>
              <a:cs typeface="+mn-ea"/>
              <a:sym typeface="+mn-lt"/>
            </a:endParaRPr>
          </a:p>
        </p:txBody>
      </p:sp>
      <p:sp>
        <p:nvSpPr>
          <p:cNvPr id="88" name="Rectangle 87"/>
          <p:cNvSpPr/>
          <p:nvPr/>
        </p:nvSpPr>
        <p:spPr>
          <a:xfrm>
            <a:off x="5145394" y="5566009"/>
            <a:ext cx="2692866" cy="645160"/>
          </a:xfrm>
          <a:prstGeom prst="rect">
            <a:avLst/>
          </a:prstGeom>
        </p:spPr>
        <p:txBody>
          <a:bodyPr wrap="square">
            <a:spAutoFit/>
          </a:bodyPr>
          <a:lstStyle/>
          <a:p>
            <a:pPr algn="ctr" eaLnBrk="1" latinLnBrk="0" hangingPunct="1">
              <a:lnSpc>
                <a:spcPct val="150000"/>
              </a:lnSpc>
            </a:pPr>
            <a:r>
              <a:rPr lang="zh-CN" altLang="en-GB" sz="2400" dirty="0">
                <a:solidFill>
                  <a:schemeClr val="bg1"/>
                </a:solidFill>
                <a:latin typeface="Franklin Gothic Medium" panose="020B0603020102020204" pitchFamily="34" charset="0"/>
                <a:ea typeface="微软雅黑" panose="020B0503020204020204" pitchFamily="34" charset="-122"/>
                <a:cs typeface="+mn-ea"/>
                <a:sym typeface="+mn-lt"/>
              </a:rPr>
              <a:t>自助查询</a:t>
            </a:r>
            <a:endParaRPr lang="zh-CN" altLang="en-GB" sz="2400" dirty="0">
              <a:solidFill>
                <a:schemeClr val="bg1"/>
              </a:solidFill>
              <a:latin typeface="Franklin Gothic Medium" panose="020B0603020102020204" pitchFamily="34" charset="0"/>
              <a:ea typeface="微软雅黑" panose="020B0503020204020204" pitchFamily="34" charset="-122"/>
              <a:cs typeface="+mn-ea"/>
              <a:sym typeface="+mn-lt"/>
            </a:endParaRPr>
          </a:p>
        </p:txBody>
      </p:sp>
      <p:sp>
        <p:nvSpPr>
          <p:cNvPr id="89" name="Rectangle 88"/>
          <p:cNvSpPr/>
          <p:nvPr/>
        </p:nvSpPr>
        <p:spPr>
          <a:xfrm>
            <a:off x="7174857" y="1888169"/>
            <a:ext cx="2692866" cy="645160"/>
          </a:xfrm>
          <a:prstGeom prst="rect">
            <a:avLst/>
          </a:prstGeom>
        </p:spPr>
        <p:txBody>
          <a:bodyPr wrap="square">
            <a:spAutoFit/>
          </a:bodyPr>
          <a:lstStyle/>
          <a:p>
            <a:pPr algn="ctr" eaLnBrk="1" latinLnBrk="0" hangingPunct="1">
              <a:lnSpc>
                <a:spcPct val="150000"/>
              </a:lnSpc>
            </a:pPr>
            <a:r>
              <a:rPr lang="zh-CN" altLang="en-US" sz="2400" dirty="0">
                <a:solidFill>
                  <a:schemeClr val="bg1"/>
                </a:solidFill>
                <a:latin typeface="Franklin Gothic Medium" panose="020B0603020102020204" pitchFamily="34" charset="0"/>
                <a:ea typeface="微软雅黑" panose="020B0503020204020204" pitchFamily="34" charset="-122"/>
                <a:cs typeface="+mn-ea"/>
                <a:sym typeface="+mn-lt"/>
              </a:rPr>
              <a:t>智能推荐</a:t>
            </a:r>
            <a:endParaRPr lang="zh-CN" altLang="en-US" sz="2400" dirty="0">
              <a:solidFill>
                <a:schemeClr val="bg1"/>
              </a:solidFill>
              <a:latin typeface="Franklin Gothic Medium" panose="020B0603020102020204" pitchFamily="34" charset="0"/>
              <a:ea typeface="微软雅黑" panose="020B0503020204020204" pitchFamily="34" charset="-122"/>
              <a:cs typeface="+mn-ea"/>
              <a:sym typeface="+mn-lt"/>
            </a:endParaRPr>
          </a:p>
        </p:txBody>
      </p:sp>
      <p:sp>
        <p:nvSpPr>
          <p:cNvPr id="90" name="Rectangle 89"/>
          <p:cNvSpPr/>
          <p:nvPr/>
        </p:nvSpPr>
        <p:spPr>
          <a:xfrm>
            <a:off x="3047660" y="1888169"/>
            <a:ext cx="2692866" cy="645160"/>
          </a:xfrm>
          <a:prstGeom prst="rect">
            <a:avLst/>
          </a:prstGeom>
        </p:spPr>
        <p:txBody>
          <a:bodyPr wrap="square">
            <a:spAutoFit/>
          </a:bodyPr>
          <a:lstStyle/>
          <a:p>
            <a:pPr algn="ctr" eaLnBrk="1" latinLnBrk="0" hangingPunct="1">
              <a:lnSpc>
                <a:spcPct val="150000"/>
              </a:lnSpc>
            </a:pPr>
            <a:r>
              <a:rPr lang="zh-CN" altLang="en-US" sz="2400" dirty="0">
                <a:solidFill>
                  <a:schemeClr val="bg1"/>
                </a:solidFill>
                <a:latin typeface="Franklin Gothic Medium" panose="020B0603020102020204" pitchFamily="34" charset="0"/>
                <a:ea typeface="微软雅黑" panose="020B0503020204020204" pitchFamily="34" charset="-122"/>
                <a:cs typeface="+mn-ea"/>
                <a:sym typeface="+mn-lt"/>
              </a:rPr>
              <a:t>医疗方案</a:t>
            </a:r>
            <a:endParaRPr lang="zh-CN" altLang="en-US" sz="2400" dirty="0">
              <a:solidFill>
                <a:schemeClr val="bg1"/>
              </a:solidFill>
              <a:latin typeface="Franklin Gothic Medium" panose="020B0603020102020204" pitchFamily="34" charset="0"/>
              <a:ea typeface="微软雅黑" panose="020B0503020204020204" pitchFamily="34" charset="-122"/>
              <a:cs typeface="+mn-ea"/>
              <a:sym typeface="+mn-lt"/>
            </a:endParaRPr>
          </a:p>
        </p:txBody>
      </p:sp>
      <p:sp>
        <p:nvSpPr>
          <p:cNvPr id="49" name="文本框 48"/>
          <p:cNvSpPr txBox="1"/>
          <p:nvPr/>
        </p:nvSpPr>
        <p:spPr>
          <a:xfrm>
            <a:off x="372973" y="266550"/>
            <a:ext cx="1410970" cy="464185"/>
          </a:xfrm>
          <a:prstGeom prst="rect">
            <a:avLst/>
          </a:prstGeom>
          <a:noFill/>
        </p:spPr>
        <p:txBody>
          <a:bodyPr wrap="none" lIns="96434" tIns="48217" rIns="96434" bIns="48217" rtlCol="0">
            <a:spAutoFit/>
          </a:bodyPr>
          <a:lstStyle/>
          <a:p>
            <a:pPr defTabSz="963930"/>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功能需求</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1793875" cy="372110"/>
          </a:xfrm>
          <a:prstGeom prst="rect">
            <a:avLst/>
          </a:prstGeom>
          <a:noFill/>
        </p:spPr>
        <p:txBody>
          <a:bodyPr wrap="none" lIns="96434" tIns="48217" rIns="96434" bIns="48217" rtlCol="0">
            <a:spAutoFit/>
          </a:bodyPr>
          <a:lstStyle/>
          <a:p>
            <a:pPr defTabSz="963930"/>
            <a:r>
              <a:rPr lang="en-US" altLang="zh-CN" dirty="0">
                <a:solidFill>
                  <a:schemeClr val="bg1"/>
                </a:solidFill>
                <a:cs typeface="+mn-ea"/>
                <a:sym typeface="+mn-lt"/>
              </a:rPr>
              <a:t>WHAT  WE  NEED</a:t>
            </a:r>
            <a:endParaRPr lang="en-US" altLang="zh-CN"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p:tgtEl>
                                          <p:spTgt spid="69"/>
                                        </p:tgtEl>
                                        <p:attrNameLst>
                                          <p:attrName>ppt_y</p:attrName>
                                        </p:attrNameLst>
                                      </p:cBhvr>
                                      <p:tavLst>
                                        <p:tav tm="0">
                                          <p:val>
                                            <p:strVal val="#ppt_y-#ppt_h*1.125000"/>
                                          </p:val>
                                        </p:tav>
                                        <p:tav tm="100000">
                                          <p:val>
                                            <p:strVal val="#ppt_y"/>
                                          </p:val>
                                        </p:tav>
                                      </p:tavLst>
                                    </p:anim>
                                    <p:animEffect transition="in" filter="wipe(down)">
                                      <p:cBhvr>
                                        <p:cTn id="18" dur="500"/>
                                        <p:tgtEl>
                                          <p:spTgt spid="6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p:tgtEl>
                                          <p:spTgt spid="78"/>
                                        </p:tgtEl>
                                        <p:attrNameLst>
                                          <p:attrName>ppt_y</p:attrName>
                                        </p:attrNameLst>
                                      </p:cBhvr>
                                      <p:tavLst>
                                        <p:tav tm="0">
                                          <p:val>
                                            <p:strVal val="#ppt_y+#ppt_h*1.125000"/>
                                          </p:val>
                                        </p:tav>
                                        <p:tav tm="100000">
                                          <p:val>
                                            <p:strVal val="#ppt_y"/>
                                          </p:val>
                                        </p:tav>
                                      </p:tavLst>
                                    </p:anim>
                                    <p:animEffect transition="in" filter="wipe(up)">
                                      <p:cBhvr>
                                        <p:cTn id="33" dur="500"/>
                                        <p:tgtEl>
                                          <p:spTgt spid="78"/>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par>
                          <p:cTn id="44" fill="hold">
                            <p:stCondLst>
                              <p:cond delay="4000"/>
                            </p:stCondLst>
                            <p:childTnLst>
                              <p:par>
                                <p:cTn id="45" presetID="12" presetClass="entr" presetSubtype="1"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p:tgtEl>
                                          <p:spTgt spid="70"/>
                                        </p:tgtEl>
                                        <p:attrNameLst>
                                          <p:attrName>ppt_y</p:attrName>
                                        </p:attrNameLst>
                                      </p:cBhvr>
                                      <p:tavLst>
                                        <p:tav tm="0">
                                          <p:val>
                                            <p:strVal val="#ppt_y-#ppt_h*1.125000"/>
                                          </p:val>
                                        </p:tav>
                                        <p:tav tm="100000">
                                          <p:val>
                                            <p:strVal val="#ppt_y"/>
                                          </p:val>
                                        </p:tav>
                                      </p:tavLst>
                                    </p:anim>
                                    <p:animEffect transition="in" filter="wipe(down)">
                                      <p:cBhvr>
                                        <p:cTn id="48" dur="500"/>
                                        <p:tgtEl>
                                          <p:spTgt spid="70"/>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par>
                          <p:cTn id="59" fill="hold">
                            <p:stCondLst>
                              <p:cond delay="5500"/>
                            </p:stCondLst>
                            <p:childTnLst>
                              <p:par>
                                <p:cTn id="60" presetID="12" presetClass="entr" presetSubtype="4" fill="hold" nodeType="after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p:tgtEl>
                                          <p:spTgt spid="82"/>
                                        </p:tgtEl>
                                        <p:attrNameLst>
                                          <p:attrName>ppt_y</p:attrName>
                                        </p:attrNameLst>
                                      </p:cBhvr>
                                      <p:tavLst>
                                        <p:tav tm="0">
                                          <p:val>
                                            <p:strVal val="#ppt_y+#ppt_h*1.125000"/>
                                          </p:val>
                                        </p:tav>
                                        <p:tav tm="100000">
                                          <p:val>
                                            <p:strVal val="#ppt_y"/>
                                          </p:val>
                                        </p:tav>
                                      </p:tavLst>
                                    </p:anim>
                                    <p:animEffect transition="in" filter="wipe(up)">
                                      <p:cBhvr>
                                        <p:cTn id="63" dur="500"/>
                                        <p:tgtEl>
                                          <p:spTgt spid="82"/>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childTnLst>
                          </p:cTn>
                        </p:par>
                        <p:par>
                          <p:cTn id="68" fill="hold">
                            <p:stCondLst>
                              <p:cond delay="6500"/>
                            </p:stCondLst>
                            <p:childTnLst>
                              <p:par>
                                <p:cTn id="69" presetID="53" presetClass="entr" presetSubtype="16"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par>
                          <p:cTn id="74" fill="hold">
                            <p:stCondLst>
                              <p:cond delay="7000"/>
                            </p:stCondLst>
                            <p:childTnLst>
                              <p:par>
                                <p:cTn id="75" presetID="12" presetClass="entr" presetSubtype="1" fill="hold" nodeType="afterEffect">
                                  <p:stCondLst>
                                    <p:cond delay="0"/>
                                  </p:stCondLst>
                                  <p:childTnLst>
                                    <p:set>
                                      <p:cBhvr>
                                        <p:cTn id="76" dur="1" fill="hold">
                                          <p:stCondLst>
                                            <p:cond delay="0"/>
                                          </p:stCondLst>
                                        </p:cTn>
                                        <p:tgtEl>
                                          <p:spTgt spid="74"/>
                                        </p:tgtEl>
                                        <p:attrNameLst>
                                          <p:attrName>style.visibility</p:attrName>
                                        </p:attrNameLst>
                                      </p:cBhvr>
                                      <p:to>
                                        <p:strVal val="visible"/>
                                      </p:to>
                                    </p:set>
                                    <p:anim calcmode="lin" valueType="num">
                                      <p:cBhvr additive="base">
                                        <p:cTn id="77" dur="500"/>
                                        <p:tgtEl>
                                          <p:spTgt spid="74"/>
                                        </p:tgtEl>
                                        <p:attrNameLst>
                                          <p:attrName>ppt_y</p:attrName>
                                        </p:attrNameLst>
                                      </p:cBhvr>
                                      <p:tavLst>
                                        <p:tav tm="0">
                                          <p:val>
                                            <p:strVal val="#ppt_y-#ppt_h*1.125000"/>
                                          </p:val>
                                        </p:tav>
                                        <p:tav tm="100000">
                                          <p:val>
                                            <p:strVal val="#ppt_y"/>
                                          </p:val>
                                        </p:tav>
                                      </p:tavLst>
                                    </p:anim>
                                    <p:animEffect transition="in" filter="wipe(down)">
                                      <p:cBhvr>
                                        <p:cTn id="78" dur="500"/>
                                        <p:tgtEl>
                                          <p:spTgt spid="74"/>
                                        </p:tgtEl>
                                      </p:cBhvr>
                                    </p:animEffect>
                                  </p:childTnLst>
                                </p:cTn>
                              </p:par>
                            </p:childTnLst>
                          </p:cTn>
                        </p:par>
                        <p:par>
                          <p:cTn id="79" fill="hold">
                            <p:stCondLst>
                              <p:cond delay="7500"/>
                            </p:stCondLst>
                            <p:childTnLst>
                              <p:par>
                                <p:cTn id="80" presetID="10" presetClass="entr" presetSubtype="0" fill="hold" grpId="0" nodeType="after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fade">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Elbow Connector 6"/>
          <p:cNvCxnSpPr/>
          <p:nvPr/>
        </p:nvCxnSpPr>
        <p:spPr>
          <a:xfrm>
            <a:off x="6981620" y="3866433"/>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6967664" y="3130636"/>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H="1">
            <a:off x="5029153" y="3884806"/>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892001" y="2782926"/>
            <a:ext cx="3006691" cy="700835"/>
            <a:chOff x="7699508" y="2223969"/>
            <a:chExt cx="3283266" cy="765303"/>
          </a:xfrm>
        </p:grpSpPr>
        <p:sp>
          <p:nvSpPr>
            <p:cNvPr id="11" name="Round Same Side Corner Rectangle 10"/>
            <p:cNvSpPr/>
            <p:nvPr/>
          </p:nvSpPr>
          <p:spPr>
            <a:xfrm rot="5400000">
              <a:off x="9371697" y="1378195"/>
              <a:ext cx="765300" cy="2456854"/>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ound Same Side Corner Rectangle 13"/>
            <p:cNvSpPr/>
            <p:nvPr/>
          </p:nvSpPr>
          <p:spPr>
            <a:xfrm rot="16200000">
              <a:off x="7730064" y="21934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p:nvGrpSpPr>
        <p:grpSpPr>
          <a:xfrm>
            <a:off x="7892001" y="3761530"/>
            <a:ext cx="3006691" cy="700834"/>
            <a:chOff x="7699508" y="3292593"/>
            <a:chExt cx="3283266" cy="765302"/>
          </a:xfrm>
        </p:grpSpPr>
        <p:sp>
          <p:nvSpPr>
            <p:cNvPr id="17" name="Round Same Side Corner Rectangle 16"/>
            <p:cNvSpPr/>
            <p:nvPr/>
          </p:nvSpPr>
          <p:spPr>
            <a:xfrm rot="5400000">
              <a:off x="9371697" y="2446818"/>
              <a:ext cx="765300" cy="2456854"/>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 Same Side Corner Rectangle 19"/>
            <p:cNvSpPr/>
            <p:nvPr/>
          </p:nvSpPr>
          <p:spPr>
            <a:xfrm rot="16200000">
              <a:off x="7730064" y="32620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Group 21"/>
          <p:cNvGrpSpPr/>
          <p:nvPr/>
        </p:nvGrpSpPr>
        <p:grpSpPr>
          <a:xfrm>
            <a:off x="1982587" y="2794553"/>
            <a:ext cx="3006691" cy="700834"/>
            <a:chOff x="1246506" y="2236667"/>
            <a:chExt cx="3283266" cy="765302"/>
          </a:xfrm>
        </p:grpSpPr>
        <p:sp>
          <p:nvSpPr>
            <p:cNvPr id="23" name="Round Same Side Corner Rectangle 22"/>
            <p:cNvSpPr/>
            <p:nvPr/>
          </p:nvSpPr>
          <p:spPr>
            <a:xfrm rot="5400000" flipH="1" flipV="1">
              <a:off x="2092283" y="1390890"/>
              <a:ext cx="765300" cy="2456854"/>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ound Same Side Corner Rectangle 25"/>
            <p:cNvSpPr/>
            <p:nvPr/>
          </p:nvSpPr>
          <p:spPr>
            <a:xfrm rot="16200000" flipH="1" flipV="1">
              <a:off x="3733916" y="22061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Group 27"/>
          <p:cNvGrpSpPr/>
          <p:nvPr/>
        </p:nvGrpSpPr>
        <p:grpSpPr>
          <a:xfrm>
            <a:off x="1982587" y="3773159"/>
            <a:ext cx="3006691" cy="700835"/>
            <a:chOff x="1246506" y="3305290"/>
            <a:chExt cx="3283266" cy="765303"/>
          </a:xfrm>
        </p:grpSpPr>
        <p:sp>
          <p:nvSpPr>
            <p:cNvPr id="29" name="Round Same Side Corner Rectangle 28"/>
            <p:cNvSpPr/>
            <p:nvPr/>
          </p:nvSpPr>
          <p:spPr>
            <a:xfrm rot="5400000" flipH="1" flipV="1">
              <a:off x="2092283" y="2459513"/>
              <a:ext cx="765300" cy="245685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ound Same Side Corner Rectangle 31"/>
            <p:cNvSpPr/>
            <p:nvPr/>
          </p:nvSpPr>
          <p:spPr>
            <a:xfrm rot="16200000" flipH="1" flipV="1">
              <a:off x="3733916" y="32747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4" name="Elbow Connector 33"/>
          <p:cNvCxnSpPr/>
          <p:nvPr/>
        </p:nvCxnSpPr>
        <p:spPr>
          <a:xfrm flipH="1" flipV="1">
            <a:off x="5029153" y="3149008"/>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6" name="Freeform 12"/>
          <p:cNvSpPr/>
          <p:nvPr/>
        </p:nvSpPr>
        <p:spPr bwMode="auto">
          <a:xfrm>
            <a:off x="5442044" y="2618210"/>
            <a:ext cx="987332" cy="985094"/>
          </a:xfrm>
          <a:custGeom>
            <a:avLst/>
            <a:gdLst>
              <a:gd name="T0" fmla="*/ 372 w 372"/>
              <a:gd name="T1" fmla="*/ 0 h 371"/>
              <a:gd name="T2" fmla="*/ 325 w 372"/>
              <a:gd name="T3" fmla="*/ 0 h 371"/>
              <a:gd name="T4" fmla="*/ 325 w 372"/>
              <a:gd name="T5" fmla="*/ 73 h 371"/>
              <a:gd name="T6" fmla="*/ 263 w 372"/>
              <a:gd name="T7" fmla="*/ 90 h 371"/>
              <a:gd name="T8" fmla="*/ 226 w 372"/>
              <a:gd name="T9" fmla="*/ 26 h 371"/>
              <a:gd name="T10" fmla="*/ 145 w 372"/>
              <a:gd name="T11" fmla="*/ 73 h 371"/>
              <a:gd name="T12" fmla="*/ 182 w 372"/>
              <a:gd name="T13" fmla="*/ 136 h 371"/>
              <a:gd name="T14" fmla="*/ 137 w 372"/>
              <a:gd name="T15" fmla="*/ 183 h 371"/>
              <a:gd name="T16" fmla="*/ 73 w 372"/>
              <a:gd name="T17" fmla="*/ 146 h 371"/>
              <a:gd name="T18" fmla="*/ 28 w 372"/>
              <a:gd name="T19" fmla="*/ 225 h 371"/>
              <a:gd name="T20" fmla="*/ 91 w 372"/>
              <a:gd name="T21" fmla="*/ 262 h 371"/>
              <a:gd name="T22" fmla="*/ 74 w 372"/>
              <a:gd name="T23" fmla="*/ 325 h 371"/>
              <a:gd name="T24" fmla="*/ 0 w 372"/>
              <a:gd name="T25" fmla="*/ 325 h 371"/>
              <a:gd name="T26" fmla="*/ 0 w 372"/>
              <a:gd name="T27" fmla="*/ 371 h 371"/>
              <a:gd name="T28" fmla="*/ 372 w 372"/>
              <a:gd name="T29" fmla="*/ 371 h 371"/>
              <a:gd name="T30" fmla="*/ 372 w 372"/>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0"/>
                </a:moveTo>
                <a:cubicBezTo>
                  <a:pt x="325" y="0"/>
                  <a:pt x="325" y="0"/>
                  <a:pt x="325" y="0"/>
                </a:cubicBezTo>
                <a:cubicBezTo>
                  <a:pt x="325" y="73"/>
                  <a:pt x="325" y="73"/>
                  <a:pt x="325" y="73"/>
                </a:cubicBezTo>
                <a:cubicBezTo>
                  <a:pt x="304" y="77"/>
                  <a:pt x="282" y="83"/>
                  <a:pt x="263" y="90"/>
                </a:cubicBezTo>
                <a:cubicBezTo>
                  <a:pt x="226" y="26"/>
                  <a:pt x="226" y="26"/>
                  <a:pt x="226" y="26"/>
                </a:cubicBezTo>
                <a:cubicBezTo>
                  <a:pt x="145" y="73"/>
                  <a:pt x="145" y="73"/>
                  <a:pt x="145" y="73"/>
                </a:cubicBezTo>
                <a:cubicBezTo>
                  <a:pt x="182" y="136"/>
                  <a:pt x="182" y="136"/>
                  <a:pt x="182" y="136"/>
                </a:cubicBezTo>
                <a:cubicBezTo>
                  <a:pt x="166" y="150"/>
                  <a:pt x="150" y="166"/>
                  <a:pt x="137" y="183"/>
                </a:cubicBezTo>
                <a:cubicBezTo>
                  <a:pt x="73" y="146"/>
                  <a:pt x="73" y="146"/>
                  <a:pt x="73" y="146"/>
                </a:cubicBezTo>
                <a:cubicBezTo>
                  <a:pt x="28" y="225"/>
                  <a:pt x="28" y="225"/>
                  <a:pt x="28" y="225"/>
                </a:cubicBezTo>
                <a:cubicBezTo>
                  <a:pt x="91" y="262"/>
                  <a:pt x="91" y="262"/>
                  <a:pt x="91" y="262"/>
                </a:cubicBezTo>
                <a:cubicBezTo>
                  <a:pt x="82" y="283"/>
                  <a:pt x="78" y="303"/>
                  <a:pt x="74" y="325"/>
                </a:cubicBezTo>
                <a:cubicBezTo>
                  <a:pt x="0" y="325"/>
                  <a:pt x="0" y="325"/>
                  <a:pt x="0" y="325"/>
                </a:cubicBezTo>
                <a:cubicBezTo>
                  <a:pt x="0" y="371"/>
                  <a:pt x="0" y="371"/>
                  <a:pt x="0" y="371"/>
                </a:cubicBezTo>
                <a:cubicBezTo>
                  <a:pt x="372" y="371"/>
                  <a:pt x="372" y="371"/>
                  <a:pt x="372" y="371"/>
                </a:cubicBezTo>
                <a:lnTo>
                  <a:pt x="372" y="0"/>
                </a:lnTo>
                <a:close/>
              </a:path>
            </a:pathLst>
          </a:custGeom>
          <a:solidFill>
            <a:schemeClr val="accent1"/>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
          <p:cNvSpPr/>
          <p:nvPr/>
        </p:nvSpPr>
        <p:spPr bwMode="auto">
          <a:xfrm>
            <a:off x="6429377" y="2618210"/>
            <a:ext cx="986213" cy="985094"/>
          </a:xfrm>
          <a:custGeom>
            <a:avLst/>
            <a:gdLst>
              <a:gd name="T0" fmla="*/ 0 w 371"/>
              <a:gd name="T1" fmla="*/ 0 h 371"/>
              <a:gd name="T2" fmla="*/ 46 w 371"/>
              <a:gd name="T3" fmla="*/ 0 h 371"/>
              <a:gd name="T4" fmla="*/ 46 w 371"/>
              <a:gd name="T5" fmla="*/ 73 h 371"/>
              <a:gd name="T6" fmla="*/ 108 w 371"/>
              <a:gd name="T7" fmla="*/ 90 h 371"/>
              <a:gd name="T8" fmla="*/ 145 w 371"/>
              <a:gd name="T9" fmla="*/ 26 h 371"/>
              <a:gd name="T10" fmla="*/ 226 w 371"/>
              <a:gd name="T11" fmla="*/ 73 h 371"/>
              <a:gd name="T12" fmla="*/ 189 w 371"/>
              <a:gd name="T13" fmla="*/ 136 h 371"/>
              <a:gd name="T14" fmla="*/ 234 w 371"/>
              <a:gd name="T15" fmla="*/ 183 h 371"/>
              <a:gd name="T16" fmla="*/ 298 w 371"/>
              <a:gd name="T17" fmla="*/ 146 h 371"/>
              <a:gd name="T18" fmla="*/ 344 w 371"/>
              <a:gd name="T19" fmla="*/ 225 h 371"/>
              <a:gd name="T20" fmla="*/ 281 w 371"/>
              <a:gd name="T21" fmla="*/ 262 h 371"/>
              <a:gd name="T22" fmla="*/ 297 w 371"/>
              <a:gd name="T23" fmla="*/ 325 h 371"/>
              <a:gd name="T24" fmla="*/ 371 w 371"/>
              <a:gd name="T25" fmla="*/ 325 h 371"/>
              <a:gd name="T26" fmla="*/ 371 w 371"/>
              <a:gd name="T27" fmla="*/ 371 h 371"/>
              <a:gd name="T28" fmla="*/ 0 w 371"/>
              <a:gd name="T29" fmla="*/ 371 h 371"/>
              <a:gd name="T30" fmla="*/ 0 w 371"/>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0"/>
                </a:moveTo>
                <a:cubicBezTo>
                  <a:pt x="46" y="0"/>
                  <a:pt x="46" y="0"/>
                  <a:pt x="46" y="0"/>
                </a:cubicBezTo>
                <a:cubicBezTo>
                  <a:pt x="46" y="73"/>
                  <a:pt x="46" y="73"/>
                  <a:pt x="46" y="73"/>
                </a:cubicBezTo>
                <a:cubicBezTo>
                  <a:pt x="67" y="77"/>
                  <a:pt x="89" y="83"/>
                  <a:pt x="108" y="90"/>
                </a:cubicBezTo>
                <a:cubicBezTo>
                  <a:pt x="145" y="26"/>
                  <a:pt x="145" y="26"/>
                  <a:pt x="145" y="26"/>
                </a:cubicBezTo>
                <a:cubicBezTo>
                  <a:pt x="226" y="73"/>
                  <a:pt x="226" y="73"/>
                  <a:pt x="226" y="73"/>
                </a:cubicBezTo>
                <a:cubicBezTo>
                  <a:pt x="189" y="136"/>
                  <a:pt x="189" y="136"/>
                  <a:pt x="189" y="136"/>
                </a:cubicBezTo>
                <a:cubicBezTo>
                  <a:pt x="206" y="150"/>
                  <a:pt x="221" y="166"/>
                  <a:pt x="234" y="183"/>
                </a:cubicBezTo>
                <a:cubicBezTo>
                  <a:pt x="298" y="146"/>
                  <a:pt x="298" y="146"/>
                  <a:pt x="298" y="146"/>
                </a:cubicBezTo>
                <a:cubicBezTo>
                  <a:pt x="344" y="225"/>
                  <a:pt x="344" y="225"/>
                  <a:pt x="344" y="225"/>
                </a:cubicBezTo>
                <a:cubicBezTo>
                  <a:pt x="281" y="262"/>
                  <a:pt x="281" y="262"/>
                  <a:pt x="281" y="262"/>
                </a:cubicBezTo>
                <a:cubicBezTo>
                  <a:pt x="289" y="283"/>
                  <a:pt x="294" y="303"/>
                  <a:pt x="297" y="325"/>
                </a:cubicBezTo>
                <a:cubicBezTo>
                  <a:pt x="371" y="325"/>
                  <a:pt x="371" y="325"/>
                  <a:pt x="371" y="325"/>
                </a:cubicBezTo>
                <a:cubicBezTo>
                  <a:pt x="371" y="371"/>
                  <a:pt x="371" y="371"/>
                  <a:pt x="371" y="371"/>
                </a:cubicBezTo>
                <a:cubicBezTo>
                  <a:pt x="0" y="371"/>
                  <a:pt x="0" y="371"/>
                  <a:pt x="0" y="371"/>
                </a:cubicBezTo>
                <a:lnTo>
                  <a:pt x="0" y="0"/>
                </a:lnTo>
                <a:close/>
              </a:path>
            </a:pathLst>
          </a:custGeom>
          <a:solidFill>
            <a:schemeClr val="accent3"/>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5"/>
          <p:cNvSpPr/>
          <p:nvPr/>
        </p:nvSpPr>
        <p:spPr bwMode="auto">
          <a:xfrm>
            <a:off x="6429377" y="3603306"/>
            <a:ext cx="986213" cy="983975"/>
          </a:xfrm>
          <a:custGeom>
            <a:avLst/>
            <a:gdLst>
              <a:gd name="T0" fmla="*/ 0 w 371"/>
              <a:gd name="T1" fmla="*/ 371 h 371"/>
              <a:gd name="T2" fmla="*/ 46 w 371"/>
              <a:gd name="T3" fmla="*/ 371 h 371"/>
              <a:gd name="T4" fmla="*/ 46 w 371"/>
              <a:gd name="T5" fmla="*/ 299 h 371"/>
              <a:gd name="T6" fmla="*/ 108 w 371"/>
              <a:gd name="T7" fmla="*/ 282 h 371"/>
              <a:gd name="T8" fmla="*/ 145 w 371"/>
              <a:gd name="T9" fmla="*/ 345 h 371"/>
              <a:gd name="T10" fmla="*/ 226 w 371"/>
              <a:gd name="T11" fmla="*/ 299 h 371"/>
              <a:gd name="T12" fmla="*/ 189 w 371"/>
              <a:gd name="T13" fmla="*/ 236 h 371"/>
              <a:gd name="T14" fmla="*/ 234 w 371"/>
              <a:gd name="T15" fmla="*/ 189 h 371"/>
              <a:gd name="T16" fmla="*/ 298 w 371"/>
              <a:gd name="T17" fmla="*/ 226 h 371"/>
              <a:gd name="T18" fmla="*/ 344 w 371"/>
              <a:gd name="T19" fmla="*/ 146 h 371"/>
              <a:gd name="T20" fmla="*/ 281 w 371"/>
              <a:gd name="T21" fmla="*/ 109 h 371"/>
              <a:gd name="T22" fmla="*/ 297 w 371"/>
              <a:gd name="T23" fmla="*/ 46 h 371"/>
              <a:gd name="T24" fmla="*/ 371 w 371"/>
              <a:gd name="T25" fmla="*/ 46 h 371"/>
              <a:gd name="T26" fmla="*/ 371 w 371"/>
              <a:gd name="T27" fmla="*/ 0 h 371"/>
              <a:gd name="T28" fmla="*/ 0 w 371"/>
              <a:gd name="T29" fmla="*/ 0 h 371"/>
              <a:gd name="T30" fmla="*/ 0 w 371"/>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371"/>
                </a:moveTo>
                <a:cubicBezTo>
                  <a:pt x="46" y="371"/>
                  <a:pt x="46" y="371"/>
                  <a:pt x="46" y="371"/>
                </a:cubicBezTo>
                <a:cubicBezTo>
                  <a:pt x="46" y="299"/>
                  <a:pt x="46" y="299"/>
                  <a:pt x="46" y="299"/>
                </a:cubicBezTo>
                <a:cubicBezTo>
                  <a:pt x="67" y="295"/>
                  <a:pt x="89" y="289"/>
                  <a:pt x="108" y="282"/>
                </a:cubicBezTo>
                <a:cubicBezTo>
                  <a:pt x="145" y="345"/>
                  <a:pt x="145" y="345"/>
                  <a:pt x="145" y="345"/>
                </a:cubicBezTo>
                <a:cubicBezTo>
                  <a:pt x="226" y="299"/>
                  <a:pt x="226" y="299"/>
                  <a:pt x="226" y="299"/>
                </a:cubicBezTo>
                <a:cubicBezTo>
                  <a:pt x="189" y="236"/>
                  <a:pt x="189" y="236"/>
                  <a:pt x="189" y="236"/>
                </a:cubicBezTo>
                <a:cubicBezTo>
                  <a:pt x="206" y="221"/>
                  <a:pt x="221" y="206"/>
                  <a:pt x="234" y="189"/>
                </a:cubicBezTo>
                <a:cubicBezTo>
                  <a:pt x="298" y="226"/>
                  <a:pt x="298" y="226"/>
                  <a:pt x="298" y="226"/>
                </a:cubicBezTo>
                <a:cubicBezTo>
                  <a:pt x="344" y="146"/>
                  <a:pt x="344" y="146"/>
                  <a:pt x="344" y="146"/>
                </a:cubicBezTo>
                <a:cubicBezTo>
                  <a:pt x="281" y="109"/>
                  <a:pt x="281" y="109"/>
                  <a:pt x="281" y="109"/>
                </a:cubicBezTo>
                <a:cubicBezTo>
                  <a:pt x="289" y="89"/>
                  <a:pt x="294" y="69"/>
                  <a:pt x="297" y="46"/>
                </a:cubicBezTo>
                <a:cubicBezTo>
                  <a:pt x="371" y="46"/>
                  <a:pt x="371" y="46"/>
                  <a:pt x="371" y="46"/>
                </a:cubicBezTo>
                <a:cubicBezTo>
                  <a:pt x="371" y="0"/>
                  <a:pt x="371" y="0"/>
                  <a:pt x="371" y="0"/>
                </a:cubicBezTo>
                <a:cubicBezTo>
                  <a:pt x="0" y="0"/>
                  <a:pt x="0" y="0"/>
                  <a:pt x="0" y="0"/>
                </a:cubicBezTo>
                <a:lnTo>
                  <a:pt x="0" y="371"/>
                </a:lnTo>
                <a:close/>
              </a:path>
            </a:pathLst>
          </a:custGeom>
          <a:solidFill>
            <a:schemeClr val="accent4"/>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p:nvPr/>
        </p:nvSpPr>
        <p:spPr bwMode="auto">
          <a:xfrm>
            <a:off x="5442044" y="3603306"/>
            <a:ext cx="987332" cy="983975"/>
          </a:xfrm>
          <a:custGeom>
            <a:avLst/>
            <a:gdLst>
              <a:gd name="T0" fmla="*/ 372 w 372"/>
              <a:gd name="T1" fmla="*/ 371 h 371"/>
              <a:gd name="T2" fmla="*/ 325 w 372"/>
              <a:gd name="T3" fmla="*/ 371 h 371"/>
              <a:gd name="T4" fmla="*/ 325 w 372"/>
              <a:gd name="T5" fmla="*/ 299 h 371"/>
              <a:gd name="T6" fmla="*/ 263 w 372"/>
              <a:gd name="T7" fmla="*/ 282 h 371"/>
              <a:gd name="T8" fmla="*/ 226 w 372"/>
              <a:gd name="T9" fmla="*/ 345 h 371"/>
              <a:gd name="T10" fmla="*/ 145 w 372"/>
              <a:gd name="T11" fmla="*/ 299 h 371"/>
              <a:gd name="T12" fmla="*/ 182 w 372"/>
              <a:gd name="T13" fmla="*/ 236 h 371"/>
              <a:gd name="T14" fmla="*/ 137 w 372"/>
              <a:gd name="T15" fmla="*/ 189 h 371"/>
              <a:gd name="T16" fmla="*/ 73 w 372"/>
              <a:gd name="T17" fmla="*/ 226 h 371"/>
              <a:gd name="T18" fmla="*/ 28 w 372"/>
              <a:gd name="T19" fmla="*/ 146 h 371"/>
              <a:gd name="T20" fmla="*/ 91 w 372"/>
              <a:gd name="T21" fmla="*/ 109 h 371"/>
              <a:gd name="T22" fmla="*/ 74 w 372"/>
              <a:gd name="T23" fmla="*/ 46 h 371"/>
              <a:gd name="T24" fmla="*/ 0 w 372"/>
              <a:gd name="T25" fmla="*/ 46 h 371"/>
              <a:gd name="T26" fmla="*/ 0 w 372"/>
              <a:gd name="T27" fmla="*/ 0 h 371"/>
              <a:gd name="T28" fmla="*/ 372 w 372"/>
              <a:gd name="T29" fmla="*/ 0 h 371"/>
              <a:gd name="T30" fmla="*/ 372 w 372"/>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371"/>
                </a:moveTo>
                <a:cubicBezTo>
                  <a:pt x="325" y="371"/>
                  <a:pt x="325" y="371"/>
                  <a:pt x="325" y="371"/>
                </a:cubicBezTo>
                <a:cubicBezTo>
                  <a:pt x="325" y="299"/>
                  <a:pt x="325" y="299"/>
                  <a:pt x="325" y="299"/>
                </a:cubicBezTo>
                <a:cubicBezTo>
                  <a:pt x="304" y="295"/>
                  <a:pt x="282" y="289"/>
                  <a:pt x="263" y="282"/>
                </a:cubicBezTo>
                <a:cubicBezTo>
                  <a:pt x="226" y="345"/>
                  <a:pt x="226" y="345"/>
                  <a:pt x="226" y="345"/>
                </a:cubicBezTo>
                <a:cubicBezTo>
                  <a:pt x="145" y="299"/>
                  <a:pt x="145" y="299"/>
                  <a:pt x="145" y="299"/>
                </a:cubicBezTo>
                <a:cubicBezTo>
                  <a:pt x="182" y="236"/>
                  <a:pt x="182" y="236"/>
                  <a:pt x="182" y="236"/>
                </a:cubicBezTo>
                <a:cubicBezTo>
                  <a:pt x="166" y="221"/>
                  <a:pt x="150" y="206"/>
                  <a:pt x="137" y="189"/>
                </a:cubicBezTo>
                <a:cubicBezTo>
                  <a:pt x="73" y="226"/>
                  <a:pt x="73" y="226"/>
                  <a:pt x="73" y="226"/>
                </a:cubicBezTo>
                <a:cubicBezTo>
                  <a:pt x="28" y="146"/>
                  <a:pt x="28" y="146"/>
                  <a:pt x="28" y="146"/>
                </a:cubicBezTo>
                <a:cubicBezTo>
                  <a:pt x="91" y="109"/>
                  <a:pt x="91" y="109"/>
                  <a:pt x="91" y="109"/>
                </a:cubicBezTo>
                <a:cubicBezTo>
                  <a:pt x="82" y="89"/>
                  <a:pt x="78" y="69"/>
                  <a:pt x="74" y="46"/>
                </a:cubicBezTo>
                <a:cubicBezTo>
                  <a:pt x="0" y="46"/>
                  <a:pt x="0" y="46"/>
                  <a:pt x="0" y="46"/>
                </a:cubicBezTo>
                <a:cubicBezTo>
                  <a:pt x="0" y="0"/>
                  <a:pt x="0" y="0"/>
                  <a:pt x="0" y="0"/>
                </a:cubicBezTo>
                <a:cubicBezTo>
                  <a:pt x="372" y="0"/>
                  <a:pt x="372" y="0"/>
                  <a:pt x="372" y="0"/>
                </a:cubicBezTo>
                <a:lnTo>
                  <a:pt x="372" y="371"/>
                </a:lnTo>
                <a:close/>
              </a:path>
            </a:pathLst>
          </a:custGeom>
          <a:solidFill>
            <a:schemeClr val="accent2"/>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 Placeholder 6"/>
          <p:cNvSpPr>
            <a:spLocks noGrp="1"/>
          </p:cNvSpPr>
          <p:nvPr>
            <p:ph type="body" sz="quarter" idx="4294967295"/>
          </p:nvPr>
        </p:nvSpPr>
        <p:spPr>
          <a:xfrm>
            <a:off x="2411002" y="3040063"/>
            <a:ext cx="1479550" cy="284480"/>
          </a:xfrm>
          <a:prstGeom prst="rect">
            <a:avLst/>
          </a:prstGeom>
        </p:spPr>
        <p:txBody>
          <a:bodyPr>
            <a:spAutoFit/>
          </a:bodyPr>
          <a:lstStyle/>
          <a:p>
            <a:pPr marL="0" indent="0" algn="ctr">
              <a:spcBef>
                <a:spcPts val="0"/>
              </a:spcBef>
              <a:buNone/>
            </a:pPr>
            <a:r>
              <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智能的专家系统</a:t>
            </a:r>
            <a:endPar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7" name="Text Placeholder 7"/>
          <p:cNvSpPr>
            <a:spLocks noGrp="1"/>
          </p:cNvSpPr>
          <p:nvPr>
            <p:ph type="body" sz="quarter" idx="4294967295"/>
          </p:nvPr>
        </p:nvSpPr>
        <p:spPr>
          <a:xfrm>
            <a:off x="2411002" y="3987800"/>
            <a:ext cx="1479550" cy="284480"/>
          </a:xfrm>
          <a:prstGeom prst="rect">
            <a:avLst/>
          </a:prstGeom>
        </p:spPr>
        <p:txBody>
          <a:bodyPr>
            <a:spAutoFit/>
          </a:bodyPr>
          <a:lstStyle/>
          <a:p>
            <a:pPr marL="0" indent="0" algn="ctr">
              <a:spcBef>
                <a:spcPts val="0"/>
              </a:spcBef>
              <a:buNone/>
            </a:pPr>
            <a:r>
              <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严谨的医疗方案</a:t>
            </a:r>
            <a:endPar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Freeform 11"/>
          <p:cNvSpPr>
            <a:spLocks noEditPoints="1"/>
          </p:cNvSpPr>
          <p:nvPr/>
        </p:nvSpPr>
        <p:spPr bwMode="auto">
          <a:xfrm>
            <a:off x="4330314" y="2937656"/>
            <a:ext cx="452602" cy="402133"/>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
          <p:cNvGrpSpPr/>
          <p:nvPr/>
        </p:nvGrpSpPr>
        <p:grpSpPr>
          <a:xfrm>
            <a:off x="4343906" y="3896695"/>
            <a:ext cx="440054" cy="437252"/>
            <a:chOff x="7392564" y="5336936"/>
            <a:chExt cx="556472" cy="552928"/>
          </a:xfrm>
          <a:solidFill>
            <a:schemeClr val="bg1"/>
          </a:solidFill>
        </p:grpSpPr>
        <p:sp>
          <p:nvSpPr>
            <p:cNvPr id="35" name="Freeform 8"/>
            <p:cNvSpPr/>
            <p:nvPr/>
          </p:nvSpPr>
          <p:spPr bwMode="auto">
            <a:xfrm>
              <a:off x="7392564" y="5740999"/>
              <a:ext cx="148865" cy="148865"/>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9"/>
            <p:cNvSpPr/>
            <p:nvPr/>
          </p:nvSpPr>
          <p:spPr bwMode="auto">
            <a:xfrm>
              <a:off x="7477630" y="5383014"/>
              <a:ext cx="368619" cy="375707"/>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0"/>
            <p:cNvSpPr/>
            <p:nvPr/>
          </p:nvSpPr>
          <p:spPr bwMode="auto">
            <a:xfrm>
              <a:off x="7527252" y="5439725"/>
              <a:ext cx="368619" cy="368619"/>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1"/>
            <p:cNvSpPr/>
            <p:nvPr/>
          </p:nvSpPr>
          <p:spPr bwMode="auto">
            <a:xfrm>
              <a:off x="7835615" y="5336936"/>
              <a:ext cx="113421" cy="109878"/>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8195924" y="2926885"/>
            <a:ext cx="282643" cy="378920"/>
            <a:chOff x="8025047" y="2676140"/>
            <a:chExt cx="308642" cy="413776"/>
          </a:xfrm>
        </p:grpSpPr>
        <p:sp>
          <p:nvSpPr>
            <p:cNvPr id="41" name="Freeform 62"/>
            <p:cNvSpPr>
              <a:spLocks noEditPoints="1"/>
            </p:cNvSpPr>
            <p:nvPr/>
          </p:nvSpPr>
          <p:spPr bwMode="auto">
            <a:xfrm>
              <a:off x="8025047" y="2676140"/>
              <a:ext cx="233759" cy="413776"/>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solidFill>
              <a:schemeClr val="bg1"/>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63"/>
            <p:cNvSpPr/>
            <p:nvPr/>
          </p:nvSpPr>
          <p:spPr bwMode="auto">
            <a:xfrm>
              <a:off x="8159041" y="2753123"/>
              <a:ext cx="174648" cy="166585"/>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solidFill>
              <a:schemeClr val="bg1"/>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2" name="Freeform 58"/>
          <p:cNvSpPr/>
          <p:nvPr/>
        </p:nvSpPr>
        <p:spPr bwMode="auto">
          <a:xfrm>
            <a:off x="8089253" y="3890901"/>
            <a:ext cx="427409" cy="443045"/>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111650" tIns="55825" rIns="111650" bIns="55825" numCol="1" anchor="t" anchorCtr="0" compatLnSpc="1"/>
          <a:lstStyle/>
          <a:p>
            <a:pPr algn="just">
              <a:lnSpc>
                <a:spcPct val="120000"/>
              </a:lnSpc>
            </a:pPr>
            <a:endParaRPr 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 Placeholder 6"/>
          <p:cNvSpPr txBox="1"/>
          <p:nvPr/>
        </p:nvSpPr>
        <p:spPr>
          <a:xfrm>
            <a:off x="8970700" y="3040603"/>
            <a:ext cx="1479003" cy="306705"/>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权威的加盟医生</a:t>
            </a:r>
            <a:endPar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4" name="Text Placeholder 7"/>
          <p:cNvSpPr txBox="1"/>
          <p:nvPr/>
        </p:nvSpPr>
        <p:spPr>
          <a:xfrm>
            <a:off x="8970742" y="3989053"/>
            <a:ext cx="1479427" cy="306705"/>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科学的保险机制</a:t>
            </a:r>
            <a:endParaRPr lang="zh-CN" alt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6" name="TextBox 58"/>
          <p:cNvSpPr txBox="1"/>
          <p:nvPr/>
        </p:nvSpPr>
        <p:spPr>
          <a:xfrm>
            <a:off x="8018780" y="5955030"/>
            <a:ext cx="3509645" cy="516255"/>
          </a:xfrm>
          <a:prstGeom prst="rect">
            <a:avLst/>
          </a:prstGeom>
          <a:noFill/>
        </p:spPr>
        <p:txBody>
          <a:bodyPr wrap="square" lIns="0" tIns="0" rIns="0" bIns="0" numCol="1" spcCol="360000">
            <a:spAutoFit/>
          </a:bodyPr>
          <a:lstStyle/>
          <a:p>
            <a:pPr algn="just">
              <a:lnSpc>
                <a:spcPct val="120000"/>
              </a:lnSpc>
              <a:defRPr/>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用心对待每一个生命</a:t>
            </a:r>
            <a:endPar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文本框 48"/>
          <p:cNvSpPr txBox="1"/>
          <p:nvPr/>
        </p:nvSpPr>
        <p:spPr>
          <a:xfrm>
            <a:off x="372973" y="266550"/>
            <a:ext cx="1715770" cy="464185"/>
          </a:xfrm>
          <a:prstGeom prst="rect">
            <a:avLst/>
          </a:prstGeom>
          <a:noFill/>
        </p:spPr>
        <p:txBody>
          <a:bodyPr wrap="none" lIns="96434" tIns="48217" rIns="96434" bIns="48217" rtlCol="0">
            <a:spAutoFit/>
          </a:bodyPr>
          <a:lstStyle/>
          <a:p>
            <a:pPr defTabSz="963930"/>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我们的优势</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372973" y="654957"/>
            <a:ext cx="1849120" cy="372110"/>
          </a:xfrm>
          <a:prstGeom prst="rect">
            <a:avLst/>
          </a:prstGeom>
          <a:noFill/>
        </p:spPr>
        <p:txBody>
          <a:bodyPr wrap="none" lIns="96434" tIns="48217" rIns="96434" bIns="48217" rtlCol="0">
            <a:spAutoFit/>
          </a:bodyPr>
          <a:lstStyle/>
          <a:p>
            <a:pPr defTabSz="963930"/>
            <a:r>
              <a:rPr lang="en-US" altLang="zh-CN" dirty="0">
                <a:solidFill>
                  <a:schemeClr val="bg1"/>
                </a:solidFill>
                <a:cs typeface="+mn-ea"/>
                <a:sym typeface="+mn-lt"/>
              </a:rPr>
              <a:t> WE WILL BE BEST</a:t>
            </a:r>
            <a:endParaRPr lang="en-US" altLang="zh-CN"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500"/>
                                        <p:tgtEl>
                                          <p:spTgt spid="3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46">
                                            <p:txEl>
                                              <p:pRg st="0" end="0"/>
                                            </p:txEl>
                                          </p:spTgt>
                                        </p:tgtEl>
                                        <p:attrNameLst>
                                          <p:attrName>style.visibility</p:attrName>
                                        </p:attrNameLst>
                                      </p:cBhvr>
                                      <p:to>
                                        <p:strVal val="visible"/>
                                      </p:to>
                                    </p:set>
                                    <p:animEffect transition="in" filter="wipe(down)">
                                      <p:cBhvr>
                                        <p:cTn id="71" dur="500"/>
                                        <p:tgtEl>
                                          <p:spTgt spid="46">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47">
                                            <p:txEl>
                                              <p:pRg st="0" end="0"/>
                                            </p:txEl>
                                          </p:spTgt>
                                        </p:tgtEl>
                                        <p:attrNameLst>
                                          <p:attrName>style.visibility</p:attrName>
                                        </p:attrNameLst>
                                      </p:cBhvr>
                                      <p:to>
                                        <p:strVal val="visible"/>
                                      </p:to>
                                    </p:set>
                                    <p:animEffect transition="in" filter="wipe(down)">
                                      <p:cBhvr>
                                        <p:cTn id="75" dur="500"/>
                                        <p:tgtEl>
                                          <p:spTgt spid="47">
                                            <p:txEl>
                                              <p:pRg st="0" end="0"/>
                                            </p:txEl>
                                          </p:spTgt>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43">
                                            <p:txEl>
                                              <p:pRg st="0" end="0"/>
                                            </p:txEl>
                                          </p:spTgt>
                                        </p:tgtEl>
                                        <p:attrNameLst>
                                          <p:attrName>style.visibility</p:attrName>
                                        </p:attrNameLst>
                                      </p:cBhvr>
                                      <p:to>
                                        <p:strVal val="visible"/>
                                      </p:to>
                                    </p:set>
                                    <p:animEffect transition="in" filter="wipe(down)">
                                      <p:cBhvr>
                                        <p:cTn id="79" dur="500"/>
                                        <p:tgtEl>
                                          <p:spTgt spid="43">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4">
                                            <p:txEl>
                                              <p:pRg st="0" end="0"/>
                                            </p:txEl>
                                          </p:spTgt>
                                        </p:tgtEl>
                                        <p:attrNameLst>
                                          <p:attrName>style.visibility</p:attrName>
                                        </p:attrNameLst>
                                      </p:cBhvr>
                                      <p:to>
                                        <p:strVal val="visible"/>
                                      </p:to>
                                    </p:set>
                                    <p:animEffect transition="in" filter="wipe(down)">
                                      <p:cBhvr>
                                        <p:cTn id="83" dur="500"/>
                                        <p:tgtEl>
                                          <p:spTgt spid="44">
                                            <p:txEl>
                                              <p:pRg st="0" end="0"/>
                                            </p:txEl>
                                          </p:spTgt>
                                        </p:tgtEl>
                                      </p:cBhvr>
                                    </p:animEffect>
                                  </p:childTnLst>
                                </p:cTn>
                              </p:par>
                            </p:childTnLst>
                          </p:cTn>
                        </p:par>
                        <p:par>
                          <p:cTn id="84" fill="hold">
                            <p:stCondLst>
                              <p:cond delay="10000"/>
                            </p:stCondLst>
                            <p:childTnLst>
                              <p:par>
                                <p:cTn id="85" presetID="2" presetClass="entr" presetSubtype="2"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 calcmode="lin" valueType="num">
                                      <p:cBhvr additive="base">
                                        <p:cTn id="87" dur="500" fill="hold"/>
                                        <p:tgtEl>
                                          <p:spTgt spid="56"/>
                                        </p:tgtEl>
                                        <p:attrNameLst>
                                          <p:attrName>ppt_x</p:attrName>
                                        </p:attrNameLst>
                                      </p:cBhvr>
                                      <p:tavLst>
                                        <p:tav tm="0">
                                          <p:val>
                                            <p:strVal val="1+#ppt_w/2"/>
                                          </p:val>
                                        </p:tav>
                                        <p:tav tm="100000">
                                          <p:val>
                                            <p:strVal val="#ppt_x"/>
                                          </p:val>
                                        </p:tav>
                                      </p:tavLst>
                                    </p:anim>
                                    <p:anim calcmode="lin" valueType="num">
                                      <p:cBhvr additive="base">
                                        <p:cTn id="8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P spid="42" grpId="0" animBg="1"/>
      <p:bldP spid="45" grpId="0" animBg="1"/>
      <p:bldP spid="46" grpId="0" build="p"/>
      <p:bldP spid="47" grpId="0" build="p"/>
      <p:bldP spid="33" grpId="0" animBg="1"/>
      <p:bldP spid="52" grpId="0" animBg="1"/>
      <p:bldP spid="43" grpId="0" build="p"/>
      <p:bldP spid="44" grpId="0" build="p"/>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3079"/>
          <p:cNvSpPr>
            <a:spLocks noChangeArrowheads="1"/>
          </p:cNvSpPr>
          <p:nvPr/>
        </p:nvSpPr>
        <p:spPr bwMode="auto">
          <a:xfrm>
            <a:off x="2535725" y="2503742"/>
            <a:ext cx="2222943" cy="2222943"/>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48" name="文本框 3080"/>
          <p:cNvSpPr txBox="1">
            <a:spLocks noChangeArrowheads="1"/>
          </p:cNvSpPr>
          <p:nvPr/>
        </p:nvSpPr>
        <p:spPr bwMode="auto">
          <a:xfrm>
            <a:off x="4758667" y="3117205"/>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2" name="椭圆 3088"/>
          <p:cNvSpPr>
            <a:spLocks noChangeArrowheads="1"/>
          </p:cNvSpPr>
          <p:nvPr/>
        </p:nvSpPr>
        <p:spPr bwMode="auto">
          <a:xfrm>
            <a:off x="1627352" y="4324947"/>
            <a:ext cx="169622" cy="169622"/>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53" name="椭圆 3087"/>
          <p:cNvSpPr>
            <a:spLocks noChangeArrowheads="1"/>
          </p:cNvSpPr>
          <p:nvPr/>
        </p:nvSpPr>
        <p:spPr bwMode="auto">
          <a:xfrm>
            <a:off x="4946147" y="2238149"/>
            <a:ext cx="482083" cy="482083"/>
          </a:xfrm>
          <a:prstGeom prst="ellipse">
            <a:avLst/>
          </a:prstGeom>
          <a:solidFill>
            <a:schemeClr val="accent2"/>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6287770" y="3532505"/>
            <a:ext cx="3769995" cy="559435"/>
          </a:xfrm>
          <a:prstGeom prst="rect">
            <a:avLst/>
          </a:prstGeom>
        </p:spPr>
        <p:txBody>
          <a:bodyPr wrap="square" lIns="0" tIns="0" rIns="0" bIns="0">
            <a:spAutoFit/>
          </a:bodyPr>
          <a:lstStyle/>
          <a:p>
            <a:pPr>
              <a:lnSpc>
                <a:spcPct val="130000"/>
              </a:lnSpc>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系统逻辑模型</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Effect transition="in" filter="fade">
                                      <p:cBhvr>
                                        <p:cTn id="9" dur="750"/>
                                        <p:tgtEl>
                                          <p:spTgt spid="6146"/>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6153"/>
                                        </p:tgtEl>
                                        <p:attrNameLst>
                                          <p:attrName>style.visibility</p:attrName>
                                        </p:attrNameLst>
                                      </p:cBhvr>
                                      <p:to>
                                        <p:strVal val="visible"/>
                                      </p:to>
                                    </p:set>
                                    <p:anim calcmode="lin" valueType="num">
                                      <p:cBhvr>
                                        <p:cTn id="12" dur="750" fill="hold"/>
                                        <p:tgtEl>
                                          <p:spTgt spid="6153"/>
                                        </p:tgtEl>
                                        <p:attrNameLst>
                                          <p:attrName>ppt_w</p:attrName>
                                        </p:attrNameLst>
                                      </p:cBhvr>
                                      <p:tavLst>
                                        <p:tav tm="0">
                                          <p:val>
                                            <p:fltVal val="0"/>
                                          </p:val>
                                        </p:tav>
                                        <p:tav tm="100000">
                                          <p:val>
                                            <p:strVal val="#ppt_w"/>
                                          </p:val>
                                        </p:tav>
                                      </p:tavLst>
                                    </p:anim>
                                    <p:anim calcmode="lin" valueType="num">
                                      <p:cBhvr>
                                        <p:cTn id="13" dur="750" fill="hold"/>
                                        <p:tgtEl>
                                          <p:spTgt spid="6153"/>
                                        </p:tgtEl>
                                        <p:attrNameLst>
                                          <p:attrName>ppt_h</p:attrName>
                                        </p:attrNameLst>
                                      </p:cBhvr>
                                      <p:tavLst>
                                        <p:tav tm="0">
                                          <p:val>
                                            <p:fltVal val="0"/>
                                          </p:val>
                                        </p:tav>
                                        <p:tav tm="100000">
                                          <p:val>
                                            <p:strVal val="#ppt_h"/>
                                          </p:val>
                                        </p:tav>
                                      </p:tavLst>
                                    </p:anim>
                                    <p:animEffect transition="in" filter="fade">
                                      <p:cBhvr>
                                        <p:cTn id="14" dur="750"/>
                                        <p:tgtEl>
                                          <p:spTgt spid="6153"/>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6152"/>
                                        </p:tgtEl>
                                        <p:attrNameLst>
                                          <p:attrName>style.visibility</p:attrName>
                                        </p:attrNameLst>
                                      </p:cBhvr>
                                      <p:to>
                                        <p:strVal val="visible"/>
                                      </p:to>
                                    </p:set>
                                    <p:anim calcmode="lin" valueType="num">
                                      <p:cBhvr>
                                        <p:cTn id="17" dur="750" fill="hold"/>
                                        <p:tgtEl>
                                          <p:spTgt spid="6152"/>
                                        </p:tgtEl>
                                        <p:attrNameLst>
                                          <p:attrName>ppt_w</p:attrName>
                                        </p:attrNameLst>
                                      </p:cBhvr>
                                      <p:tavLst>
                                        <p:tav tm="0">
                                          <p:val>
                                            <p:fltVal val="0"/>
                                          </p:val>
                                        </p:tav>
                                        <p:tav tm="100000">
                                          <p:val>
                                            <p:strVal val="#ppt_w"/>
                                          </p:val>
                                        </p:tav>
                                      </p:tavLst>
                                    </p:anim>
                                    <p:anim calcmode="lin" valueType="num">
                                      <p:cBhvr>
                                        <p:cTn id="18" dur="750" fill="hold"/>
                                        <p:tgtEl>
                                          <p:spTgt spid="6152"/>
                                        </p:tgtEl>
                                        <p:attrNameLst>
                                          <p:attrName>ppt_h</p:attrName>
                                        </p:attrNameLst>
                                      </p:cBhvr>
                                      <p:tavLst>
                                        <p:tav tm="0">
                                          <p:val>
                                            <p:fltVal val="0"/>
                                          </p:val>
                                        </p:tav>
                                        <p:tav tm="100000">
                                          <p:val>
                                            <p:strVal val="#ppt_h"/>
                                          </p:val>
                                        </p:tav>
                                      </p:tavLst>
                                    </p:anim>
                                    <p:animEffect transition="in" filter="fade">
                                      <p:cBhvr>
                                        <p:cTn id="19" dur="750"/>
                                        <p:tgtEl>
                                          <p:spTgt spid="6152"/>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500" fill="hold"/>
                                        <p:tgtEl>
                                          <p:spTgt spid="6148"/>
                                        </p:tgtEl>
                                        <p:attrNameLst>
                                          <p:attrName>ppt_w</p:attrName>
                                        </p:attrNameLst>
                                      </p:cBhvr>
                                      <p:tavLst>
                                        <p:tav tm="0">
                                          <p:val>
                                            <p:fltVal val="0"/>
                                          </p:val>
                                        </p:tav>
                                        <p:tav tm="100000">
                                          <p:val>
                                            <p:strVal val="#ppt_w"/>
                                          </p:val>
                                        </p:tav>
                                      </p:tavLst>
                                    </p:anim>
                                    <p:anim calcmode="lin" valueType="num">
                                      <p:cBhvr>
                                        <p:cTn id="24" dur="500" fill="hold"/>
                                        <p:tgtEl>
                                          <p:spTgt spid="6148"/>
                                        </p:tgtEl>
                                        <p:attrNameLst>
                                          <p:attrName>ppt_h</p:attrName>
                                        </p:attrNameLst>
                                      </p:cBhvr>
                                      <p:tavLst>
                                        <p:tav tm="0">
                                          <p:val>
                                            <p:fltVal val="0"/>
                                          </p:val>
                                        </p:tav>
                                        <p:tav tm="100000">
                                          <p:val>
                                            <p:strVal val="#ppt_h"/>
                                          </p:val>
                                        </p:tav>
                                      </p:tavLst>
                                    </p:anim>
                                    <p:animEffect transition="in" filter="fade">
                                      <p:cBhvr>
                                        <p:cTn id="25" dur="500"/>
                                        <p:tgtEl>
                                          <p:spTgt spid="6148"/>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4*#ppt_w"/>
                                          </p:val>
                                        </p:tav>
                                        <p:tav tm="100000">
                                          <p:val>
                                            <p:strVal val="#ppt_w"/>
                                          </p:val>
                                        </p:tav>
                                      </p:tavLst>
                                    </p:anim>
                                    <p:anim calcmode="lin" valueType="num">
                                      <p:cBhvr>
                                        <p:cTn id="31"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8" grpId="0"/>
      <p:bldP spid="6152" grpId="0" animBg="1"/>
      <p:bldP spid="6153"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VV8G5{QV6AV69BXN[X8DG6B"/>
          <p:cNvPicPr>
            <a:picLocks noChangeAspect="1"/>
          </p:cNvPicPr>
          <p:nvPr/>
        </p:nvPicPr>
        <p:blipFill>
          <a:blip r:embed="rId1"/>
          <a:stretch>
            <a:fillRect/>
          </a:stretch>
        </p:blipFill>
        <p:spPr>
          <a:xfrm>
            <a:off x="8255" y="15875"/>
            <a:ext cx="1286383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3335" y="0"/>
            <a:ext cx="12858115" cy="7253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160" y="-31115"/>
            <a:ext cx="12879070" cy="7295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858750" cy="7232650"/>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2487436" y="2927131"/>
            <a:ext cx="7883878"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600"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感谢聆听 欢迎指导</a:t>
            </a:r>
            <a:endParaRPr lang="zh-CN" altLang="en-US" sz="6600"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7" name="矩形 259"/>
          <p:cNvSpPr>
            <a:spLocks noChangeArrowheads="1"/>
          </p:cNvSpPr>
          <p:nvPr/>
        </p:nvSpPr>
        <p:spPr bwMode="auto">
          <a:xfrm>
            <a:off x="3836035" y="3908425"/>
            <a:ext cx="5186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spc="600" dirty="0">
                <a:solidFill>
                  <a:schemeClr val="bg1"/>
                </a:solidFill>
                <a:latin typeface="Arial" panose="020B0604020202020204" pitchFamily="34" charset="0"/>
                <a:cs typeface="Arial" panose="020B0604020202020204" pitchFamily="34" charset="0"/>
              </a:rPr>
              <a:t>组员：马文韬 童峥 荣峰 官万涛</a:t>
            </a:r>
            <a:endParaRPr lang="zh-CN" altLang="en-US" sz="2000" spc="600" dirty="0">
              <a:solidFill>
                <a:schemeClr val="bg1"/>
              </a:solidFill>
              <a:latin typeface="Arial" panose="020B0604020202020204" pitchFamily="34" charset="0"/>
              <a:cs typeface="Arial" panose="020B0604020202020204" pitchFamily="34" charset="0"/>
            </a:endParaRPr>
          </a:p>
        </p:txBody>
      </p:sp>
      <p:sp>
        <p:nvSpPr>
          <p:cNvPr id="8" name="矩形 259"/>
          <p:cNvSpPr>
            <a:spLocks noChangeArrowheads="1"/>
          </p:cNvSpPr>
          <p:nvPr/>
        </p:nvSpPr>
        <p:spPr bwMode="auto">
          <a:xfrm>
            <a:off x="4143686" y="4307275"/>
            <a:ext cx="4571378"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zh-CN" altLang="en-US" sz="1600" cap="all" dirty="0">
              <a:solidFill>
                <a:schemeClr val="bg1"/>
              </a:solidFill>
              <a:cs typeface="Arial" panose="020B0604020202020204" pitchFamily="34" charset="0"/>
            </a:endParaRPr>
          </a:p>
        </p:txBody>
      </p:sp>
      <p:sp>
        <p:nvSpPr>
          <p:cNvPr id="9" name="矩形 259"/>
          <p:cNvSpPr>
            <a:spLocks noChangeArrowheads="1"/>
          </p:cNvSpPr>
          <p:nvPr/>
        </p:nvSpPr>
        <p:spPr bwMode="auto">
          <a:xfrm>
            <a:off x="5133392" y="1913838"/>
            <a:ext cx="2591967"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cap="all" dirty="0" smtClean="0">
                <a:solidFill>
                  <a:schemeClr val="bg1"/>
                </a:solidFill>
                <a:latin typeface="Arial" panose="020B0604020202020204" pitchFamily="34" charset="0"/>
                <a:ea typeface="方正正准黑简体" panose="02000000000000000000" pitchFamily="2" charset="-122"/>
                <a:cs typeface="Arial" panose="020B0604020202020204" pitchFamily="34" charset="0"/>
              </a:rPr>
              <a:t>2018</a:t>
            </a:r>
            <a:endParaRPr lang="zh-CN" altLang="en-US" sz="8000" cap="all" dirty="0">
              <a:solidFill>
                <a:schemeClr val="bg1"/>
              </a:solidFill>
              <a:latin typeface="Arial" panose="020B0604020202020204" pitchFamily="34" charset="0"/>
              <a:ea typeface="方正正准黑简体" panose="02000000000000000000"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6"/>
                                        </p:tgtEl>
                                        <p:attrNameLst>
                                          <p:attrName>ppt_y</p:attrName>
                                        </p:attrNameLst>
                                      </p:cBhvr>
                                      <p:tavLst>
                                        <p:tav tm="0">
                                          <p:val>
                                            <p:strVal val="#ppt_y"/>
                                          </p:val>
                                        </p:tav>
                                        <p:tav tm="100000">
                                          <p:val>
                                            <p:strVal val="#ppt_y"/>
                                          </p:val>
                                        </p:tav>
                                      </p:tavLst>
                                    </p:anim>
                                    <p:anim calcmode="lin" valueType="num">
                                      <p:cBhvr>
                                        <p:cTn id="14"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6"/>
                                        </p:tgtEl>
                                      </p:cBhvr>
                                    </p:animEffect>
                                  </p:childTnLst>
                                </p:cTn>
                              </p:par>
                            </p:childTnLst>
                          </p:cTn>
                        </p:par>
                        <p:par>
                          <p:cTn id="17" fill="hold">
                            <p:stCondLst>
                              <p:cond delay="1399"/>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par>
                          <p:cTn id="21" fill="hold">
                            <p:stCondLst>
                              <p:cond delay="1899"/>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par>
                          <p:cTn id="29" fill="hold">
                            <p:stCondLst>
                              <p:cond delay="31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7"/>
                                        </p:tgtEl>
                                      </p:cBhvr>
                                    </p:animEffect>
                                    <p:animScale>
                                      <p:cBhvr>
                                        <p:cTn id="32" dur="250" autoRev="1" fill="hold"/>
                                        <p:tgtEl>
                                          <p:spTgt spid="7"/>
                                        </p:tgtEl>
                                      </p:cBhvr>
                                      <p:by x="105000" y="105000"/>
                                    </p:animScale>
                                  </p:childTnLst>
                                </p:cTn>
                              </p:par>
                            </p:childTnLst>
                          </p:cTn>
                        </p:par>
                        <p:par>
                          <p:cTn id="33" fill="hold">
                            <p:stCondLst>
                              <p:cond delay="36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8"/>
                                        </p:tgtEl>
                                        <p:attrNameLst>
                                          <p:attrName>ppt_y</p:attrName>
                                        </p:attrNameLst>
                                      </p:cBhvr>
                                      <p:tavLst>
                                        <p:tav tm="0">
                                          <p:val>
                                            <p:strVal val="#ppt_y"/>
                                          </p:val>
                                        </p:tav>
                                        <p:tav tm="100000">
                                          <p:val>
                                            <p:strVal val="#ppt_y"/>
                                          </p:val>
                                        </p:tav>
                                      </p:tavLst>
                                    </p:anim>
                                    <p:anim calcmode="lin" valueType="num">
                                      <p:cBhvr>
                                        <p:cTn id="3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8"/>
                                        </p:tgtEl>
                                      </p:cBhvr>
                                    </p:animEffect>
                                  </p:childTnLst>
                                </p:cTn>
                              </p:par>
                            </p:childTnLst>
                          </p:cTn>
                        </p:par>
                        <p:par>
                          <p:cTn id="41" fill="hold">
                            <p:stCondLst>
                              <p:cond delay="415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8"/>
                                        </p:tgtEl>
                                      </p:cBhvr>
                                    </p:animEffect>
                                    <p:animScale>
                                      <p:cBhvr>
                                        <p:cTn id="44" dur="250" autoRev="1" fill="hold"/>
                                        <p:tgtEl>
                                          <p:spTgt spid="8"/>
                                        </p:tgtEl>
                                      </p:cBhvr>
                                      <p:by x="105000" y="105000"/>
                                    </p:animScale>
                                  </p:childTnLst>
                                </p:cTn>
                              </p:par>
                            </p:childTnLst>
                          </p:cTn>
                        </p:par>
                        <p:par>
                          <p:cTn id="45" fill="hold">
                            <p:stCondLst>
                              <p:cond delay="46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9"/>
                                        </p:tgtEl>
                                        <p:attrNameLst>
                                          <p:attrName>ppt_y</p:attrName>
                                        </p:attrNameLst>
                                      </p:cBhvr>
                                      <p:tavLst>
                                        <p:tav tm="0">
                                          <p:val>
                                            <p:strVal val="#ppt_y"/>
                                          </p:val>
                                        </p:tav>
                                        <p:tav tm="100000">
                                          <p:val>
                                            <p:strVal val="#ppt_y"/>
                                          </p:val>
                                        </p:tav>
                                      </p:tavLst>
                                    </p:anim>
                                    <p:anim calcmode="lin" valueType="num">
                                      <p:cBhvr>
                                        <p:cTn id="50"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9"/>
                                        </p:tgtEl>
                                      </p:cBhvr>
                                    </p:animEffect>
                                  </p:childTnLst>
                                </p:cTn>
                              </p:par>
                            </p:childTnLst>
                          </p:cTn>
                        </p:par>
                        <p:par>
                          <p:cTn id="53" fill="hold">
                            <p:stCondLst>
                              <p:cond delay="5300"/>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9"/>
                                        </p:tgtEl>
                                      </p:cBhvr>
                                    </p:animEffect>
                                    <p:animScale>
                                      <p:cBhvr>
                                        <p:cTn id="56"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6" grpId="1"/>
      <p:bldP spid="7" grpId="0"/>
      <p:bldP spid="7" grpId="1"/>
      <p:bldP spid="8" grpId="0"/>
      <p:bldP spid="8"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a:off x="1749433" y="554820"/>
            <a:ext cx="11474254" cy="1672827"/>
          </a:xfrm>
          <a:prstGeom prst="parallelogram">
            <a:avLst>
              <a:gd name="adj" fmla="val 4524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6" name="MH_Entry_1"/>
          <p:cNvSpPr>
            <a:spLocks noChangeArrowheads="1"/>
          </p:cNvSpPr>
          <p:nvPr>
            <p:custDataLst>
              <p:tags r:id="rId1"/>
            </p:custDataLst>
          </p:nvPr>
        </p:nvSpPr>
        <p:spPr bwMode="auto">
          <a:xfrm>
            <a:off x="7261247" y="2587225"/>
            <a:ext cx="2943433"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110" dirty="0">
                <a:solidFill>
                  <a:schemeClr val="bg1"/>
                </a:solidFill>
                <a:latin typeface="Arial" panose="020B0604020202020204" pitchFamily="34" charset="0"/>
                <a:ea typeface="微软雅黑" panose="020B0503020204020204" pitchFamily="34" charset="-122"/>
                <a:sym typeface="Arial" panose="020B0604020202020204" pitchFamily="34" charset="0"/>
              </a:rPr>
              <a:t>专家系统的概念、起源及结构与医学应用</a:t>
            </a:r>
            <a:endParaRPr lang="en-US" altLang="zh-CN" sz="211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00000"/>
              </a:lnSpc>
              <a:spcBef>
                <a:spcPct val="0"/>
              </a:spcBef>
              <a:buNone/>
            </a:pPr>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7" name="MH_Entry_2"/>
          <p:cNvSpPr>
            <a:spLocks noChangeArrowheads="1"/>
          </p:cNvSpPr>
          <p:nvPr>
            <p:custDataLst>
              <p:tags r:id="rId2"/>
            </p:custDataLst>
          </p:nvPr>
        </p:nvSpPr>
        <p:spPr bwMode="auto">
          <a:xfrm>
            <a:off x="3144401" y="3377103"/>
            <a:ext cx="2865168"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lgn="l" eaLnBrk="1" latinLnBrk="0" hangingPunct="1">
              <a:lnSpc>
                <a:spcPct val="100000"/>
              </a:lnSpc>
              <a:spcBef>
                <a:spcPct val="0"/>
              </a:spcBef>
              <a:buNone/>
            </a:pPr>
            <a:r>
              <a:rPr lang="zh-CN" altLang="en-US" sz="2110" dirty="0">
                <a:solidFill>
                  <a:schemeClr val="bg1"/>
                </a:solidFill>
                <a:latin typeface="Arial" panose="020B0604020202020204" pitchFamily="34" charset="0"/>
                <a:ea typeface="微软雅黑" panose="020B0503020204020204" pitchFamily="34" charset="-122"/>
                <a:sym typeface="Arial" panose="020B0604020202020204" pitchFamily="34" charset="0"/>
              </a:rPr>
              <a:t>专家系统的性能需求分析</a:t>
            </a:r>
            <a:endParaRPr lang="en-US" altLang="zh-CN" sz="211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l">
              <a:lnSpc>
                <a:spcPct val="100000"/>
              </a:lnSpc>
              <a:spcBef>
                <a:spcPct val="0"/>
              </a:spcBef>
              <a:buNone/>
            </a:pPr>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9" name="MH_Entry_4"/>
          <p:cNvSpPr>
            <a:spLocks noChangeArrowheads="1"/>
          </p:cNvSpPr>
          <p:nvPr>
            <p:custDataLst>
              <p:tags r:id="rId3"/>
            </p:custDataLst>
          </p:nvPr>
        </p:nvSpPr>
        <p:spPr bwMode="auto">
          <a:xfrm>
            <a:off x="6958150" y="4645910"/>
            <a:ext cx="286516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lgn="r">
              <a:lnSpc>
                <a:spcPct val="100000"/>
              </a:lnSpc>
              <a:spcBef>
                <a:spcPct val="0"/>
              </a:spcBef>
              <a:buNone/>
            </a:pPr>
            <a:r>
              <a:rPr lang="zh-CN" altLang="en-US" sz="2000">
                <a:solidFill>
                  <a:schemeClr val="bg1"/>
                </a:solidFill>
                <a:latin typeface="微软雅黑" panose="020B0503020204020204" pitchFamily="34" charset="-122"/>
                <a:ea typeface="微软雅黑" panose="020B0503020204020204" pitchFamily="34" charset="-122"/>
                <a:sym typeface="+mn-ea"/>
              </a:rPr>
              <a:t>医学专家系统功能需求</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MH_Number_1"/>
          <p:cNvSpPr/>
          <p:nvPr>
            <p:custDataLst>
              <p:tags r:id="rId4"/>
            </p:custDataLst>
          </p:nvPr>
        </p:nvSpPr>
        <p:spPr>
          <a:xfrm rot="413314">
            <a:off x="6514462" y="2614362"/>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5" name="MH_Number_2"/>
          <p:cNvSpPr/>
          <p:nvPr>
            <p:custDataLst>
              <p:tags r:id="rId5"/>
            </p:custDataLst>
          </p:nvPr>
        </p:nvSpPr>
        <p:spPr>
          <a:xfrm rot="413314">
            <a:off x="6308128" y="3554215"/>
            <a:ext cx="485888" cy="52589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6" name="MH_Number_3"/>
          <p:cNvSpPr/>
          <p:nvPr>
            <p:custDataLst>
              <p:tags r:id="rId6"/>
            </p:custDataLst>
          </p:nvPr>
        </p:nvSpPr>
        <p:spPr>
          <a:xfrm rot="413314">
            <a:off x="6101795" y="4494065"/>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7" name="MH_Number_4"/>
          <p:cNvSpPr/>
          <p:nvPr>
            <p:custDataLst>
              <p:tags r:id="rId7"/>
            </p:custDataLst>
          </p:nvPr>
        </p:nvSpPr>
        <p:spPr>
          <a:xfrm rot="413314">
            <a:off x="5895346" y="5433918"/>
            <a:ext cx="486111" cy="524054"/>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955">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Others_2"/>
          <p:cNvSpPr txBox="1">
            <a:spLocks noChangeArrowheads="1"/>
          </p:cNvSpPr>
          <p:nvPr>
            <p:custDataLst>
              <p:tags r:id="rId8"/>
            </p:custDataLst>
          </p:nvPr>
        </p:nvSpPr>
        <p:spPr bwMode="auto">
          <a:xfrm>
            <a:off x="2488250" y="767996"/>
            <a:ext cx="1134691" cy="64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Others_3"/>
          <p:cNvSpPr/>
          <p:nvPr>
            <p:custDataLst>
              <p:tags r:id="rId9"/>
            </p:custDataLst>
          </p:nvPr>
        </p:nvSpPr>
        <p:spPr>
          <a:xfrm>
            <a:off x="3622941" y="783383"/>
            <a:ext cx="2817731" cy="615477"/>
          </a:xfrm>
          <a:prstGeom prst="rect">
            <a:avLst/>
          </a:prstGeom>
        </p:spPr>
        <p:txBody>
          <a:bodyPr wrap="none" lIns="0" tIns="0" rIns="0" bIns="0" anchor="ctr" anchorCtr="0">
            <a:spAutoFit/>
          </a:bodyPr>
          <a:lstStyle/>
          <a:p>
            <a:r>
              <a:rPr lang="en-US" altLang="zh-CN" sz="4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endPar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平行四边形 12"/>
          <p:cNvSpPr/>
          <p:nvPr/>
        </p:nvSpPr>
        <p:spPr>
          <a:xfrm>
            <a:off x="-914534" y="554820"/>
            <a:ext cx="3424041" cy="1672827"/>
          </a:xfrm>
          <a:prstGeom prst="parallelogram">
            <a:avLst>
              <a:gd name="adj" fmla="val 44396"/>
            </a:avLst>
          </a:prstGeom>
          <a:blipFill dpi="0" rotWithShape="1">
            <a:blip r:embed="rId10"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3201670" y="5481955"/>
            <a:ext cx="2291715" cy="706755"/>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rPr>
              <a:t>医学专家系统逻辑模型</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21"/>
                                        </p:tgtEl>
                                        <p:attrNameLst>
                                          <p:attrName>style.visibility</p:attrName>
                                        </p:attrNameLst>
                                      </p:cBhvr>
                                      <p:to>
                                        <p:strVal val="visible"/>
                                      </p:to>
                                    </p:set>
                                    <p:anim by="(-#ppt_w*2)" calcmode="lin" valueType="num">
                                      <p:cBhvr rctx="PPT">
                                        <p:cTn id="17" dur="500" autoRev="1" fill="hold">
                                          <p:stCondLst>
                                            <p:cond delay="0"/>
                                          </p:stCondLst>
                                        </p:cTn>
                                        <p:tgtEl>
                                          <p:spTgt spid="21"/>
                                        </p:tgtEl>
                                        <p:attrNameLst>
                                          <p:attrName>ppt_w</p:attrName>
                                        </p:attrNameLst>
                                      </p:cBhvr>
                                    </p:anim>
                                    <p:anim by="(#ppt_w*0.50)" calcmode="lin" valueType="num">
                                      <p:cBhvr>
                                        <p:cTn id="18" dur="500" decel="50000" autoRev="1" fill="hold">
                                          <p:stCondLst>
                                            <p:cond delay="0"/>
                                          </p:stCondLst>
                                        </p:cTn>
                                        <p:tgtEl>
                                          <p:spTgt spid="21"/>
                                        </p:tgtEl>
                                        <p:attrNameLst>
                                          <p:attrName>ppt_x</p:attrName>
                                        </p:attrNameLst>
                                      </p:cBhvr>
                                    </p:anim>
                                    <p:anim from="(-#ppt_h/2)" to="(#ppt_y)" calcmode="lin" valueType="num">
                                      <p:cBhvr>
                                        <p:cTn id="19" dur="1000" fill="hold">
                                          <p:stCondLst>
                                            <p:cond delay="0"/>
                                          </p:stCondLst>
                                        </p:cTn>
                                        <p:tgtEl>
                                          <p:spTgt spid="21"/>
                                        </p:tgtEl>
                                        <p:attrNameLst>
                                          <p:attrName>ppt_y</p:attrName>
                                        </p:attrNameLst>
                                      </p:cBhvr>
                                    </p:anim>
                                    <p:animRot by="21600000">
                                      <p:cBhvr>
                                        <p:cTn id="20" dur="1000" fill="hold">
                                          <p:stCondLst>
                                            <p:cond delay="0"/>
                                          </p:stCondLst>
                                        </p:cTn>
                                        <p:tgtEl>
                                          <p:spTgt spid="21"/>
                                        </p:tgtEl>
                                        <p:attrNameLst>
                                          <p:attrName>r</p:attrName>
                                        </p:attrNameLst>
                                      </p:cBhvr>
                                    </p:animRot>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22"/>
                                        </p:tgtEl>
                                        <p:attrNameLst>
                                          <p:attrName>style.visibility</p:attrName>
                                        </p:attrNameLst>
                                      </p:cBhvr>
                                      <p:to>
                                        <p:strVal val="visible"/>
                                      </p:to>
                                    </p:set>
                                    <p:anim by="(-#ppt_w*2)" calcmode="lin" valueType="num">
                                      <p:cBhvr rctx="PPT">
                                        <p:cTn id="23" dur="500" autoRev="1" fill="hold">
                                          <p:stCondLst>
                                            <p:cond delay="0"/>
                                          </p:stCondLst>
                                        </p:cTn>
                                        <p:tgtEl>
                                          <p:spTgt spid="22"/>
                                        </p:tgtEl>
                                        <p:attrNameLst>
                                          <p:attrName>ppt_w</p:attrName>
                                        </p:attrNameLst>
                                      </p:cBhvr>
                                    </p:anim>
                                    <p:anim by="(#ppt_w*0.50)" calcmode="lin" valueType="num">
                                      <p:cBhvr>
                                        <p:cTn id="24" dur="500" decel="50000" autoRev="1" fill="hold">
                                          <p:stCondLst>
                                            <p:cond delay="0"/>
                                          </p:stCondLst>
                                        </p:cTn>
                                        <p:tgtEl>
                                          <p:spTgt spid="22"/>
                                        </p:tgtEl>
                                        <p:attrNameLst>
                                          <p:attrName>ppt_x</p:attrName>
                                        </p:attrNameLst>
                                      </p:cBhvr>
                                    </p:anim>
                                    <p:anim from="(-#ppt_h/2)" to="(#ppt_y)" calcmode="lin" valueType="num">
                                      <p:cBhvr>
                                        <p:cTn id="25" dur="1000" fill="hold">
                                          <p:stCondLst>
                                            <p:cond delay="0"/>
                                          </p:stCondLst>
                                        </p:cTn>
                                        <p:tgtEl>
                                          <p:spTgt spid="22"/>
                                        </p:tgtEl>
                                        <p:attrNameLst>
                                          <p:attrName>ppt_y</p:attrName>
                                        </p:attrNameLst>
                                      </p:cBhvr>
                                    </p:anim>
                                    <p:animRot by="21600000">
                                      <p:cBhvr>
                                        <p:cTn id="26" dur="1000" fill="hold">
                                          <p:stCondLst>
                                            <p:cond delay="0"/>
                                          </p:stCondLst>
                                        </p:cTn>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126"/>
                                        </p:tgtEl>
                                        <p:attrNameLst>
                                          <p:attrName>style.visibility</p:attrName>
                                        </p:attrNameLst>
                                      </p:cBhvr>
                                      <p:to>
                                        <p:strVal val="visible"/>
                                      </p:to>
                                    </p:set>
                                    <p:anim calcmode="lin" valueType="num">
                                      <p:cBhvr additive="base">
                                        <p:cTn id="36" dur="500" fill="hold"/>
                                        <p:tgtEl>
                                          <p:spTgt spid="5126"/>
                                        </p:tgtEl>
                                        <p:attrNameLst>
                                          <p:attrName>ppt_x</p:attrName>
                                        </p:attrNameLst>
                                      </p:cBhvr>
                                      <p:tavLst>
                                        <p:tav tm="0">
                                          <p:val>
                                            <p:strVal val="1+#ppt_w/2"/>
                                          </p:val>
                                        </p:tav>
                                        <p:tav tm="100000">
                                          <p:val>
                                            <p:strVal val="#ppt_x"/>
                                          </p:val>
                                        </p:tav>
                                      </p:tavLst>
                                    </p:anim>
                                    <p:anim calcmode="lin" valueType="num">
                                      <p:cBhvr additive="base">
                                        <p:cTn id="37"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127"/>
                                        </p:tgtEl>
                                        <p:attrNameLst>
                                          <p:attrName>style.visibility</p:attrName>
                                        </p:attrNameLst>
                                      </p:cBhvr>
                                      <p:to>
                                        <p:strVal val="visible"/>
                                      </p:to>
                                    </p:set>
                                    <p:anim calcmode="lin" valueType="num">
                                      <p:cBhvr additive="base">
                                        <p:cTn id="47" dur="500" fill="hold"/>
                                        <p:tgtEl>
                                          <p:spTgt spid="5127"/>
                                        </p:tgtEl>
                                        <p:attrNameLst>
                                          <p:attrName>ppt_x</p:attrName>
                                        </p:attrNameLst>
                                      </p:cBhvr>
                                      <p:tavLst>
                                        <p:tav tm="0">
                                          <p:val>
                                            <p:strVal val="0-#ppt_w/2"/>
                                          </p:val>
                                        </p:tav>
                                        <p:tav tm="100000">
                                          <p:val>
                                            <p:strVal val="#ppt_x"/>
                                          </p:val>
                                        </p:tav>
                                      </p:tavLst>
                                    </p:anim>
                                    <p:anim calcmode="lin" valueType="num">
                                      <p:cBhvr additive="base">
                                        <p:cTn id="48"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5129"/>
                                        </p:tgtEl>
                                        <p:attrNameLst>
                                          <p:attrName>style.visibility</p:attrName>
                                        </p:attrNameLst>
                                      </p:cBhvr>
                                      <p:to>
                                        <p:strVal val="visible"/>
                                      </p:to>
                                    </p:set>
                                    <p:anim calcmode="lin" valueType="num">
                                      <p:cBhvr additive="base">
                                        <p:cTn id="58" dur="500" fill="hold"/>
                                        <p:tgtEl>
                                          <p:spTgt spid="5129"/>
                                        </p:tgtEl>
                                        <p:attrNameLst>
                                          <p:attrName>ppt_x</p:attrName>
                                        </p:attrNameLst>
                                      </p:cBhvr>
                                      <p:tavLst>
                                        <p:tav tm="0">
                                          <p:val>
                                            <p:strVal val="1+#ppt_w/2"/>
                                          </p:val>
                                        </p:tav>
                                        <p:tav tm="100000">
                                          <p:val>
                                            <p:strVal val="#ppt_x"/>
                                          </p:val>
                                        </p:tav>
                                      </p:tavLst>
                                    </p:anim>
                                    <p:anim calcmode="lin" valueType="num">
                                      <p:cBhvr additive="base">
                                        <p:cTn id="59" dur="500" fill="hold"/>
                                        <p:tgtEl>
                                          <p:spTgt spid="5129"/>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additive="base">
                                        <p:cTn id="69" dur="500" fill="hold"/>
                                        <p:tgtEl>
                                          <p:spTgt spid="2"/>
                                        </p:tgtEl>
                                        <p:attrNameLst>
                                          <p:attrName>ppt_x</p:attrName>
                                        </p:attrNameLst>
                                      </p:cBhvr>
                                      <p:tavLst>
                                        <p:tav tm="0">
                                          <p:val>
                                            <p:strVal val="0-#ppt_w/2"/>
                                          </p:val>
                                        </p:tav>
                                        <p:tav tm="100000">
                                          <p:val>
                                            <p:strVal val="#ppt_x"/>
                                          </p:val>
                                        </p:tav>
                                      </p:tavLst>
                                    </p:anim>
                                    <p:anim calcmode="lin" valueType="num">
                                      <p:cBhvr additive="base">
                                        <p:cTn id="7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126" grpId="0"/>
      <p:bldP spid="5127" grpId="0"/>
      <p:bldP spid="5129" grpId="0"/>
      <p:bldP spid="54" grpId="0" animBg="1"/>
      <p:bldP spid="55" grpId="0" animBg="1"/>
      <p:bldP spid="56" grpId="0" animBg="1"/>
      <p:bldP spid="57" grpId="0" animBg="1"/>
      <p:bldP spid="21" grpId="0"/>
      <p:bldP spid="22" grpId="0"/>
      <p:bldP spid="13"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3079"/>
          <p:cNvSpPr>
            <a:spLocks noChangeArrowheads="1"/>
          </p:cNvSpPr>
          <p:nvPr/>
        </p:nvSpPr>
        <p:spPr bwMode="auto">
          <a:xfrm>
            <a:off x="2535725" y="2503742"/>
            <a:ext cx="2222943" cy="2222943"/>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48" name="文本框 3080"/>
          <p:cNvSpPr txBox="1">
            <a:spLocks noChangeArrowheads="1"/>
          </p:cNvSpPr>
          <p:nvPr/>
        </p:nvSpPr>
        <p:spPr bwMode="auto">
          <a:xfrm>
            <a:off x="4758667" y="3117205"/>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2" name="椭圆 3088"/>
          <p:cNvSpPr>
            <a:spLocks noChangeArrowheads="1"/>
          </p:cNvSpPr>
          <p:nvPr/>
        </p:nvSpPr>
        <p:spPr bwMode="auto">
          <a:xfrm>
            <a:off x="1627352" y="4324947"/>
            <a:ext cx="169622" cy="169622"/>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53" name="椭圆 3087"/>
          <p:cNvSpPr>
            <a:spLocks noChangeArrowheads="1"/>
          </p:cNvSpPr>
          <p:nvPr/>
        </p:nvSpPr>
        <p:spPr bwMode="auto">
          <a:xfrm>
            <a:off x="4946147" y="2238149"/>
            <a:ext cx="482083" cy="482083"/>
          </a:xfrm>
          <a:prstGeom prst="ellipse">
            <a:avLst/>
          </a:prstGeom>
          <a:solidFill>
            <a:schemeClr val="accent2"/>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6256020" y="3371850"/>
            <a:ext cx="4216400" cy="953135"/>
          </a:xfrm>
          <a:prstGeom prst="rect">
            <a:avLst/>
          </a:prstGeom>
          <a:noFill/>
        </p:spPr>
        <p:txBody>
          <a:bodyPr wrap="square" rtlCol="0">
            <a:spAutoFit/>
          </a:bodyPr>
          <a:p>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专家系统的概念、起源及结构与医学应用</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Effect transition="in" filter="fade">
                                      <p:cBhvr>
                                        <p:cTn id="9" dur="750"/>
                                        <p:tgtEl>
                                          <p:spTgt spid="6146"/>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6153"/>
                                        </p:tgtEl>
                                        <p:attrNameLst>
                                          <p:attrName>style.visibility</p:attrName>
                                        </p:attrNameLst>
                                      </p:cBhvr>
                                      <p:to>
                                        <p:strVal val="visible"/>
                                      </p:to>
                                    </p:set>
                                    <p:anim calcmode="lin" valueType="num">
                                      <p:cBhvr>
                                        <p:cTn id="12" dur="750" fill="hold"/>
                                        <p:tgtEl>
                                          <p:spTgt spid="6153"/>
                                        </p:tgtEl>
                                        <p:attrNameLst>
                                          <p:attrName>ppt_w</p:attrName>
                                        </p:attrNameLst>
                                      </p:cBhvr>
                                      <p:tavLst>
                                        <p:tav tm="0">
                                          <p:val>
                                            <p:fltVal val="0"/>
                                          </p:val>
                                        </p:tav>
                                        <p:tav tm="100000">
                                          <p:val>
                                            <p:strVal val="#ppt_w"/>
                                          </p:val>
                                        </p:tav>
                                      </p:tavLst>
                                    </p:anim>
                                    <p:anim calcmode="lin" valueType="num">
                                      <p:cBhvr>
                                        <p:cTn id="13" dur="750" fill="hold"/>
                                        <p:tgtEl>
                                          <p:spTgt spid="6153"/>
                                        </p:tgtEl>
                                        <p:attrNameLst>
                                          <p:attrName>ppt_h</p:attrName>
                                        </p:attrNameLst>
                                      </p:cBhvr>
                                      <p:tavLst>
                                        <p:tav tm="0">
                                          <p:val>
                                            <p:fltVal val="0"/>
                                          </p:val>
                                        </p:tav>
                                        <p:tav tm="100000">
                                          <p:val>
                                            <p:strVal val="#ppt_h"/>
                                          </p:val>
                                        </p:tav>
                                      </p:tavLst>
                                    </p:anim>
                                    <p:animEffect transition="in" filter="fade">
                                      <p:cBhvr>
                                        <p:cTn id="14" dur="750"/>
                                        <p:tgtEl>
                                          <p:spTgt spid="6153"/>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6152"/>
                                        </p:tgtEl>
                                        <p:attrNameLst>
                                          <p:attrName>style.visibility</p:attrName>
                                        </p:attrNameLst>
                                      </p:cBhvr>
                                      <p:to>
                                        <p:strVal val="visible"/>
                                      </p:to>
                                    </p:set>
                                    <p:anim calcmode="lin" valueType="num">
                                      <p:cBhvr>
                                        <p:cTn id="17" dur="750" fill="hold"/>
                                        <p:tgtEl>
                                          <p:spTgt spid="6152"/>
                                        </p:tgtEl>
                                        <p:attrNameLst>
                                          <p:attrName>ppt_w</p:attrName>
                                        </p:attrNameLst>
                                      </p:cBhvr>
                                      <p:tavLst>
                                        <p:tav tm="0">
                                          <p:val>
                                            <p:fltVal val="0"/>
                                          </p:val>
                                        </p:tav>
                                        <p:tav tm="100000">
                                          <p:val>
                                            <p:strVal val="#ppt_w"/>
                                          </p:val>
                                        </p:tav>
                                      </p:tavLst>
                                    </p:anim>
                                    <p:anim calcmode="lin" valueType="num">
                                      <p:cBhvr>
                                        <p:cTn id="18" dur="750" fill="hold"/>
                                        <p:tgtEl>
                                          <p:spTgt spid="6152"/>
                                        </p:tgtEl>
                                        <p:attrNameLst>
                                          <p:attrName>ppt_h</p:attrName>
                                        </p:attrNameLst>
                                      </p:cBhvr>
                                      <p:tavLst>
                                        <p:tav tm="0">
                                          <p:val>
                                            <p:fltVal val="0"/>
                                          </p:val>
                                        </p:tav>
                                        <p:tav tm="100000">
                                          <p:val>
                                            <p:strVal val="#ppt_h"/>
                                          </p:val>
                                        </p:tav>
                                      </p:tavLst>
                                    </p:anim>
                                    <p:animEffect transition="in" filter="fade">
                                      <p:cBhvr>
                                        <p:cTn id="19" dur="750"/>
                                        <p:tgtEl>
                                          <p:spTgt spid="6152"/>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500" fill="hold"/>
                                        <p:tgtEl>
                                          <p:spTgt spid="6148"/>
                                        </p:tgtEl>
                                        <p:attrNameLst>
                                          <p:attrName>ppt_w</p:attrName>
                                        </p:attrNameLst>
                                      </p:cBhvr>
                                      <p:tavLst>
                                        <p:tav tm="0">
                                          <p:val>
                                            <p:fltVal val="0"/>
                                          </p:val>
                                        </p:tav>
                                        <p:tav tm="100000">
                                          <p:val>
                                            <p:strVal val="#ppt_w"/>
                                          </p:val>
                                        </p:tav>
                                      </p:tavLst>
                                    </p:anim>
                                    <p:anim calcmode="lin" valueType="num">
                                      <p:cBhvr>
                                        <p:cTn id="24" dur="500" fill="hold"/>
                                        <p:tgtEl>
                                          <p:spTgt spid="6148"/>
                                        </p:tgtEl>
                                        <p:attrNameLst>
                                          <p:attrName>ppt_h</p:attrName>
                                        </p:attrNameLst>
                                      </p:cBhvr>
                                      <p:tavLst>
                                        <p:tav tm="0">
                                          <p:val>
                                            <p:fltVal val="0"/>
                                          </p:val>
                                        </p:tav>
                                        <p:tav tm="100000">
                                          <p:val>
                                            <p:strVal val="#ppt_h"/>
                                          </p:val>
                                        </p:tav>
                                      </p:tavLst>
                                    </p:anim>
                                    <p:animEffect transition="in" filter="fade">
                                      <p:cBhvr>
                                        <p:cTn id="25" dur="500"/>
                                        <p:tgtEl>
                                          <p:spTgt spid="6148"/>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edge">
                                      <p:cBhvr>
                                        <p:cTn id="3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8" grpId="0"/>
      <p:bldP spid="6152" grpId="0" animBg="1"/>
      <p:bldP spid="6153"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4" y="5088718"/>
            <a:ext cx="12857163" cy="21436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rPr>
              <a:t>“专家系统”（Expert System）是指具有相当于专家的知识和经验水平以及解决专门问题能力的计算机系统，通常指计算机软件。专家系统是目前人工智能中最活跃、最有成效的一个研究领域。医学人工智能是人工智能发展出来的一大分支，它将为医学诊疗问题提供解决方案，研究最多且成果最显著的是医学专家系统。医学专家系统是一个具有大量专门知识与经验的程序系统，它应用人工智能技术，根据某个领域一个或多个人类专家提供的知识和经验进行推理和判断，模拟人类专家的决策过程，以解决那些需要专家决定的复杂问题</a:t>
            </a:r>
            <a:r>
              <a:rPr lang="zh-CN" alt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rPr>
              <a:t>。</a:t>
            </a:r>
            <a:endParaRPr lang="zh-CN" alt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3" name="Group 22"/>
          <p:cNvGrpSpPr/>
          <p:nvPr/>
        </p:nvGrpSpPr>
        <p:grpSpPr>
          <a:xfrm>
            <a:off x="10041745" y="1909086"/>
            <a:ext cx="964287" cy="964287"/>
            <a:chOff x="9521484" y="1810084"/>
            <a:chExt cx="914400" cy="914400"/>
          </a:xfrm>
        </p:grpSpPr>
        <p:sp>
          <p:nvSpPr>
            <p:cNvPr id="22" name="Oval 21"/>
            <p:cNvSpPr/>
            <p:nvPr/>
          </p:nvSpPr>
          <p:spPr>
            <a:xfrm>
              <a:off x="9521484" y="181008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23"/>
            <p:cNvSpPr>
              <a:spLocks noEditPoints="1"/>
            </p:cNvSpPr>
            <p:nvPr/>
          </p:nvSpPr>
          <p:spPr bwMode="auto">
            <a:xfrm>
              <a:off x="9818387" y="2085996"/>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8" name="Group 17"/>
          <p:cNvGrpSpPr/>
          <p:nvPr/>
        </p:nvGrpSpPr>
        <p:grpSpPr>
          <a:xfrm>
            <a:off x="7312070" y="1909086"/>
            <a:ext cx="964287" cy="964287"/>
            <a:chOff x="6933028" y="1810084"/>
            <a:chExt cx="914400" cy="914400"/>
          </a:xfrm>
        </p:grpSpPr>
        <p:sp>
          <p:nvSpPr>
            <p:cNvPr id="21" name="Oval 20"/>
            <p:cNvSpPr/>
            <p:nvPr/>
          </p:nvSpPr>
          <p:spPr>
            <a:xfrm>
              <a:off x="6933028" y="181008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5" name="Freeform 24"/>
            <p:cNvSpPr>
              <a:spLocks noEditPoints="1"/>
            </p:cNvSpPr>
            <p:nvPr/>
          </p:nvSpPr>
          <p:spPr bwMode="auto">
            <a:xfrm>
              <a:off x="7217527" y="2069775"/>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6" name="Group 15"/>
          <p:cNvGrpSpPr/>
          <p:nvPr/>
        </p:nvGrpSpPr>
        <p:grpSpPr>
          <a:xfrm>
            <a:off x="1852720" y="1909086"/>
            <a:ext cx="964287" cy="964287"/>
            <a:chOff x="1756116" y="1810084"/>
            <a:chExt cx="914400" cy="914400"/>
          </a:xfrm>
        </p:grpSpPr>
        <p:sp>
          <p:nvSpPr>
            <p:cNvPr id="19" name="Oval 18"/>
            <p:cNvSpPr/>
            <p:nvPr/>
          </p:nvSpPr>
          <p:spPr>
            <a:xfrm>
              <a:off x="1756116" y="181008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6" name="Freeform 25"/>
            <p:cNvSpPr>
              <a:spLocks noEditPoints="1"/>
            </p:cNvSpPr>
            <p:nvPr/>
          </p:nvSpPr>
          <p:spPr bwMode="auto">
            <a:xfrm>
              <a:off x="2074965" y="2048784"/>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7" name="Group 16"/>
          <p:cNvGrpSpPr/>
          <p:nvPr/>
        </p:nvGrpSpPr>
        <p:grpSpPr>
          <a:xfrm>
            <a:off x="4582395" y="1909086"/>
            <a:ext cx="964287" cy="964287"/>
            <a:chOff x="4344572" y="1810084"/>
            <a:chExt cx="914400" cy="914400"/>
          </a:xfrm>
        </p:grpSpPr>
        <p:sp>
          <p:nvSpPr>
            <p:cNvPr id="20" name="Oval 19"/>
            <p:cNvSpPr/>
            <p:nvPr/>
          </p:nvSpPr>
          <p:spPr>
            <a:xfrm>
              <a:off x="4344572" y="181008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7" name="Freeform 26"/>
            <p:cNvSpPr>
              <a:spLocks noEditPoints="1"/>
            </p:cNvSpPr>
            <p:nvPr/>
          </p:nvSpPr>
          <p:spPr bwMode="auto">
            <a:xfrm>
              <a:off x="4618575" y="2072638"/>
              <a:ext cx="366393" cy="389292"/>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6429" tIns="48214" rIns="96429" bIns="482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900">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7" name="Straight Connector 36"/>
          <p:cNvCxnSpPr/>
          <p:nvPr/>
        </p:nvCxnSpPr>
        <p:spPr>
          <a:xfrm>
            <a:off x="3710491"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29375"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73886"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extBox 41"/>
          <p:cNvSpPr txBox="1"/>
          <p:nvPr/>
        </p:nvSpPr>
        <p:spPr>
          <a:xfrm>
            <a:off x="1068716" y="3257773"/>
            <a:ext cx="2651792" cy="1192530"/>
          </a:xfrm>
          <a:prstGeom prst="rect">
            <a:avLst/>
          </a:prstGeom>
          <a:noFill/>
        </p:spPr>
        <p:txBody>
          <a:bodyPr wrap="square" lIns="85667" tIns="42834" rIns="85667" bIns="42834" rtlCol="0">
            <a:spAutoFit/>
          </a:bodyPr>
          <a:lstStyle/>
          <a:p>
            <a:pPr>
              <a:lnSpc>
                <a:spcPct val="150000"/>
              </a:lnSpc>
            </a:pPr>
            <a:r>
              <a:rPr lang="en-GB" altLang="zh-CN" sz="800" dirty="0">
                <a:solidFill>
                  <a:schemeClr val="bg1"/>
                </a:solidFill>
                <a:latin typeface="微软雅黑" panose="020B0503020204020204" pitchFamily="34" charset="-122"/>
                <a:ea typeface="微软雅黑" panose="020B0503020204020204" pitchFamily="34" charset="-122"/>
                <a:cs typeface="+mn-ea"/>
                <a:sym typeface="+mn-lt"/>
              </a:rPr>
              <a:t>专家系统是一个具有大量的专门知识与经验的程序系统。它应用人工智能技术和计算机技术，根据某领域一个或多个专家提供的知识和经验，进行推理和判断，模拟人类专家的决策过程，以便解决那些需要人类专家处理的复杂问题。简而言之，专家系统是一种模拟人类专家解决问题的计算机程序系统。</a:t>
            </a:r>
            <a:endParaRPr lang="en-GB" altLang="zh-CN" sz="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5" name="TextBox 170"/>
          <p:cNvSpPr txBox="1"/>
          <p:nvPr/>
        </p:nvSpPr>
        <p:spPr>
          <a:xfrm>
            <a:off x="1140471" y="2966808"/>
            <a:ext cx="2430227" cy="353060"/>
          </a:xfrm>
          <a:prstGeom prst="rect">
            <a:avLst/>
          </a:prstGeom>
          <a:noFill/>
        </p:spPr>
        <p:txBody>
          <a:bodyPr wrap="square" lIns="96431" tIns="48215" rIns="96431" bIns="48215" rtlCol="0">
            <a:spAutoFit/>
          </a:bodyPr>
          <a:lstStyle/>
          <a:p>
            <a:pP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专家系统的概念</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Box 41"/>
          <p:cNvSpPr txBox="1"/>
          <p:nvPr/>
        </p:nvSpPr>
        <p:spPr>
          <a:xfrm>
            <a:off x="3811916" y="3257773"/>
            <a:ext cx="2651792" cy="823595"/>
          </a:xfrm>
          <a:prstGeom prst="rect">
            <a:avLst/>
          </a:prstGeom>
          <a:noFill/>
        </p:spPr>
        <p:txBody>
          <a:bodyPr wrap="square" lIns="85667" tIns="42834" rIns="85667" bIns="42834" rtlCol="0">
            <a:spAutoFit/>
          </a:bodyPr>
          <a:lstStyle/>
          <a:p>
            <a:pPr>
              <a:lnSpc>
                <a:spcPct val="150000"/>
              </a:lnSpc>
            </a:pPr>
            <a:r>
              <a:rPr lang="en-GB" altLang="zh-CN" sz="800" dirty="0">
                <a:solidFill>
                  <a:schemeClr val="bg1"/>
                </a:solidFill>
                <a:latin typeface="微软雅黑" panose="020B0503020204020204" pitchFamily="34" charset="-122"/>
                <a:ea typeface="微软雅黑" panose="020B0503020204020204" pitchFamily="34" charset="-122"/>
                <a:cs typeface="+mn-ea"/>
                <a:sym typeface="+mn-lt"/>
              </a:rPr>
              <a:t>自一九六八年由费根鲍姆主持研制完成的第一个专家系统DENDRAL（质谱数据分析、推断化学分子结构的系统）以来，已经在各行各业中研制了大量的专家系统。专门为专家系统设计的语言软件Lisp和Prolog也已诞生。</a:t>
            </a:r>
            <a:endParaRPr lang="en-GB" altLang="zh-CN" sz="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7" name="TextBox 170"/>
          <p:cNvSpPr txBox="1"/>
          <p:nvPr/>
        </p:nvSpPr>
        <p:spPr>
          <a:xfrm>
            <a:off x="3811916" y="2966808"/>
            <a:ext cx="2430227" cy="353060"/>
          </a:xfrm>
          <a:prstGeom prst="rect">
            <a:avLst/>
          </a:prstGeom>
          <a:noFill/>
        </p:spPr>
        <p:txBody>
          <a:bodyPr wrap="square" lIns="96431" tIns="48215" rIns="96431" bIns="48215" rtlCol="0">
            <a:spAutoFit/>
          </a:bodyPr>
          <a:lstStyle/>
          <a:p>
            <a:pP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专家系统的起源</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41"/>
          <p:cNvSpPr txBox="1"/>
          <p:nvPr/>
        </p:nvSpPr>
        <p:spPr>
          <a:xfrm>
            <a:off x="6526541" y="3257773"/>
            <a:ext cx="2651792" cy="454025"/>
          </a:xfrm>
          <a:prstGeom prst="rect">
            <a:avLst/>
          </a:prstGeom>
          <a:noFill/>
        </p:spPr>
        <p:txBody>
          <a:bodyPr wrap="square" lIns="85667" tIns="42834" rIns="85667" bIns="42834" rtlCol="0">
            <a:spAutoFit/>
          </a:bodyPr>
          <a:lstStyle/>
          <a:p>
            <a:pPr>
              <a:lnSpc>
                <a:spcPct val="150000"/>
              </a:lnSpc>
            </a:pPr>
            <a:r>
              <a:rPr lang="en-GB" altLang="zh-CN" sz="800" dirty="0">
                <a:solidFill>
                  <a:schemeClr val="bg1"/>
                </a:solidFill>
                <a:latin typeface="微软雅黑" panose="020B0503020204020204" pitchFamily="34" charset="-122"/>
                <a:ea typeface="微软雅黑" panose="020B0503020204020204" pitchFamily="34" charset="-122"/>
                <a:cs typeface="+mn-ea"/>
                <a:sym typeface="+mn-lt"/>
              </a:rPr>
              <a:t>专家系统通常由人机交互界面、知识库、推理机、解释器、综合数据库、知识获取等6个部分构成。</a:t>
            </a:r>
            <a:endParaRPr lang="en-GB" altLang="zh-CN" sz="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TextBox 170"/>
          <p:cNvSpPr txBox="1"/>
          <p:nvPr/>
        </p:nvSpPr>
        <p:spPr>
          <a:xfrm>
            <a:off x="6526541" y="2966808"/>
            <a:ext cx="2430227" cy="353060"/>
          </a:xfrm>
          <a:prstGeom prst="rect">
            <a:avLst/>
          </a:prstGeom>
          <a:noFill/>
        </p:spPr>
        <p:txBody>
          <a:bodyPr wrap="square" lIns="96431" tIns="48215" rIns="96431" bIns="48215" rtlCol="0">
            <a:spAutoFit/>
          </a:bodyPr>
          <a:lstStyle/>
          <a:p>
            <a:pP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专家系统的结构</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Box 41"/>
          <p:cNvSpPr txBox="1"/>
          <p:nvPr/>
        </p:nvSpPr>
        <p:spPr>
          <a:xfrm>
            <a:off x="9355466" y="3257773"/>
            <a:ext cx="2651792" cy="1008380"/>
          </a:xfrm>
          <a:prstGeom prst="rect">
            <a:avLst/>
          </a:prstGeom>
          <a:noFill/>
        </p:spPr>
        <p:txBody>
          <a:bodyPr wrap="square" lIns="85667" tIns="42834" rIns="85667" bIns="42834" rtlCol="0">
            <a:spAutoFit/>
          </a:bodyPr>
          <a:lstStyle/>
          <a:p>
            <a:pPr>
              <a:lnSpc>
                <a:spcPct val="150000"/>
              </a:lnSpc>
            </a:pPr>
            <a:r>
              <a:rPr lang="en-GB" altLang="zh-CN" sz="800" dirty="0">
                <a:solidFill>
                  <a:schemeClr val="bg1"/>
                </a:solidFill>
                <a:latin typeface="微软雅黑" panose="020B0503020204020204" pitchFamily="34" charset="-122"/>
                <a:ea typeface="微软雅黑" panose="020B0503020204020204" pitchFamily="34" charset="-122"/>
                <a:cs typeface="+mn-ea"/>
                <a:sym typeface="+mn-lt"/>
              </a:rPr>
              <a:t>医疗诊断系统是专家系统的一个重要应用领域。医学专家系统可以解决的问题一般包括解释、预测、诊断、提供治疗方案等。早在一九七一年就由斯坦福大学的Shortiffe等研制了血液感染病医疗诊断系统MYCIN，它已成为成功的专家系统的一个典型。</a:t>
            </a:r>
            <a:endParaRPr lang="en-GB" altLang="zh-CN" sz="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1" name="TextBox 170"/>
          <p:cNvSpPr txBox="1"/>
          <p:nvPr/>
        </p:nvSpPr>
        <p:spPr>
          <a:xfrm>
            <a:off x="9355466" y="2966808"/>
            <a:ext cx="2430227" cy="353060"/>
          </a:xfrm>
          <a:prstGeom prst="rect">
            <a:avLst/>
          </a:prstGeom>
          <a:noFill/>
        </p:spPr>
        <p:txBody>
          <a:bodyPr wrap="square" lIns="96431" tIns="48215" rIns="96431" bIns="48215" rtlCol="0">
            <a:spAutoFit/>
          </a:bodyPr>
          <a:lstStyle/>
          <a:p>
            <a:pP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专家系统的医学应用</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anim calcmode="lin" valueType="num">
                                      <p:cBhvr>
                                        <p:cTn id="18" dur="500" fill="hold"/>
                                        <p:tgtEl>
                                          <p:spTgt spid="44"/>
                                        </p:tgtEl>
                                        <p:attrNameLst>
                                          <p:attrName>ppt_x</p:attrName>
                                        </p:attrNameLst>
                                      </p:cBhvr>
                                      <p:tavLst>
                                        <p:tav tm="0">
                                          <p:val>
                                            <p:strVal val="#ppt_x"/>
                                          </p:val>
                                        </p:tav>
                                        <p:tav tm="100000">
                                          <p:val>
                                            <p:strVal val="#ppt_x"/>
                                          </p:val>
                                        </p:tav>
                                      </p:tavLst>
                                    </p:anim>
                                    <p:anim calcmode="lin" valueType="num">
                                      <p:cBhvr>
                                        <p:cTn id="19" dur="500" fill="hold"/>
                                        <p:tgtEl>
                                          <p:spTgt spid="4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anim calcmode="lin" valueType="num">
                                      <p:cBhvr>
                                        <p:cTn id="33" dur="500" fill="hold"/>
                                        <p:tgtEl>
                                          <p:spTgt spid="47"/>
                                        </p:tgtEl>
                                        <p:attrNameLst>
                                          <p:attrName>ppt_x</p:attrName>
                                        </p:attrNameLst>
                                      </p:cBhvr>
                                      <p:tavLst>
                                        <p:tav tm="0">
                                          <p:val>
                                            <p:strVal val="#ppt_x"/>
                                          </p:val>
                                        </p:tav>
                                        <p:tav tm="100000">
                                          <p:val>
                                            <p:strVal val="#ppt_x"/>
                                          </p:val>
                                        </p:tav>
                                      </p:tavLst>
                                    </p:anim>
                                    <p:anim calcmode="lin" valueType="num">
                                      <p:cBhvr>
                                        <p:cTn id="34" dur="5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anim calcmode="lin" valueType="num">
                                      <p:cBhvr>
                                        <p:cTn id="38" dur="500" fill="hold"/>
                                        <p:tgtEl>
                                          <p:spTgt spid="46"/>
                                        </p:tgtEl>
                                        <p:attrNameLst>
                                          <p:attrName>ppt_x</p:attrName>
                                        </p:attrNameLst>
                                      </p:cBhvr>
                                      <p:tavLst>
                                        <p:tav tm="0">
                                          <p:val>
                                            <p:strVal val="#ppt_x"/>
                                          </p:val>
                                        </p:tav>
                                        <p:tav tm="100000">
                                          <p:val>
                                            <p:strVal val="#ppt_x"/>
                                          </p:val>
                                        </p:tav>
                                      </p:tavLst>
                                    </p:anim>
                                    <p:anim calcmode="lin" valueType="num">
                                      <p:cBhvr>
                                        <p:cTn id="39" dur="500" fill="hold"/>
                                        <p:tgtEl>
                                          <p:spTgt spid="46"/>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47"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anim calcmode="lin" valueType="num">
                                      <p:cBhvr>
                                        <p:cTn id="53" dur="500" fill="hold"/>
                                        <p:tgtEl>
                                          <p:spTgt spid="49"/>
                                        </p:tgtEl>
                                        <p:attrNameLst>
                                          <p:attrName>ppt_x</p:attrName>
                                        </p:attrNameLst>
                                      </p:cBhvr>
                                      <p:tavLst>
                                        <p:tav tm="0">
                                          <p:val>
                                            <p:strVal val="#ppt_x"/>
                                          </p:val>
                                        </p:tav>
                                        <p:tav tm="100000">
                                          <p:val>
                                            <p:strVal val="#ppt_x"/>
                                          </p:val>
                                        </p:tav>
                                      </p:tavLst>
                                    </p:anim>
                                    <p:anim calcmode="lin" valueType="num">
                                      <p:cBhvr>
                                        <p:cTn id="54" dur="5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anim calcmode="lin" valueType="num">
                                      <p:cBhvr>
                                        <p:cTn id="58" dur="500" fill="hold"/>
                                        <p:tgtEl>
                                          <p:spTgt spid="48"/>
                                        </p:tgtEl>
                                        <p:attrNameLst>
                                          <p:attrName>ppt_x</p:attrName>
                                        </p:attrNameLst>
                                      </p:cBhvr>
                                      <p:tavLst>
                                        <p:tav tm="0">
                                          <p:val>
                                            <p:strVal val="#ppt_x"/>
                                          </p:val>
                                        </p:tav>
                                        <p:tav tm="100000">
                                          <p:val>
                                            <p:strVal val="#ppt_x"/>
                                          </p:val>
                                        </p:tav>
                                      </p:tavLst>
                                    </p:anim>
                                    <p:anim calcmode="lin" valueType="num">
                                      <p:cBhvr>
                                        <p:cTn id="59" dur="500" fill="hold"/>
                                        <p:tgtEl>
                                          <p:spTgt spid="48"/>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22" presetClass="entr" presetSubtype="4"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childTnLst>
                          </p:cTn>
                        </p:par>
                        <p:par>
                          <p:cTn id="64" fill="hold">
                            <p:stCondLst>
                              <p:cond delay="4500"/>
                            </p:stCondLst>
                            <p:childTnLst>
                              <p:par>
                                <p:cTn id="65" presetID="2" presetClass="entr" presetSubtype="4"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par>
                          <p:cTn id="69" fill="hold">
                            <p:stCondLst>
                              <p:cond delay="5000"/>
                            </p:stCondLst>
                            <p:childTnLst>
                              <p:par>
                                <p:cTn id="70" presetID="47"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anim calcmode="lin" valueType="num">
                                      <p:cBhvr>
                                        <p:cTn id="73" dur="500" fill="hold"/>
                                        <p:tgtEl>
                                          <p:spTgt spid="51"/>
                                        </p:tgtEl>
                                        <p:attrNameLst>
                                          <p:attrName>ppt_x</p:attrName>
                                        </p:attrNameLst>
                                      </p:cBhvr>
                                      <p:tavLst>
                                        <p:tav tm="0">
                                          <p:val>
                                            <p:strVal val="#ppt_x"/>
                                          </p:val>
                                        </p:tav>
                                        <p:tav tm="100000">
                                          <p:val>
                                            <p:strVal val="#ppt_x"/>
                                          </p:val>
                                        </p:tav>
                                      </p:tavLst>
                                    </p:anim>
                                    <p:anim calcmode="lin" valueType="num">
                                      <p:cBhvr>
                                        <p:cTn id="74" dur="5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anim calcmode="lin" valueType="num">
                                      <p:cBhvr>
                                        <p:cTn id="78" dur="500" fill="hold"/>
                                        <p:tgtEl>
                                          <p:spTgt spid="50"/>
                                        </p:tgtEl>
                                        <p:attrNameLst>
                                          <p:attrName>ppt_x</p:attrName>
                                        </p:attrNameLst>
                                      </p:cBhvr>
                                      <p:tavLst>
                                        <p:tav tm="0">
                                          <p:val>
                                            <p:strVal val="#ppt_x"/>
                                          </p:val>
                                        </p:tav>
                                        <p:tav tm="100000">
                                          <p:val>
                                            <p:strVal val="#ppt_x"/>
                                          </p:val>
                                        </p:tav>
                                      </p:tavLst>
                                    </p:anim>
                                    <p:anim calcmode="lin" valueType="num">
                                      <p:cBhvr>
                                        <p:cTn id="79" dur="500" fill="hold"/>
                                        <p:tgtEl>
                                          <p:spTgt spid="50"/>
                                        </p:tgtEl>
                                        <p:attrNameLst>
                                          <p:attrName>ppt_y</p:attrName>
                                        </p:attrNameLst>
                                      </p:cBhvr>
                                      <p:tavLst>
                                        <p:tav tm="0">
                                          <p:val>
                                            <p:strVal val="#ppt_y+.1"/>
                                          </p:val>
                                        </p:tav>
                                        <p:tav tm="100000">
                                          <p:val>
                                            <p:strVal val="#ppt_y"/>
                                          </p:val>
                                        </p:tav>
                                      </p:tavLst>
                                    </p:anim>
                                  </p:childTnLst>
                                </p:cTn>
                              </p:par>
                            </p:childTnLst>
                          </p:cTn>
                        </p:par>
                        <p:par>
                          <p:cTn id="80" fill="hold">
                            <p:stCondLst>
                              <p:cond delay="5500"/>
                            </p:stCondLst>
                            <p:childTnLst>
                              <p:par>
                                <p:cTn id="81" presetID="22" presetClass="entr" presetSubtype="4"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down)">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p:bldP spid="45" grpId="0"/>
      <p:bldP spid="46" grpId="0"/>
      <p:bldP spid="47" grpId="0"/>
      <p:bldP spid="48"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3079"/>
          <p:cNvSpPr>
            <a:spLocks noChangeArrowheads="1"/>
          </p:cNvSpPr>
          <p:nvPr/>
        </p:nvSpPr>
        <p:spPr bwMode="auto">
          <a:xfrm>
            <a:off x="2535725" y="2503742"/>
            <a:ext cx="2222943" cy="2222943"/>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48" name="文本框 3080"/>
          <p:cNvSpPr txBox="1">
            <a:spLocks noChangeArrowheads="1"/>
          </p:cNvSpPr>
          <p:nvPr/>
        </p:nvSpPr>
        <p:spPr bwMode="auto">
          <a:xfrm>
            <a:off x="4758667" y="3117205"/>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52" name="椭圆 3088"/>
          <p:cNvSpPr>
            <a:spLocks noChangeArrowheads="1"/>
          </p:cNvSpPr>
          <p:nvPr/>
        </p:nvSpPr>
        <p:spPr bwMode="auto">
          <a:xfrm>
            <a:off x="1627352" y="4324947"/>
            <a:ext cx="169622" cy="169622"/>
          </a:xfrm>
          <a:prstGeom prst="ellipse">
            <a:avLst/>
          </a:prstGeom>
          <a:solidFill>
            <a:schemeClr val="accent1"/>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6153" name="椭圆 3087"/>
          <p:cNvSpPr>
            <a:spLocks noChangeArrowheads="1"/>
          </p:cNvSpPr>
          <p:nvPr/>
        </p:nvSpPr>
        <p:spPr bwMode="auto">
          <a:xfrm>
            <a:off x="4946147" y="2238149"/>
            <a:ext cx="482083" cy="482083"/>
          </a:xfrm>
          <a:prstGeom prst="ellipse">
            <a:avLst/>
          </a:prstGeom>
          <a:solidFill>
            <a:schemeClr val="accent2"/>
          </a:solidFill>
          <a:ln>
            <a:noFill/>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6256020" y="3532505"/>
            <a:ext cx="4684395" cy="639445"/>
          </a:xfrm>
          <a:prstGeom prst="rect">
            <a:avLst/>
          </a:prstGeom>
        </p:spPr>
        <p:txBody>
          <a:bodyPr wrap="square" lIns="0" tIns="0" rIns="0" bIns="0">
            <a:spAutoFit/>
          </a:bodyPr>
          <a:lstStyle/>
          <a:p>
            <a:pPr>
              <a:lnSpc>
                <a:spcPct val="130000"/>
              </a:lnSpc>
            </a:pP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医学专家系统的性能分析</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Effect transition="in" filter="fade">
                                      <p:cBhvr>
                                        <p:cTn id="9" dur="750"/>
                                        <p:tgtEl>
                                          <p:spTgt spid="6146"/>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6153"/>
                                        </p:tgtEl>
                                        <p:attrNameLst>
                                          <p:attrName>style.visibility</p:attrName>
                                        </p:attrNameLst>
                                      </p:cBhvr>
                                      <p:to>
                                        <p:strVal val="visible"/>
                                      </p:to>
                                    </p:set>
                                    <p:anim calcmode="lin" valueType="num">
                                      <p:cBhvr>
                                        <p:cTn id="12" dur="750" fill="hold"/>
                                        <p:tgtEl>
                                          <p:spTgt spid="6153"/>
                                        </p:tgtEl>
                                        <p:attrNameLst>
                                          <p:attrName>ppt_w</p:attrName>
                                        </p:attrNameLst>
                                      </p:cBhvr>
                                      <p:tavLst>
                                        <p:tav tm="0">
                                          <p:val>
                                            <p:fltVal val="0"/>
                                          </p:val>
                                        </p:tav>
                                        <p:tav tm="100000">
                                          <p:val>
                                            <p:strVal val="#ppt_w"/>
                                          </p:val>
                                        </p:tav>
                                      </p:tavLst>
                                    </p:anim>
                                    <p:anim calcmode="lin" valueType="num">
                                      <p:cBhvr>
                                        <p:cTn id="13" dur="750" fill="hold"/>
                                        <p:tgtEl>
                                          <p:spTgt spid="6153"/>
                                        </p:tgtEl>
                                        <p:attrNameLst>
                                          <p:attrName>ppt_h</p:attrName>
                                        </p:attrNameLst>
                                      </p:cBhvr>
                                      <p:tavLst>
                                        <p:tav tm="0">
                                          <p:val>
                                            <p:fltVal val="0"/>
                                          </p:val>
                                        </p:tav>
                                        <p:tav tm="100000">
                                          <p:val>
                                            <p:strVal val="#ppt_h"/>
                                          </p:val>
                                        </p:tav>
                                      </p:tavLst>
                                    </p:anim>
                                    <p:animEffect transition="in" filter="fade">
                                      <p:cBhvr>
                                        <p:cTn id="14" dur="750"/>
                                        <p:tgtEl>
                                          <p:spTgt spid="6153"/>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6152"/>
                                        </p:tgtEl>
                                        <p:attrNameLst>
                                          <p:attrName>style.visibility</p:attrName>
                                        </p:attrNameLst>
                                      </p:cBhvr>
                                      <p:to>
                                        <p:strVal val="visible"/>
                                      </p:to>
                                    </p:set>
                                    <p:anim calcmode="lin" valueType="num">
                                      <p:cBhvr>
                                        <p:cTn id="17" dur="750" fill="hold"/>
                                        <p:tgtEl>
                                          <p:spTgt spid="6152"/>
                                        </p:tgtEl>
                                        <p:attrNameLst>
                                          <p:attrName>ppt_w</p:attrName>
                                        </p:attrNameLst>
                                      </p:cBhvr>
                                      <p:tavLst>
                                        <p:tav tm="0">
                                          <p:val>
                                            <p:fltVal val="0"/>
                                          </p:val>
                                        </p:tav>
                                        <p:tav tm="100000">
                                          <p:val>
                                            <p:strVal val="#ppt_w"/>
                                          </p:val>
                                        </p:tav>
                                      </p:tavLst>
                                    </p:anim>
                                    <p:anim calcmode="lin" valueType="num">
                                      <p:cBhvr>
                                        <p:cTn id="18" dur="750" fill="hold"/>
                                        <p:tgtEl>
                                          <p:spTgt spid="6152"/>
                                        </p:tgtEl>
                                        <p:attrNameLst>
                                          <p:attrName>ppt_h</p:attrName>
                                        </p:attrNameLst>
                                      </p:cBhvr>
                                      <p:tavLst>
                                        <p:tav tm="0">
                                          <p:val>
                                            <p:fltVal val="0"/>
                                          </p:val>
                                        </p:tav>
                                        <p:tav tm="100000">
                                          <p:val>
                                            <p:strVal val="#ppt_h"/>
                                          </p:val>
                                        </p:tav>
                                      </p:tavLst>
                                    </p:anim>
                                    <p:animEffect transition="in" filter="fade">
                                      <p:cBhvr>
                                        <p:cTn id="19" dur="750"/>
                                        <p:tgtEl>
                                          <p:spTgt spid="6152"/>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500" fill="hold"/>
                                        <p:tgtEl>
                                          <p:spTgt spid="6148"/>
                                        </p:tgtEl>
                                        <p:attrNameLst>
                                          <p:attrName>ppt_w</p:attrName>
                                        </p:attrNameLst>
                                      </p:cBhvr>
                                      <p:tavLst>
                                        <p:tav tm="0">
                                          <p:val>
                                            <p:fltVal val="0"/>
                                          </p:val>
                                        </p:tav>
                                        <p:tav tm="100000">
                                          <p:val>
                                            <p:strVal val="#ppt_w"/>
                                          </p:val>
                                        </p:tav>
                                      </p:tavLst>
                                    </p:anim>
                                    <p:anim calcmode="lin" valueType="num">
                                      <p:cBhvr>
                                        <p:cTn id="24" dur="500" fill="hold"/>
                                        <p:tgtEl>
                                          <p:spTgt spid="6148"/>
                                        </p:tgtEl>
                                        <p:attrNameLst>
                                          <p:attrName>ppt_h</p:attrName>
                                        </p:attrNameLst>
                                      </p:cBhvr>
                                      <p:tavLst>
                                        <p:tav tm="0">
                                          <p:val>
                                            <p:fltVal val="0"/>
                                          </p:val>
                                        </p:tav>
                                        <p:tav tm="100000">
                                          <p:val>
                                            <p:strVal val="#ppt_h"/>
                                          </p:val>
                                        </p:tav>
                                      </p:tavLst>
                                    </p:anim>
                                    <p:animEffect transition="in" filter="fade">
                                      <p:cBhvr>
                                        <p:cTn id="25" dur="500"/>
                                        <p:tgtEl>
                                          <p:spTgt spid="6148"/>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strVal val="4*#ppt_w"/>
                                          </p:val>
                                        </p:tav>
                                        <p:tav tm="100000">
                                          <p:val>
                                            <p:strVal val="#ppt_w"/>
                                          </p:val>
                                        </p:tav>
                                      </p:tavLst>
                                    </p:anim>
                                    <p:anim calcmode="lin" valueType="num">
                                      <p:cBhvr>
                                        <p:cTn id="31"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8" grpId="0"/>
      <p:bldP spid="6152" grpId="0" animBg="1"/>
      <p:bldP spid="6153"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同心圆 34"/>
          <p:cNvSpPr/>
          <p:nvPr/>
        </p:nvSpPr>
        <p:spPr>
          <a:xfrm>
            <a:off x="959894" y="3286085"/>
            <a:ext cx="3671678" cy="3671678"/>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同心圆 35"/>
          <p:cNvSpPr/>
          <p:nvPr/>
        </p:nvSpPr>
        <p:spPr>
          <a:xfrm>
            <a:off x="1428781" y="3437968"/>
            <a:ext cx="2733904" cy="2733904"/>
          </a:xfrm>
          <a:prstGeom prst="donut">
            <a:avLst>
              <a:gd name="adj" fmla="val 7852"/>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同心圆 36"/>
          <p:cNvSpPr/>
          <p:nvPr/>
        </p:nvSpPr>
        <p:spPr>
          <a:xfrm>
            <a:off x="1884432" y="3519627"/>
            <a:ext cx="1822602" cy="1822602"/>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同心圆 37"/>
          <p:cNvSpPr/>
          <p:nvPr/>
        </p:nvSpPr>
        <p:spPr>
          <a:xfrm>
            <a:off x="2250904" y="3817677"/>
            <a:ext cx="1089658" cy="1089658"/>
          </a:xfrm>
          <a:prstGeom prst="donut">
            <a:avLst>
              <a:gd name="adj" fmla="val 12925"/>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flipV="1">
            <a:off x="2567908" y="3920093"/>
            <a:ext cx="455651" cy="455651"/>
          </a:xfrm>
          <a:prstGeom prst="ellipse">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40" name="直接连接符 39"/>
          <p:cNvCxnSpPr/>
          <p:nvPr/>
        </p:nvCxnSpPr>
        <p:spPr>
          <a:xfrm>
            <a:off x="3412571" y="2003527"/>
            <a:ext cx="4000114" cy="0"/>
          </a:xfrm>
          <a:prstGeom prst="line">
            <a:avLst/>
          </a:prstGeom>
          <a:noFill/>
          <a:ln w="9525">
            <a:solidFill>
              <a:schemeClr val="bg1"/>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613923" y="2670336"/>
            <a:ext cx="3798762" cy="0"/>
          </a:xfrm>
          <a:prstGeom prst="line">
            <a:avLst/>
          </a:prstGeom>
          <a:noFill/>
          <a:ln w="9525">
            <a:solidFill>
              <a:schemeClr val="bg1"/>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944163" y="3362153"/>
            <a:ext cx="3468522" cy="0"/>
          </a:xfrm>
          <a:prstGeom prst="line">
            <a:avLst/>
          </a:prstGeom>
          <a:noFill/>
          <a:ln w="9525">
            <a:solidFill>
              <a:schemeClr val="bg1"/>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475757" y="4374581"/>
            <a:ext cx="2936929" cy="0"/>
          </a:xfrm>
          <a:prstGeom prst="line">
            <a:avLst/>
          </a:prstGeom>
          <a:noFill/>
          <a:ln w="9525">
            <a:solidFill>
              <a:schemeClr val="bg1"/>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855465" y="5376923"/>
            <a:ext cx="2557221" cy="0"/>
          </a:xfrm>
          <a:prstGeom prst="line">
            <a:avLst/>
          </a:prstGeom>
          <a:noFill/>
          <a:ln w="9525">
            <a:solidFill>
              <a:schemeClr val="bg1"/>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5255181" y="4989422"/>
            <a:ext cx="2159000" cy="349250"/>
          </a:xfrm>
          <a:prstGeom prst="rect">
            <a:avLst/>
          </a:prstGeom>
          <a:noFill/>
        </p:spPr>
        <p:txBody>
          <a:bodyPr wrap="none" rtlCol="0">
            <a:spAutoFit/>
          </a:bodyPr>
          <a:lstStyle/>
          <a:p>
            <a:pPr algn="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中国庞大的</a:t>
            </a:r>
            <a:r>
              <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14</a:t>
            </a: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亿用户需求</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Box 82"/>
          <p:cNvSpPr txBox="1"/>
          <p:nvPr/>
        </p:nvSpPr>
        <p:spPr>
          <a:xfrm>
            <a:off x="5631101" y="4002179"/>
            <a:ext cx="1783080" cy="349250"/>
          </a:xfrm>
          <a:prstGeom prst="rect">
            <a:avLst/>
          </a:prstGeom>
          <a:noFill/>
        </p:spPr>
        <p:txBody>
          <a:bodyPr wrap="none" rtlCol="0">
            <a:spAutoFit/>
          </a:bodyPr>
          <a:lstStyle/>
          <a:p>
            <a:pPr algn="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真假难辨的在线医疗</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Box 84"/>
          <p:cNvSpPr txBox="1"/>
          <p:nvPr/>
        </p:nvSpPr>
        <p:spPr>
          <a:xfrm>
            <a:off x="5986701" y="2999683"/>
            <a:ext cx="1427480" cy="349250"/>
          </a:xfrm>
          <a:prstGeom prst="rect">
            <a:avLst/>
          </a:prstGeom>
          <a:noFill/>
        </p:spPr>
        <p:txBody>
          <a:bodyPr wrap="none" rtlCol="0">
            <a:spAutoFit/>
          </a:bodyPr>
          <a:lstStyle/>
          <a:p>
            <a:pPr algn="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各种费用、时间</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TextBox 87"/>
          <p:cNvSpPr txBox="1"/>
          <p:nvPr/>
        </p:nvSpPr>
        <p:spPr>
          <a:xfrm>
            <a:off x="7653655" y="1690370"/>
            <a:ext cx="4480560" cy="3692525"/>
          </a:xfrm>
          <a:prstGeom prst="rect">
            <a:avLst/>
          </a:prstGeom>
          <a:noFill/>
        </p:spPr>
        <p:txBody>
          <a:bodyPr wrap="square" rtlCol="0">
            <a:spAutoFit/>
          </a:bodyPr>
          <a:lstStyle/>
          <a:p>
            <a:pPr>
              <a:lnSpc>
                <a:spcPct val="150000"/>
              </a:lnSpc>
            </a:pPr>
            <a:r>
              <a:rPr lang="en-GB" altLang="zh-CN" sz="1200" dirty="0">
                <a:solidFill>
                  <a:schemeClr val="bg1"/>
                </a:solidFill>
                <a:latin typeface="微软雅黑" panose="020B0503020204020204" pitchFamily="34" charset="-122"/>
                <a:ea typeface="微软雅黑" panose="020B0503020204020204" pitchFamily="34" charset="-122"/>
                <a:cs typeface="+mn-ea"/>
                <a:sym typeface="+mn-lt"/>
              </a:rPr>
              <a:t>人类目前临床疾病约有3万种，常见的疾病约3000多种，且以每年20-30种疾病数量递增。国内当前医卫工作的主要问题是医疗资源分布不平衡，基层医疗机构需要的全科医生缺乏，培养周期长且难留住人才；病人满意度低，误诊率高，医疗事故死亡率呈不断增长态势。医疗行业已经普遍认为解决基层医疗机构需要的全科医生，贯彻实施分级诊疗制度；提高医疗质量、控制人为医疗差错、提高病人安全为优先和急迫的任务。疾病多样性、体征多样性、药物多样性的发展趋势，亟需计算机来辅助人脑做知识存储和快速检索，大部分的人为因素所致医疗差错也可以通过计算机辅助系统避免。通过引入大数据临床诊断辅助决策人工智能平台可以实现以大数据技术作为使能手段，提高医生的诊断能力和诊断效率、提升病人就诊满意度、拉动医院知识能力的传承和积累！</a:t>
            </a:r>
            <a:endParaRPr lang="en-GB" altLang="zh-CN" sz="1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9" name="TextBox 88"/>
          <p:cNvSpPr txBox="1"/>
          <p:nvPr/>
        </p:nvSpPr>
        <p:spPr>
          <a:xfrm>
            <a:off x="6342301" y="1630421"/>
            <a:ext cx="1071880" cy="349250"/>
          </a:xfrm>
          <a:prstGeom prst="rect">
            <a:avLst/>
          </a:prstGeom>
          <a:noFill/>
        </p:spPr>
        <p:txBody>
          <a:bodyPr wrap="none" rtlCol="0">
            <a:spAutoFit/>
          </a:bodyPr>
          <a:lstStyle/>
          <a:p>
            <a:pPr algn="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忙碌的医生</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372973" y="266550"/>
            <a:ext cx="2325370" cy="464185"/>
          </a:xfrm>
          <a:prstGeom prst="rect">
            <a:avLst/>
          </a:prstGeom>
          <a:noFill/>
        </p:spPr>
        <p:txBody>
          <a:bodyPr wrap="none" lIns="96434" tIns="48217" rIns="96434" bIns="48217" rtlCol="0">
            <a:spAutoFit/>
          </a:bodyPr>
          <a:lstStyle/>
          <a:p>
            <a:pPr defTabSz="963930"/>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我们面临的问题</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372973" y="654957"/>
            <a:ext cx="2301875" cy="372110"/>
          </a:xfrm>
          <a:prstGeom prst="rect">
            <a:avLst/>
          </a:prstGeom>
          <a:noFill/>
        </p:spPr>
        <p:txBody>
          <a:bodyPr wrap="none" lIns="96434" tIns="48217" rIns="96434" bIns="48217" rtlCol="0">
            <a:spAutoFit/>
          </a:bodyPr>
          <a:lstStyle/>
          <a:p>
            <a:pPr defTabSz="963930"/>
            <a:r>
              <a:rPr lang="en-US" altLang="zh-CN" dirty="0">
                <a:solidFill>
                  <a:schemeClr val="bg1"/>
                </a:solidFill>
                <a:cs typeface="+mn-ea"/>
                <a:sym typeface="+mn-lt"/>
              </a:rPr>
              <a:t>WE   NEVER   GIVE   UP</a:t>
            </a:r>
            <a:endParaRPr lang="en-US" altLang="zh-CN" dirty="0">
              <a:solidFill>
                <a:schemeClr val="bg1"/>
              </a:solidFill>
              <a:cs typeface="+mn-ea"/>
              <a:sym typeface="+mn-lt"/>
            </a:endParaRPr>
          </a:p>
        </p:txBody>
      </p:sp>
      <p:sp>
        <p:nvSpPr>
          <p:cNvPr id="2" name="TextBox 84"/>
          <p:cNvSpPr txBox="1"/>
          <p:nvPr/>
        </p:nvSpPr>
        <p:spPr>
          <a:xfrm>
            <a:off x="5986701" y="2320868"/>
            <a:ext cx="1427480" cy="349250"/>
          </a:xfrm>
          <a:prstGeom prst="rect">
            <a:avLst/>
          </a:prstGeom>
          <a:noFill/>
        </p:spPr>
        <p:txBody>
          <a:bodyPr wrap="none" rtlCol="0">
            <a:spAutoFit/>
          </a:bodyPr>
          <a:p>
            <a:pPr algn="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程序繁杂的医院</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50000">
                                          <p:cBhvr additive="base">
                                            <p:cTn id="7"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1" fill="hold" grpId="0" nodeType="afterEffect" p14:presetBounceEnd="50000">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14:bounceEnd="50000">
                                          <p:cBhvr additive="base">
                                            <p:cTn id="20"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1" dur="1000" fill="hold"/>
                                            <p:tgtEl>
                                              <p:spTgt spid="36"/>
                                            </p:tgtEl>
                                            <p:attrNameLst>
                                              <p:attrName>ppt_y</p:attrName>
                                            </p:attrNameLst>
                                          </p:cBhvr>
                                          <p:tavLst>
                                            <p:tav tm="0">
                                              <p:val>
                                                <p:strVal val="0-#ppt_h/2"/>
                                              </p:val>
                                            </p:tav>
                                            <p:tav tm="100000">
                                              <p:val>
                                                <p:strVal val="#ppt_y"/>
                                              </p:val>
                                            </p:tav>
                                          </p:tavLst>
                                        </p:anim>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14:bounceEnd="50000">
                                          <p:cBhvr additive="base">
                                            <p:cTn id="33"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34" dur="1000" fill="hold"/>
                                            <p:tgtEl>
                                              <p:spTgt spid="37"/>
                                            </p:tgtEl>
                                            <p:attrNameLst>
                                              <p:attrName>ppt_y</p:attrName>
                                            </p:attrNameLst>
                                          </p:cBhvr>
                                          <p:tavLst>
                                            <p:tav tm="0">
                                              <p:val>
                                                <p:strVal val="0-#ppt_h/2"/>
                                              </p:val>
                                            </p:tav>
                                            <p:tav tm="100000">
                                              <p:val>
                                                <p:strVal val="#ppt_y"/>
                                              </p:val>
                                            </p:tav>
                                          </p:tavLst>
                                        </p:anim>
                                      </p:childTnLst>
                                    </p:cTn>
                                  </p:par>
                                </p:childTnLst>
                              </p:cTn>
                            </p:par>
                            <p:par>
                              <p:cTn id="35" fill="hold">
                                <p:stCondLst>
                                  <p:cond delay="5000"/>
                                </p:stCondLst>
                                <p:childTnLst>
                                  <p:par>
                                    <p:cTn id="36" presetID="22" presetClass="entr" presetSubtype="8"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childTnLst>
                              </p:cTn>
                            </p:par>
                            <p:par>
                              <p:cTn id="39" fill="hold">
                                <p:stCondLst>
                                  <p:cond delay="5500"/>
                                </p:stCondLst>
                                <p:childTnLst>
                                  <p:par>
                                    <p:cTn id="40" presetID="22" presetClass="entr" presetSubtype="8" fill="hold" grpId="0" nodeType="after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wipe(left)">
                                          <p:cBhvr>
                                            <p:cTn id="42" dur="500"/>
                                            <p:tgtEl>
                                              <p:spTgt spid="85"/>
                                            </p:tgtEl>
                                          </p:cBhvr>
                                        </p:animEffect>
                                      </p:childTnLst>
                                    </p:cTn>
                                  </p:par>
                                </p:childTnLst>
                              </p:cTn>
                            </p:par>
                            <p:par>
                              <p:cTn id="43" fill="hold">
                                <p:stCondLst>
                                  <p:cond delay="6000"/>
                                </p:stCondLst>
                                <p:childTnLst>
                                  <p:par>
                                    <p:cTn id="44" presetID="2" presetClass="entr" presetSubtype="1" fill="hold" grpId="0" nodeType="afterEffect" p14:presetBounceEnd="50000">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14:bounceEnd="50000">
                                          <p:cBhvr additive="base">
                                            <p:cTn id="46"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47" dur="1000" fill="hold"/>
                                            <p:tgtEl>
                                              <p:spTgt spid="38"/>
                                            </p:tgtEl>
                                            <p:attrNameLst>
                                              <p:attrName>ppt_y</p:attrName>
                                            </p:attrNameLst>
                                          </p:cBhvr>
                                          <p:tavLst>
                                            <p:tav tm="0">
                                              <p:val>
                                                <p:strVal val="0-#ppt_h/2"/>
                                              </p:val>
                                            </p:tav>
                                            <p:tav tm="100000">
                                              <p:val>
                                                <p:strVal val="#ppt_y"/>
                                              </p:val>
                                            </p:tav>
                                          </p:tavLst>
                                        </p:anim>
                                      </p:childTnLst>
                                    </p:cTn>
                                  </p:par>
                                </p:childTnLst>
                              </p:cTn>
                            </p:par>
                            <p:par>
                              <p:cTn id="48" fill="hold">
                                <p:stCondLst>
                                  <p:cond delay="7000"/>
                                </p:stCondLst>
                                <p:childTnLst>
                                  <p:par>
                                    <p:cTn id="49" presetID="22" presetClass="entr" presetSubtype="8" fill="hold"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down)">
                                          <p:cBhvr>
                                            <p:cTn id="56" dur="500"/>
                                            <p:tgtEl>
                                              <p:spTgt spid="2"/>
                                            </p:tgtEl>
                                          </p:cBhvr>
                                        </p:animEffect>
                                      </p:childTnLst>
                                    </p:cTn>
                                  </p:par>
                                </p:childTnLst>
                              </p:cTn>
                            </p:par>
                            <p:par>
                              <p:cTn id="57" fill="hold">
                                <p:stCondLst>
                                  <p:cond delay="500"/>
                                </p:stCondLst>
                                <p:childTnLst>
                                  <p:par>
                                    <p:cTn id="58" presetID="2" presetClass="entr" presetSubtype="1" fill="hold" grpId="0" nodeType="afterEffect" p14:presetBounceEnd="50000">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14:bounceEnd="50000">
                                          <p:cBhvr additive="base">
                                            <p:cTn id="60" dur="10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39"/>
                                            </p:tgtEl>
                                            <p:attrNameLst>
                                              <p:attrName>ppt_y</p:attrName>
                                            </p:attrNameLst>
                                          </p:cBhvr>
                                          <p:tavLst>
                                            <p:tav tm="0">
                                              <p:val>
                                                <p:strVal val="0-#ppt_h/2"/>
                                              </p:val>
                                            </p:tav>
                                            <p:tav tm="100000">
                                              <p:val>
                                                <p:strVal val="#ppt_y"/>
                                              </p:val>
                                            </p:tav>
                                          </p:tavLst>
                                        </p:anim>
                                      </p:childTnLst>
                                    </p:cTn>
                                  </p:par>
                                </p:childTnLst>
                              </p:cTn>
                            </p:par>
                            <p:par>
                              <p:cTn id="62" fill="hold">
                                <p:stCondLst>
                                  <p:cond delay="1500"/>
                                </p:stCondLst>
                                <p:childTnLst>
                                  <p:par>
                                    <p:cTn id="63" presetID="22" presetClass="entr" presetSubtype="8"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left)">
                                          <p:cBhvr>
                                            <p:cTn id="69" dur="500"/>
                                            <p:tgtEl>
                                              <p:spTgt spid="89"/>
                                            </p:tgtEl>
                                          </p:cBhvr>
                                        </p:animEffect>
                                      </p:childTnLst>
                                    </p:cTn>
                                  </p:par>
                                </p:childTnLst>
                              </p:cTn>
                            </p:par>
                            <p:par>
                              <p:cTn id="70" fill="hold">
                                <p:stCondLst>
                                  <p:cond delay="2500"/>
                                </p:stCondLst>
                                <p:childTnLst>
                                  <p:par>
                                    <p:cTn id="71" presetID="2" presetClass="entr" presetSubtype="2"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1+#ppt_w/2"/>
                                              </p:val>
                                            </p:tav>
                                            <p:tav tm="100000">
                                              <p:val>
                                                <p:strVal val="#ppt_x"/>
                                              </p:val>
                                            </p:tav>
                                          </p:tavLst>
                                        </p:anim>
                                        <p:anim calcmode="lin" valueType="num">
                                          <p:cBhvr additive="base">
                                            <p:cTn id="74"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1" grpId="0"/>
          <p:bldP spid="83" grpId="0"/>
          <p:bldP spid="85" grpId="0"/>
          <p:bldP spid="88" grpId="0"/>
          <p:bldP spid="89" grpId="0"/>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ppt_x"/>
                                              </p:val>
                                            </p:tav>
                                            <p:tav tm="100000">
                                              <p:val>
                                                <p:strVal val="#ppt_x"/>
                                              </p:val>
                                            </p:tav>
                                          </p:tavLst>
                                        </p:anim>
                                        <p:anim calcmode="lin" valueType="num">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1"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ppt_x"/>
                                              </p:val>
                                            </p:tav>
                                            <p:tav tm="100000">
                                              <p:val>
                                                <p:strVal val="#ppt_x"/>
                                              </p:val>
                                            </p:tav>
                                          </p:tavLst>
                                        </p:anim>
                                        <p:anim calcmode="lin" valueType="num">
                                          <p:cBhvr additive="base">
                                            <p:cTn id="21" dur="1000" fill="hold"/>
                                            <p:tgtEl>
                                              <p:spTgt spid="36"/>
                                            </p:tgtEl>
                                            <p:attrNameLst>
                                              <p:attrName>ppt_y</p:attrName>
                                            </p:attrNameLst>
                                          </p:cBhvr>
                                          <p:tavLst>
                                            <p:tav tm="0">
                                              <p:val>
                                                <p:strVal val="0-#ppt_h/2"/>
                                              </p:val>
                                            </p:tav>
                                            <p:tav tm="100000">
                                              <p:val>
                                                <p:strVal val="#ppt_y"/>
                                              </p:val>
                                            </p:tav>
                                          </p:tavLst>
                                        </p:anim>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2" presetClass="entr" presetSubtype="1"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1000" fill="hold"/>
                                            <p:tgtEl>
                                              <p:spTgt spid="37"/>
                                            </p:tgtEl>
                                            <p:attrNameLst>
                                              <p:attrName>ppt_x</p:attrName>
                                            </p:attrNameLst>
                                          </p:cBhvr>
                                          <p:tavLst>
                                            <p:tav tm="0">
                                              <p:val>
                                                <p:strVal val="#ppt_x"/>
                                              </p:val>
                                            </p:tav>
                                            <p:tav tm="100000">
                                              <p:val>
                                                <p:strVal val="#ppt_x"/>
                                              </p:val>
                                            </p:tav>
                                          </p:tavLst>
                                        </p:anim>
                                        <p:anim calcmode="lin" valueType="num">
                                          <p:cBhvr additive="base">
                                            <p:cTn id="34" dur="1000" fill="hold"/>
                                            <p:tgtEl>
                                              <p:spTgt spid="37"/>
                                            </p:tgtEl>
                                            <p:attrNameLst>
                                              <p:attrName>ppt_y</p:attrName>
                                            </p:attrNameLst>
                                          </p:cBhvr>
                                          <p:tavLst>
                                            <p:tav tm="0">
                                              <p:val>
                                                <p:strVal val="0-#ppt_h/2"/>
                                              </p:val>
                                            </p:tav>
                                            <p:tav tm="100000">
                                              <p:val>
                                                <p:strVal val="#ppt_y"/>
                                              </p:val>
                                            </p:tav>
                                          </p:tavLst>
                                        </p:anim>
                                      </p:childTnLst>
                                    </p:cTn>
                                  </p:par>
                                </p:childTnLst>
                              </p:cTn>
                            </p:par>
                            <p:par>
                              <p:cTn id="35" fill="hold">
                                <p:stCondLst>
                                  <p:cond delay="5000"/>
                                </p:stCondLst>
                                <p:childTnLst>
                                  <p:par>
                                    <p:cTn id="36" presetID="22" presetClass="entr" presetSubtype="8"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childTnLst>
                              </p:cTn>
                            </p:par>
                            <p:par>
                              <p:cTn id="39" fill="hold">
                                <p:stCondLst>
                                  <p:cond delay="5500"/>
                                </p:stCondLst>
                                <p:childTnLst>
                                  <p:par>
                                    <p:cTn id="40" presetID="22" presetClass="entr" presetSubtype="8" fill="hold" grpId="0" nodeType="after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wipe(left)">
                                          <p:cBhvr>
                                            <p:cTn id="42" dur="500"/>
                                            <p:tgtEl>
                                              <p:spTgt spid="85"/>
                                            </p:tgtEl>
                                          </p:cBhvr>
                                        </p:animEffect>
                                      </p:childTnLst>
                                    </p:cTn>
                                  </p:par>
                                </p:childTnLst>
                              </p:cTn>
                            </p:par>
                            <p:par>
                              <p:cTn id="43" fill="hold">
                                <p:stCondLst>
                                  <p:cond delay="6000"/>
                                </p:stCondLst>
                                <p:childTnLst>
                                  <p:par>
                                    <p:cTn id="44" presetID="2" presetClass="entr" presetSubtype="1"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1000" fill="hold"/>
                                            <p:tgtEl>
                                              <p:spTgt spid="38"/>
                                            </p:tgtEl>
                                            <p:attrNameLst>
                                              <p:attrName>ppt_x</p:attrName>
                                            </p:attrNameLst>
                                          </p:cBhvr>
                                          <p:tavLst>
                                            <p:tav tm="0">
                                              <p:val>
                                                <p:strVal val="#ppt_x"/>
                                              </p:val>
                                            </p:tav>
                                            <p:tav tm="100000">
                                              <p:val>
                                                <p:strVal val="#ppt_x"/>
                                              </p:val>
                                            </p:tav>
                                          </p:tavLst>
                                        </p:anim>
                                        <p:anim calcmode="lin" valueType="num">
                                          <p:cBhvr additive="base">
                                            <p:cTn id="47" dur="1000" fill="hold"/>
                                            <p:tgtEl>
                                              <p:spTgt spid="38"/>
                                            </p:tgtEl>
                                            <p:attrNameLst>
                                              <p:attrName>ppt_y</p:attrName>
                                            </p:attrNameLst>
                                          </p:cBhvr>
                                          <p:tavLst>
                                            <p:tav tm="0">
                                              <p:val>
                                                <p:strVal val="0-#ppt_h/2"/>
                                              </p:val>
                                            </p:tav>
                                            <p:tav tm="100000">
                                              <p:val>
                                                <p:strVal val="#ppt_y"/>
                                              </p:val>
                                            </p:tav>
                                          </p:tavLst>
                                        </p:anim>
                                      </p:childTnLst>
                                    </p:cTn>
                                  </p:par>
                                </p:childTnLst>
                              </p:cTn>
                            </p:par>
                            <p:par>
                              <p:cTn id="48" fill="hold">
                                <p:stCondLst>
                                  <p:cond delay="7000"/>
                                </p:stCondLst>
                                <p:childTnLst>
                                  <p:par>
                                    <p:cTn id="49" presetID="22" presetClass="entr" presetSubtype="8" fill="hold"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down)">
                                          <p:cBhvr>
                                            <p:cTn id="56" dur="500"/>
                                            <p:tgtEl>
                                              <p:spTgt spid="2"/>
                                            </p:tgtEl>
                                          </p:cBhvr>
                                        </p:animEffect>
                                      </p:childTnLst>
                                    </p:cTn>
                                  </p:par>
                                </p:childTnLst>
                              </p:cTn>
                            </p:par>
                            <p:par>
                              <p:cTn id="57" fill="hold">
                                <p:stCondLst>
                                  <p:cond delay="500"/>
                                </p:stCondLst>
                                <p:childTnLst>
                                  <p:par>
                                    <p:cTn id="58" presetID="2" presetClass="entr" presetSubtype="1"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1000" fill="hold"/>
                                            <p:tgtEl>
                                              <p:spTgt spid="39"/>
                                            </p:tgtEl>
                                            <p:attrNameLst>
                                              <p:attrName>ppt_x</p:attrName>
                                            </p:attrNameLst>
                                          </p:cBhvr>
                                          <p:tavLst>
                                            <p:tav tm="0">
                                              <p:val>
                                                <p:strVal val="#ppt_x"/>
                                              </p:val>
                                            </p:tav>
                                            <p:tav tm="100000">
                                              <p:val>
                                                <p:strVal val="#ppt_x"/>
                                              </p:val>
                                            </p:tav>
                                          </p:tavLst>
                                        </p:anim>
                                        <p:anim calcmode="lin" valueType="num">
                                          <p:cBhvr additive="base">
                                            <p:cTn id="61" dur="1000" fill="hold"/>
                                            <p:tgtEl>
                                              <p:spTgt spid="39"/>
                                            </p:tgtEl>
                                            <p:attrNameLst>
                                              <p:attrName>ppt_y</p:attrName>
                                            </p:attrNameLst>
                                          </p:cBhvr>
                                          <p:tavLst>
                                            <p:tav tm="0">
                                              <p:val>
                                                <p:strVal val="0-#ppt_h/2"/>
                                              </p:val>
                                            </p:tav>
                                            <p:tav tm="100000">
                                              <p:val>
                                                <p:strVal val="#ppt_y"/>
                                              </p:val>
                                            </p:tav>
                                          </p:tavLst>
                                        </p:anim>
                                      </p:childTnLst>
                                    </p:cTn>
                                  </p:par>
                                </p:childTnLst>
                              </p:cTn>
                            </p:par>
                            <p:par>
                              <p:cTn id="62" fill="hold">
                                <p:stCondLst>
                                  <p:cond delay="1500"/>
                                </p:stCondLst>
                                <p:childTnLst>
                                  <p:par>
                                    <p:cTn id="63" presetID="22" presetClass="entr" presetSubtype="8"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left)">
                                          <p:cBhvr>
                                            <p:cTn id="69" dur="500"/>
                                            <p:tgtEl>
                                              <p:spTgt spid="89"/>
                                            </p:tgtEl>
                                          </p:cBhvr>
                                        </p:animEffect>
                                      </p:childTnLst>
                                    </p:cTn>
                                  </p:par>
                                </p:childTnLst>
                              </p:cTn>
                            </p:par>
                            <p:par>
                              <p:cTn id="70" fill="hold">
                                <p:stCondLst>
                                  <p:cond delay="2500"/>
                                </p:stCondLst>
                                <p:childTnLst>
                                  <p:par>
                                    <p:cTn id="71" presetID="2" presetClass="entr" presetSubtype="2"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1+#ppt_w/2"/>
                                              </p:val>
                                            </p:tav>
                                            <p:tav tm="100000">
                                              <p:val>
                                                <p:strVal val="#ppt_x"/>
                                              </p:val>
                                            </p:tav>
                                          </p:tavLst>
                                        </p:anim>
                                        <p:anim calcmode="lin" valueType="num">
                                          <p:cBhvr additive="base">
                                            <p:cTn id="74"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1" grpId="0"/>
          <p:bldP spid="83" grpId="0"/>
          <p:bldP spid="85" grpId="0"/>
          <p:bldP spid="88" grpId="0"/>
          <p:bldP spid="89" grpId="0"/>
          <p:bldP spid="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056429" y="2776000"/>
            <a:ext cx="1411813" cy="1411813"/>
            <a:chOff x="6920031" y="3363156"/>
            <a:chExt cx="1338773" cy="1338773"/>
          </a:xfrm>
        </p:grpSpPr>
        <p:sp>
          <p:nvSpPr>
            <p:cNvPr id="8"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1" name="Group 20"/>
            <p:cNvGrpSpPr/>
            <p:nvPr/>
          </p:nvGrpSpPr>
          <p:grpSpPr>
            <a:xfrm>
              <a:off x="7357245" y="3796320"/>
              <a:ext cx="464344" cy="465138"/>
              <a:chOff x="7287419" y="3505994"/>
              <a:chExt cx="464344" cy="465138"/>
            </a:xfrm>
            <a:solidFill>
              <a:schemeClr val="bg2"/>
            </a:solidFill>
          </p:grpSpPr>
          <p:sp>
            <p:nvSpPr>
              <p:cNvPr id="22"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a:solidFill>
                    <a:schemeClr val="bg1"/>
                  </a:solidFill>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3"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a:solidFill>
                    <a:schemeClr val="bg1"/>
                  </a:solidFill>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4"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a:solidFill>
                    <a:schemeClr val="bg1"/>
                  </a:solidFill>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5"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a:solidFill>
                    <a:schemeClr val="bg1"/>
                  </a:solidFill>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6"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a:solidFill>
                    <a:schemeClr val="bg1"/>
                  </a:solidFill>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7"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a:solidFill>
                    <a:schemeClr val="bg1"/>
                  </a:solidFill>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3" name="Group 12"/>
          <p:cNvGrpSpPr/>
          <p:nvPr/>
        </p:nvGrpSpPr>
        <p:grpSpPr>
          <a:xfrm>
            <a:off x="4600935" y="1873754"/>
            <a:ext cx="2067036" cy="2067036"/>
            <a:chOff x="4362154" y="1776581"/>
            <a:chExt cx="1960098" cy="1960098"/>
          </a:xfrm>
        </p:grpSpPr>
        <p:sp>
          <p:nvSpPr>
            <p:cNvPr id="6"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4"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lstStyle/>
            <a:p>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0" name="Group 9"/>
          <p:cNvGrpSpPr/>
          <p:nvPr/>
        </p:nvGrpSpPr>
        <p:grpSpPr>
          <a:xfrm>
            <a:off x="6122037" y="4662917"/>
            <a:ext cx="1879123" cy="1879123"/>
            <a:chOff x="6096000" y="4400370"/>
            <a:chExt cx="1781907" cy="1781907"/>
          </a:xfrm>
        </p:grpSpPr>
        <p:sp>
          <p:nvSpPr>
            <p:cNvPr id="9" name="Oval 8"/>
            <p:cNvSpPr/>
            <p:nvPr/>
          </p:nvSpPr>
          <p:spPr>
            <a:xfrm>
              <a:off x="6096000" y="4400370"/>
              <a:ext cx="1781907" cy="1781907"/>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45" name="Group 44"/>
            <p:cNvGrpSpPr/>
            <p:nvPr/>
          </p:nvGrpSpPr>
          <p:grpSpPr>
            <a:xfrm>
              <a:off x="6612822" y="4917650"/>
              <a:ext cx="632375" cy="747345"/>
              <a:chOff x="1325323" y="3586519"/>
              <a:chExt cx="632375" cy="747345"/>
            </a:xfrm>
            <a:solidFill>
              <a:schemeClr val="bg2"/>
            </a:solidFill>
          </p:grpSpPr>
          <p:sp>
            <p:nvSpPr>
              <p:cNvPr id="46"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7" name="Freeform 46"/>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grpSp>
        <p:nvGrpSpPr>
          <p:cNvPr id="14" name="Group 13"/>
          <p:cNvGrpSpPr/>
          <p:nvPr/>
        </p:nvGrpSpPr>
        <p:grpSpPr>
          <a:xfrm>
            <a:off x="4116826" y="4055960"/>
            <a:ext cx="1411813" cy="1411813"/>
            <a:chOff x="3933196" y="3337676"/>
            <a:chExt cx="1338773" cy="1338773"/>
          </a:xfrm>
        </p:grpSpPr>
        <p:sp>
          <p:nvSpPr>
            <p:cNvPr id="5" name="Oval 4"/>
            <p:cNvSpPr/>
            <p:nvPr/>
          </p:nvSpPr>
          <p:spPr>
            <a:xfrm>
              <a:off x="3933196" y="3337676"/>
              <a:ext cx="1338773" cy="1338773"/>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2" name="Group 31"/>
            <p:cNvGrpSpPr/>
            <p:nvPr/>
          </p:nvGrpSpPr>
          <p:grpSpPr>
            <a:xfrm>
              <a:off x="4370013" y="3811402"/>
              <a:ext cx="465138" cy="391319"/>
              <a:chOff x="5368132" y="2625725"/>
              <a:chExt cx="465138" cy="391319"/>
            </a:xfrm>
            <a:solidFill>
              <a:schemeClr val="bg2"/>
            </a:solidFill>
          </p:grpSpPr>
          <p:sp>
            <p:nvSpPr>
              <p:cNvPr id="33"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sz="1580">
                  <a:solidFill>
                    <a:schemeClr val="bg1"/>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4"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sz="1580">
                  <a:solidFill>
                    <a:schemeClr val="bg1"/>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5"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0665" hangingPunct="0"/>
                <a:endParaRPr lang="en-US" sz="1580">
                  <a:solidFill>
                    <a:schemeClr val="bg1"/>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sp>
        <p:nvSpPr>
          <p:cNvPr id="69" name="TextBox 41"/>
          <p:cNvSpPr txBox="1"/>
          <p:nvPr/>
        </p:nvSpPr>
        <p:spPr>
          <a:xfrm>
            <a:off x="1312023" y="5122701"/>
            <a:ext cx="2651792" cy="915670"/>
          </a:xfrm>
          <a:prstGeom prst="rect">
            <a:avLst/>
          </a:prstGeom>
          <a:noFill/>
        </p:spPr>
        <p:txBody>
          <a:bodyPr wrap="square" lIns="85667" tIns="42834" rIns="85667" bIns="42834" rtlCol="0">
            <a:spAutoFit/>
          </a:bodyPr>
          <a:lstStyle/>
          <a:p>
            <a:pPr algn="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③</a:t>
            </a:r>
            <a:r>
              <a:rPr lang="en-US" altLang="zh-CN" sz="1800"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病患就诊存在距离和时间上的限制。</a:t>
            </a:r>
            <a:endParaRPr lang="zh-CN" altLang="en-US" sz="1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1" name="TextBox 41"/>
          <p:cNvSpPr txBox="1"/>
          <p:nvPr/>
        </p:nvSpPr>
        <p:spPr>
          <a:xfrm>
            <a:off x="1949563" y="1537809"/>
            <a:ext cx="2651792" cy="915670"/>
          </a:xfrm>
          <a:prstGeom prst="rect">
            <a:avLst/>
          </a:prstGeom>
          <a:noFill/>
        </p:spPr>
        <p:txBody>
          <a:bodyPr wrap="square" lIns="85667" tIns="42834" rIns="85667" bIns="42834" rtlCol="0">
            <a:spAutoFit/>
          </a:bodyPr>
          <a:lstStyle/>
          <a:p>
            <a:pPr algn="r">
              <a:lnSpc>
                <a:spcPct val="150000"/>
              </a:lnSpc>
            </a:pP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①</a:t>
            </a:r>
            <a:r>
              <a:rPr lang="en-US" altLang="zh-CN" sz="1800" dirty="0">
                <a:solidFill>
                  <a:schemeClr val="bg1"/>
                </a:solidFill>
                <a:latin typeface="微软雅黑" panose="020B0503020204020204" pitchFamily="34" charset="-122"/>
                <a:ea typeface="微软雅黑" panose="020B0503020204020204" pitchFamily="34" charset="-122"/>
                <a:cs typeface="+mn-ea"/>
                <a:sym typeface="+mn-lt"/>
              </a:rPr>
              <a:t>.医疗资源分配严重不均造成拥</a:t>
            </a:r>
            <a:r>
              <a:rPr lang="zh-CN" altLang="en-US" sz="1800" dirty="0">
                <a:solidFill>
                  <a:schemeClr val="bg1"/>
                </a:solidFill>
                <a:latin typeface="微软雅黑" panose="020B0503020204020204" pitchFamily="34" charset="-122"/>
                <a:ea typeface="微软雅黑" panose="020B0503020204020204" pitchFamily="34" charset="-122"/>
                <a:cs typeface="+mn-ea"/>
                <a:sym typeface="+mn-lt"/>
              </a:rPr>
              <a:t>堵。</a:t>
            </a:r>
            <a:endParaRPr lang="en-US" altLang="zh-CN" sz="1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5" name="TextBox 41"/>
          <p:cNvSpPr txBox="1"/>
          <p:nvPr/>
        </p:nvSpPr>
        <p:spPr>
          <a:xfrm>
            <a:off x="8331313" y="5619589"/>
            <a:ext cx="2651792" cy="1008380"/>
          </a:xfrm>
          <a:prstGeom prst="rect">
            <a:avLst/>
          </a:prstGeom>
          <a:noFill/>
        </p:spPr>
        <p:txBody>
          <a:bodyPr wrap="square" lIns="85667" tIns="42834" rIns="85667" bIns="42834"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④</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非核心医疗机构医生资源利用率不足。</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9" name="TextBox 41"/>
          <p:cNvSpPr txBox="1"/>
          <p:nvPr/>
        </p:nvSpPr>
        <p:spPr>
          <a:xfrm>
            <a:off x="8467520" y="2224268"/>
            <a:ext cx="2651792" cy="1008380"/>
          </a:xfrm>
          <a:prstGeom prst="rect">
            <a:avLst/>
          </a:prstGeom>
          <a:noFill/>
        </p:spPr>
        <p:txBody>
          <a:bodyPr wrap="square" lIns="85667" tIns="42834" rIns="85667" bIns="42834" rtlCol="0">
            <a:spAutoFit/>
          </a:bodyPr>
          <a:lstStyle/>
          <a:p>
            <a:pPr>
              <a:lnSpc>
                <a:spcPct val="150000"/>
              </a:lnSpc>
            </a:pPr>
            <a:r>
              <a:rPr lang="zh-CN" altLang="en-GB" sz="2000" dirty="0">
                <a:solidFill>
                  <a:schemeClr val="bg1"/>
                </a:solidFill>
                <a:latin typeface="微软雅黑" panose="020B0503020204020204" pitchFamily="34" charset="-122"/>
                <a:ea typeface="微软雅黑" panose="020B0503020204020204" pitchFamily="34" charset="-122"/>
                <a:cs typeface="+mn-ea"/>
                <a:sym typeface="+mn-lt"/>
              </a:rPr>
              <a:t>②</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a:t>
            </a:r>
            <a:r>
              <a:rPr lang="en-GB" altLang="zh-CN" sz="2000" dirty="0">
                <a:solidFill>
                  <a:schemeClr val="bg1"/>
                </a:solidFill>
                <a:latin typeface="微软雅黑" panose="020B0503020204020204" pitchFamily="34" charset="-122"/>
                <a:ea typeface="微软雅黑" panose="020B0503020204020204" pitchFamily="34" charset="-122"/>
                <a:cs typeface="+mn-ea"/>
                <a:sym typeface="+mn-lt"/>
              </a:rPr>
              <a:t>轻度病症问诊不必要的占用优质资源</a:t>
            </a:r>
            <a:r>
              <a:rPr lang="zh-CN" altLang="en-GB" sz="2000" dirty="0">
                <a:solidFill>
                  <a:schemeClr val="bg1"/>
                </a:solidFill>
                <a:latin typeface="微软雅黑" panose="020B0503020204020204" pitchFamily="34" charset="-122"/>
                <a:ea typeface="微软雅黑" panose="020B0503020204020204" pitchFamily="34" charset="-122"/>
                <a:cs typeface="+mn-ea"/>
                <a:sym typeface="+mn-lt"/>
              </a:rPr>
              <a:t>。</a:t>
            </a:r>
            <a:endParaRPr lang="zh-CN" altLang="en-GB" sz="2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2260600" cy="372110"/>
          </a:xfrm>
          <a:prstGeom prst="rect">
            <a:avLst/>
          </a:prstGeom>
          <a:noFill/>
        </p:spPr>
        <p:txBody>
          <a:bodyPr wrap="none" lIns="96434" tIns="48217" rIns="96434" bIns="48217" rtlCol="0">
            <a:spAutoFit/>
          </a:bodyPr>
          <a:lstStyle/>
          <a:p>
            <a:pPr defTabSz="963930"/>
            <a:r>
              <a:rPr lang="zh-CN" altLang="en-US" b="1" dirty="0">
                <a:solidFill>
                  <a:schemeClr val="bg1"/>
                </a:solidFill>
                <a:cs typeface="+mn-ea"/>
                <a:sym typeface="+mn-lt"/>
              </a:rPr>
              <a:t>传统医疗面临的问题</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anim calcmode="lin" valueType="num">
                                      <p:cBhvr>
                                        <p:cTn id="31" dur="500" fill="hold"/>
                                        <p:tgtEl>
                                          <p:spTgt spid="75"/>
                                        </p:tgtEl>
                                        <p:attrNameLst>
                                          <p:attrName>ppt_x</p:attrName>
                                        </p:attrNameLst>
                                      </p:cBhvr>
                                      <p:tavLst>
                                        <p:tav tm="0">
                                          <p:val>
                                            <p:strVal val="#ppt_x"/>
                                          </p:val>
                                        </p:tav>
                                        <p:tav tm="100000">
                                          <p:val>
                                            <p:strVal val="#ppt_x"/>
                                          </p:val>
                                        </p:tav>
                                      </p:tavLst>
                                    </p:anim>
                                    <p:anim calcmode="lin" valueType="num">
                                      <p:cBhvr>
                                        <p:cTn id="32" dur="500" fill="hold"/>
                                        <p:tgtEl>
                                          <p:spTgt spid="7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anim calcmode="lin" valueType="num">
                                      <p:cBhvr>
                                        <p:cTn id="36" dur="500" fill="hold"/>
                                        <p:tgtEl>
                                          <p:spTgt spid="79"/>
                                        </p:tgtEl>
                                        <p:attrNameLst>
                                          <p:attrName>ppt_x</p:attrName>
                                        </p:attrNameLst>
                                      </p:cBhvr>
                                      <p:tavLst>
                                        <p:tav tm="0">
                                          <p:val>
                                            <p:strVal val="#ppt_x"/>
                                          </p:val>
                                        </p:tav>
                                        <p:tav tm="100000">
                                          <p:val>
                                            <p:strVal val="#ppt_x"/>
                                          </p:val>
                                        </p:tav>
                                      </p:tavLst>
                                    </p:anim>
                                    <p:anim calcmode="lin" valueType="num">
                                      <p:cBhvr>
                                        <p:cTn id="37" dur="500" fill="hold"/>
                                        <p:tgtEl>
                                          <p:spTgt spid="7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anim calcmode="lin" valueType="num">
                                      <p:cBhvr>
                                        <p:cTn id="41" dur="500" fill="hold"/>
                                        <p:tgtEl>
                                          <p:spTgt spid="71"/>
                                        </p:tgtEl>
                                        <p:attrNameLst>
                                          <p:attrName>ppt_x</p:attrName>
                                        </p:attrNameLst>
                                      </p:cBhvr>
                                      <p:tavLst>
                                        <p:tav tm="0">
                                          <p:val>
                                            <p:strVal val="#ppt_x"/>
                                          </p:val>
                                        </p:tav>
                                        <p:tav tm="100000">
                                          <p:val>
                                            <p:strVal val="#ppt_x"/>
                                          </p:val>
                                        </p:tav>
                                      </p:tavLst>
                                    </p:anim>
                                    <p:anim calcmode="lin" valueType="num">
                                      <p:cBhvr>
                                        <p:cTn id="42" dur="500" fill="hold"/>
                                        <p:tgtEl>
                                          <p:spTgt spid="7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anim calcmode="lin" valueType="num">
                                      <p:cBhvr>
                                        <p:cTn id="46" dur="500" fill="hold"/>
                                        <p:tgtEl>
                                          <p:spTgt spid="69"/>
                                        </p:tgtEl>
                                        <p:attrNameLst>
                                          <p:attrName>ppt_x</p:attrName>
                                        </p:attrNameLst>
                                      </p:cBhvr>
                                      <p:tavLst>
                                        <p:tav tm="0">
                                          <p:val>
                                            <p:strVal val="#ppt_x"/>
                                          </p:val>
                                        </p:tav>
                                        <p:tav tm="100000">
                                          <p:val>
                                            <p:strVal val="#ppt_x"/>
                                          </p:val>
                                        </p:tav>
                                      </p:tavLst>
                                    </p:anim>
                                    <p:anim calcmode="lin" valueType="num">
                                      <p:cBhvr>
                                        <p:cTn id="47"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1" grpId="0"/>
      <p:bldP spid="75"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2"/>
          <p:cNvSpPr txBox="1"/>
          <p:nvPr/>
        </p:nvSpPr>
        <p:spPr>
          <a:xfrm>
            <a:off x="524719" y="1641329"/>
            <a:ext cx="6912768" cy="1014730"/>
          </a:xfrm>
          <a:prstGeom prst="rect">
            <a:avLst/>
          </a:prstGeom>
          <a:noFill/>
        </p:spPr>
        <p:txBody>
          <a:bodyPr wrap="square" rtlCol="0">
            <a:spAutoFit/>
          </a:bodyPr>
          <a:lstStyle/>
          <a:p>
            <a:pPr algn="just"/>
            <a:r>
              <a:rPr lang="zh-CN" altLang="en-US" sz="6000" dirty="0">
                <a:solidFill>
                  <a:schemeClr val="bg1"/>
                </a:solidFill>
                <a:latin typeface="Impact" panose="020B0806030902050204" pitchFamily="34" charset="0"/>
                <a:ea typeface="微软雅黑" panose="020B0503020204020204" pitchFamily="34" charset="-122"/>
                <a:sym typeface="Arial" panose="020B0604020202020204" pitchFamily="34" charset="0"/>
              </a:rPr>
              <a:t>为什么需要我们？</a:t>
            </a:r>
            <a:endParaRPr lang="zh-CN" altLang="en-US" sz="6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6" name="TextBox 32"/>
          <p:cNvSpPr txBox="1"/>
          <p:nvPr/>
        </p:nvSpPr>
        <p:spPr>
          <a:xfrm>
            <a:off x="524719" y="3025459"/>
            <a:ext cx="6624736" cy="3208655"/>
          </a:xfrm>
          <a:prstGeom prst="rect">
            <a:avLst/>
          </a:prstGeom>
          <a:noFill/>
        </p:spPr>
        <p:txBody>
          <a:bodyPr wrap="square" rtlCol="0">
            <a:spAutoFit/>
          </a:bodyPr>
          <a:lstStyle/>
          <a:p>
            <a:pPr algn="just">
              <a:lnSpc>
                <a:spcPct val="130000"/>
              </a:lnSpc>
            </a:pPr>
            <a:r>
              <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中国医师协会的一项调查显示，都市人群若感到身体不适时，只有4.8%会选择去医院看病，而占95.2%的绝大多数人都不会去医院。他们不去的理由无非是：距离远去一趟不方便；没有时间；医院门诊人多等待时间太长；为看医生5分钟费时费力不值得；小问题没有太多必要。这庞大的95.2%的人是将会在线问诊模式的潜在市场，其中有一部分人虽然没有医院就诊，但仍旧希望能通过更方便的方式了解身体不适的原因。</a:t>
            </a: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r>
              <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　　此外，在选择去医院看病的人群中尚有大量比例并不需要现场治疗，有数据称为70%。如果有成熟的在线问诊服务，也能解决这部分人群的需求。</a:t>
            </a: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r>
              <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　　现今人们获得各种健康资讯渠道很多，但可信度大多很低。各种健康建议泛滥，有些甚至自相矛盾，让一般大众无从辨。尤其是网络资讯。许多内容以健康建议为幌子，事实上却是医疗健康产品广告。人们对网络资讯的需求强烈，但可靠的网络资讯渠道有限。人们希望能找到一个更具公信力、方便快捷而有具有个性化的医疗保健建议。这些可能并不涉及真正上的医学治疗，而更多是从健康习惯和认识上给出的建议。在线问诊模式中，专业医师将为公众提供具有更高可信度的医疗健康咨询服务，同时在线问诊平台若能建立起自身的公信力，将能**满足市场的需求。</a:t>
            </a: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a:stretch>
            <a:fillRect/>
          </a:stretch>
        </p:blipFill>
        <p:spPr>
          <a:xfrm>
            <a:off x="7240905" y="1935480"/>
            <a:ext cx="5367655"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 calcmode="lin" valueType="num">
                                      <p:cBhvr>
                                        <p:cTn id="14"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37076" y="188813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709639" y="188813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94" y="412841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473358" y="412841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48039" y="694579"/>
            <a:ext cx="9532789" cy="1050925"/>
          </a:xfrm>
          <a:prstGeom prst="rect">
            <a:avLst/>
          </a:prstGeom>
          <a:noFill/>
        </p:spPr>
        <p:txBody>
          <a:bodyPr wrap="square" rtlCol="0">
            <a:spAutoFit/>
          </a:bodyPr>
          <a:lstStyle/>
          <a:p>
            <a:pPr algn="ctr" eaLnBrk="1" latinLnBrk="0" hangingPunct="1">
              <a:lnSpc>
                <a:spcPct val="130000"/>
              </a:lnSpc>
            </a:pPr>
            <a:r>
              <a:rPr lang="zh-CN" altLang="en-US" sz="4800" dirty="0">
                <a:solidFill>
                  <a:schemeClr val="bg1"/>
                </a:solidFill>
                <a:latin typeface="微软雅黑" panose="020B0503020204020204" pitchFamily="34" charset="-122"/>
                <a:ea typeface="微软雅黑" panose="020B0503020204020204" pitchFamily="34" charset="-122"/>
                <a:cs typeface="+mn-ea"/>
                <a:sym typeface="+mn-lt"/>
              </a:rPr>
              <a:t>市场上的同类产品</a:t>
            </a:r>
            <a:endParaRPr lang="zh-CN" altLang="en-US" sz="4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TextBox 32"/>
          <p:cNvSpPr txBox="1"/>
          <p:nvPr/>
        </p:nvSpPr>
        <p:spPr>
          <a:xfrm>
            <a:off x="3693316" y="2541992"/>
            <a:ext cx="2235838" cy="1209675"/>
          </a:xfrm>
          <a:prstGeom prst="rect">
            <a:avLst/>
          </a:prstGeom>
          <a:noFill/>
        </p:spPr>
        <p:txBody>
          <a:bodyPr wrap="square" rtlCol="0">
            <a:spAutoFit/>
          </a:bodyPr>
          <a:lstStyle/>
          <a:p>
            <a:pPr algn="just">
              <a:lnSpc>
                <a:spcPct val="130000"/>
              </a:lnSpc>
            </a:pP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本质还是人工咨询，并不是智能专家系统，会占用医生时间，仍然存在问题不能及时解决的可能</a:t>
            </a:r>
            <a:endPar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0" name="TextBox 32"/>
          <p:cNvSpPr txBox="1"/>
          <p:nvPr/>
        </p:nvSpPr>
        <p:spPr>
          <a:xfrm>
            <a:off x="10185556" y="2541992"/>
            <a:ext cx="2235838" cy="1209675"/>
          </a:xfrm>
          <a:prstGeom prst="rect">
            <a:avLst/>
          </a:prstGeom>
          <a:noFill/>
        </p:spPr>
        <p:txBody>
          <a:bodyPr wrap="square" rtlCol="0">
            <a:spAutoFit/>
          </a:bodyPr>
          <a:lstStyle/>
          <a:p>
            <a:pPr algn="just">
              <a:lnSpc>
                <a:spcPct val="130000"/>
              </a:lnSpc>
            </a:pP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五花八门质量参差不齐，缺乏权威认证，甚至可能给出错误建议，导致更大损失。</a:t>
            </a:r>
            <a:endPar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1" name="TextBox 32"/>
          <p:cNvSpPr txBox="1"/>
          <p:nvPr/>
        </p:nvSpPr>
        <p:spPr>
          <a:xfrm>
            <a:off x="431956" y="4262842"/>
            <a:ext cx="2235838" cy="1768475"/>
          </a:xfrm>
          <a:prstGeom prst="rect">
            <a:avLst/>
          </a:prstGeom>
          <a:noFill/>
        </p:spPr>
        <p:txBody>
          <a:bodyPr wrap="square" rtlCol="0">
            <a:spAutoFit/>
          </a:bodyPr>
          <a:lstStyle/>
          <a:p>
            <a:pPr algn="just">
              <a:lnSpc>
                <a:spcPct val="130000"/>
              </a:lnSpc>
            </a:pPr>
            <a:r>
              <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百度被央视曝光出现医疗推广事件，据新浪科技，央视新闻报道称，有不少在上海求医的患者向媒体反映，自己通过百度搜索“上海复旦大学附属医院”，</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2" name="TextBox 32"/>
          <p:cNvSpPr txBox="1"/>
          <p:nvPr/>
        </p:nvSpPr>
        <p:spPr>
          <a:xfrm>
            <a:off x="6866411" y="4262842"/>
            <a:ext cx="2235838" cy="1768475"/>
          </a:xfrm>
          <a:prstGeom prst="rect">
            <a:avLst/>
          </a:prstGeom>
          <a:noFill/>
        </p:spPr>
        <p:txBody>
          <a:bodyPr wrap="square" rtlCol="0">
            <a:spAutoFit/>
          </a:bodyPr>
          <a:lstStyle/>
          <a:p>
            <a:pPr algn="just">
              <a:lnSpc>
                <a:spcPct val="130000"/>
              </a:lnSpc>
            </a:pPr>
            <a:r>
              <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去了在搜索结果中排名前列的“复大医院”进行就诊，花了大价钱看病后，病却没见好，再去三甲医院复诊后，得到的诊断结果与“复大医院”大相径庭。</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432028" y="433977"/>
            <a:ext cx="1809750" cy="372110"/>
          </a:xfrm>
          <a:prstGeom prst="rect">
            <a:avLst/>
          </a:prstGeom>
          <a:noFill/>
        </p:spPr>
        <p:txBody>
          <a:bodyPr wrap="none" lIns="96434" tIns="48217" rIns="96434" bIns="48217" rtlCol="0">
            <a:spAutoFit/>
          </a:bodyPr>
          <a:lstStyle/>
          <a:p>
            <a:pPr defTabSz="963930"/>
            <a:r>
              <a:rPr lang="en-US" altLang="zh-CN" dirty="0">
                <a:solidFill>
                  <a:schemeClr val="bg1"/>
                </a:solidFill>
                <a:cs typeface="+mn-ea"/>
                <a:sym typeface="+mn-lt"/>
              </a:rPr>
              <a:t>They  just  like  us</a:t>
            </a:r>
            <a:endParaRPr lang="zh-CN" altLang="en-US" dirty="0">
              <a:solidFill>
                <a:schemeClr val="bg1"/>
              </a:solidFill>
              <a:cs typeface="+mn-ea"/>
              <a:sym typeface="+mn-lt"/>
            </a:endParaRPr>
          </a:p>
        </p:txBody>
      </p:sp>
      <p:pic>
        <p:nvPicPr>
          <p:cNvPr id="2" name="图片 1" descr=")QFCU%DK5%NYZP]`DCZ1J%W"/>
          <p:cNvPicPr>
            <a:picLocks noChangeAspect="1"/>
          </p:cNvPicPr>
          <p:nvPr/>
        </p:nvPicPr>
        <p:blipFill>
          <a:blip r:embed="rId1"/>
          <a:stretch>
            <a:fillRect/>
          </a:stretch>
        </p:blipFill>
        <p:spPr>
          <a:xfrm>
            <a:off x="1270" y="1887855"/>
            <a:ext cx="3148330" cy="2155190"/>
          </a:xfrm>
          <a:prstGeom prst="rect">
            <a:avLst/>
          </a:prstGeom>
        </p:spPr>
      </p:pic>
      <p:pic>
        <p:nvPicPr>
          <p:cNvPr id="3" name="图片 2" descr="PX5M]IP)@23DC}D3SKN`W)Y"/>
          <p:cNvPicPr>
            <a:picLocks noChangeAspect="1"/>
          </p:cNvPicPr>
          <p:nvPr/>
        </p:nvPicPr>
        <p:blipFill>
          <a:blip r:embed="rId2"/>
          <a:stretch>
            <a:fillRect/>
          </a:stretch>
        </p:blipFill>
        <p:spPr>
          <a:xfrm>
            <a:off x="6472555" y="1887855"/>
            <a:ext cx="3148965" cy="2155825"/>
          </a:xfrm>
          <a:prstGeom prst="rect">
            <a:avLst/>
          </a:prstGeom>
        </p:spPr>
      </p:pic>
      <p:pic>
        <p:nvPicPr>
          <p:cNvPr id="4" name="图片 3"/>
          <p:cNvPicPr>
            <a:picLocks noChangeAspect="1"/>
          </p:cNvPicPr>
          <p:nvPr/>
        </p:nvPicPr>
        <p:blipFill>
          <a:blip r:embed="rId3"/>
          <a:stretch>
            <a:fillRect/>
          </a:stretch>
        </p:blipFill>
        <p:spPr>
          <a:xfrm>
            <a:off x="3228975" y="4128135"/>
            <a:ext cx="3157220" cy="2160270"/>
          </a:xfrm>
          <a:prstGeom prst="rect">
            <a:avLst/>
          </a:prstGeom>
        </p:spPr>
      </p:pic>
      <p:pic>
        <p:nvPicPr>
          <p:cNvPr id="5" name="图片 4"/>
          <p:cNvPicPr>
            <a:picLocks noChangeAspect="1"/>
          </p:cNvPicPr>
          <p:nvPr/>
        </p:nvPicPr>
        <p:blipFill>
          <a:blip r:embed="rId4"/>
          <a:stretch>
            <a:fillRect/>
          </a:stretch>
        </p:blipFill>
        <p:spPr>
          <a:xfrm>
            <a:off x="9709785" y="4128135"/>
            <a:ext cx="3147695" cy="2160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by="(-#ppt_w*2)" calcmode="lin" valueType="num">
                                      <p:cBhvr rctx="PPT">
                                        <p:cTn id="7" dur="250" autoRev="1" fill="hold">
                                          <p:stCondLst>
                                            <p:cond delay="0"/>
                                          </p:stCondLst>
                                        </p:cTn>
                                        <p:tgtEl>
                                          <p:spTgt spid="33"/>
                                        </p:tgtEl>
                                        <p:attrNameLst>
                                          <p:attrName>ppt_w</p:attrName>
                                        </p:attrNameLst>
                                      </p:cBhvr>
                                    </p:anim>
                                    <p:anim by="(#ppt_w*0.50)" calcmode="lin" valueType="num">
                                      <p:cBhvr>
                                        <p:cTn id="8" dur="250" decel="50000" autoRev="1" fill="hold">
                                          <p:stCondLst>
                                            <p:cond delay="0"/>
                                          </p:stCondLst>
                                        </p:cTn>
                                        <p:tgtEl>
                                          <p:spTgt spid="33"/>
                                        </p:tgtEl>
                                        <p:attrNameLst>
                                          <p:attrName>ppt_x</p:attrName>
                                        </p:attrNameLst>
                                      </p:cBhvr>
                                    </p:anim>
                                    <p:anim from="(-#ppt_h/2)" to="(#ppt_y)" calcmode="lin" valueType="num">
                                      <p:cBhvr>
                                        <p:cTn id="9" dur="500" fill="hold">
                                          <p:stCondLst>
                                            <p:cond delay="0"/>
                                          </p:stCondLst>
                                        </p:cTn>
                                        <p:tgtEl>
                                          <p:spTgt spid="33"/>
                                        </p:tgtEl>
                                        <p:attrNameLst>
                                          <p:attrName>ppt_y</p:attrName>
                                        </p:attrNameLst>
                                      </p:cBhvr>
                                    </p:anim>
                                    <p:animRot by="21600000">
                                      <p:cBhvr>
                                        <p:cTn id="10" dur="500" fill="hold">
                                          <p:stCondLst>
                                            <p:cond delay="0"/>
                                          </p:stCondLst>
                                        </p:cTn>
                                        <p:tgtEl>
                                          <p:spTgt spid="3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trips(downRight)">
                                      <p:cBhvr>
                                        <p:cTn id="15" dur="500"/>
                                        <p:tgtEl>
                                          <p:spTgt spid="17"/>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250" fill="hold"/>
                                        <p:tgtEl>
                                          <p:spTgt spid="15"/>
                                        </p:tgtEl>
                                        <p:attrNameLst>
                                          <p:attrName>ppt_x</p:attrName>
                                        </p:attrNameLst>
                                      </p:cBhvr>
                                      <p:tavLst>
                                        <p:tav tm="0">
                                          <p:val>
                                            <p:strVal val="0-#ppt_w/2"/>
                                          </p:val>
                                        </p:tav>
                                        <p:tav tm="100000">
                                          <p:val>
                                            <p:strVal val="#ppt_x"/>
                                          </p:val>
                                        </p:tav>
                                      </p:tavLst>
                                    </p:anim>
                                    <p:anim calcmode="lin" valueType="num">
                                      <p:cBhvr additive="base">
                                        <p:cTn id="20"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downRight)">
                                      <p:cBhvr>
                                        <p:cTn id="25" dur="500"/>
                                        <p:tgtEl>
                                          <p:spTgt spid="19"/>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0-#ppt_w/2"/>
                                          </p:val>
                                        </p:tav>
                                        <p:tav tm="100000">
                                          <p:val>
                                            <p:strVal val="#ppt_x"/>
                                          </p:val>
                                        </p:tav>
                                      </p:tavLst>
                                    </p:anim>
                                    <p:anim calcmode="lin" valueType="num">
                                      <p:cBhvr additive="base">
                                        <p:cTn id="30" dur="25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trips(downRight)">
                                      <p:cBhvr>
                                        <p:cTn id="35" dur="500"/>
                                        <p:tgtEl>
                                          <p:spTgt spid="28"/>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250" fill="hold"/>
                                        <p:tgtEl>
                                          <p:spTgt spid="21"/>
                                        </p:tgtEl>
                                        <p:attrNameLst>
                                          <p:attrName>ppt_x</p:attrName>
                                        </p:attrNameLst>
                                      </p:cBhvr>
                                      <p:tavLst>
                                        <p:tav tm="0">
                                          <p:val>
                                            <p:strVal val="0-#ppt_w/2"/>
                                          </p:val>
                                        </p:tav>
                                        <p:tav tm="100000">
                                          <p:val>
                                            <p:strVal val="#ppt_x"/>
                                          </p:val>
                                        </p:tav>
                                      </p:tavLst>
                                    </p:anim>
                                    <p:anim calcmode="lin" valueType="num">
                                      <p:cBhvr additive="base">
                                        <p:cTn id="40" dur="2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strips(downRight)">
                                      <p:cBhvr>
                                        <p:cTn id="45" dur="500"/>
                                        <p:tgtEl>
                                          <p:spTgt spid="30"/>
                                        </p:tgtEl>
                                      </p:cBhvr>
                                    </p:animEffect>
                                  </p:childTnLst>
                                </p:cTn>
                              </p:par>
                            </p:childTnLst>
                          </p:cTn>
                        </p:par>
                        <p:par>
                          <p:cTn id="46" fill="hold">
                            <p:stCondLst>
                              <p:cond delay="500"/>
                            </p:stCondLst>
                            <p:childTnLst>
                              <p:par>
                                <p:cTn id="47" presetID="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250" fill="hold"/>
                                        <p:tgtEl>
                                          <p:spTgt spid="22"/>
                                        </p:tgtEl>
                                        <p:attrNameLst>
                                          <p:attrName>ppt_x</p:attrName>
                                        </p:attrNameLst>
                                      </p:cBhvr>
                                      <p:tavLst>
                                        <p:tav tm="0">
                                          <p:val>
                                            <p:strVal val="0-#ppt_w/2"/>
                                          </p:val>
                                        </p:tav>
                                        <p:tav tm="100000">
                                          <p:val>
                                            <p:strVal val="#ppt_x"/>
                                          </p:val>
                                        </p:tav>
                                      </p:tavLst>
                                    </p:anim>
                                    <p:anim calcmode="lin" valueType="num">
                                      <p:cBhvr additive="base">
                                        <p:cTn id="50" dur="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8" grpId="0" animBg="1"/>
      <p:bldP spid="30" grpId="0" animBg="1"/>
      <p:bldP spid="33" grpId="0"/>
      <p:bldP spid="15" grpId="0"/>
      <p:bldP spid="20" grpId="0"/>
      <p:bldP spid="21" grpId="0"/>
      <p:bldP spid="22" grpId="0"/>
    </p:bldLst>
  </p:timing>
</p:sld>
</file>

<file path=ppt/tags/tag1.xml><?xml version="1.0" encoding="utf-8"?>
<p:tagLst xmlns:p="http://schemas.openxmlformats.org/presentationml/2006/main">
  <p:tag name="MH" val="20160830110423"/>
  <p:tag name="MH_LIBRARY" val="CONTENTS"/>
  <p:tag name="MH_TYPE" val="ENTRY"/>
  <p:tag name="ID" val="547130"/>
  <p:tag name="MH_ORDER" val="1"/>
</p:tagLst>
</file>

<file path=ppt/tags/tag10.xml><?xml version="1.0" encoding="utf-8"?>
<p:tagLst xmlns:p="http://schemas.openxmlformats.org/presentationml/2006/main">
  <p:tag name="MH" val="20160830110423"/>
  <p:tag name="MH_LIBRARY" val="CONTENTS"/>
  <p:tag name="MH_AUTOCOLOR" val="TRUE"/>
  <p:tag name="MH_TYPE" val="CONTENTS"/>
  <p:tag name="ID" val="547130"/>
</p:tagLst>
</file>

<file path=ppt/tags/tag2.xml><?xml version="1.0" encoding="utf-8"?>
<p:tagLst xmlns:p="http://schemas.openxmlformats.org/presentationml/2006/main">
  <p:tag name="MH" val="20160830110423"/>
  <p:tag name="MH_LIBRARY" val="CONTENTS"/>
  <p:tag name="MH_TYPE" val="ENTRY"/>
  <p:tag name="ID" val="547130"/>
  <p:tag name="MH_ORDER" val="2"/>
</p:tagLst>
</file>

<file path=ppt/tags/tag3.xml><?xml version="1.0" encoding="utf-8"?>
<p:tagLst xmlns:p="http://schemas.openxmlformats.org/presentationml/2006/main">
  <p:tag name="MH" val="20160830110423"/>
  <p:tag name="MH_LIBRARY" val="CONTENTS"/>
  <p:tag name="MH_TYPE" val="ENTRY"/>
  <p:tag name="ID" val="547130"/>
  <p:tag name="MH_ORDER" val="4"/>
</p:tagLst>
</file>

<file path=ppt/tags/tag4.xml><?xml version="1.0" encoding="utf-8"?>
<p:tagLst xmlns:p="http://schemas.openxmlformats.org/presentationml/2006/main">
  <p:tag name="MH" val="20160830110423"/>
  <p:tag name="MH_LIBRARY" val="CONTENTS"/>
  <p:tag name="MH_TYPE" val="NUMBER"/>
  <p:tag name="ID" val="547130"/>
  <p:tag name="MH_ORDER" val="1"/>
</p:tagLst>
</file>

<file path=ppt/tags/tag5.xml><?xml version="1.0" encoding="utf-8"?>
<p:tagLst xmlns:p="http://schemas.openxmlformats.org/presentationml/2006/main">
  <p:tag name="MH" val="20160830110423"/>
  <p:tag name="MH_LIBRARY" val="CONTENTS"/>
  <p:tag name="MH_TYPE" val="NUMBER"/>
  <p:tag name="ID" val="547130"/>
  <p:tag name="MH_ORDER" val="2"/>
</p:tagLst>
</file>

<file path=ppt/tags/tag6.xml><?xml version="1.0" encoding="utf-8"?>
<p:tagLst xmlns:p="http://schemas.openxmlformats.org/presentationml/2006/main">
  <p:tag name="MH" val="20160830110423"/>
  <p:tag name="MH_LIBRARY" val="CONTENTS"/>
  <p:tag name="MH_TYPE" val="NUMBER"/>
  <p:tag name="ID" val="547130"/>
  <p:tag name="MH_ORDER" val="3"/>
</p:tagLst>
</file>

<file path=ppt/tags/tag7.xml><?xml version="1.0" encoding="utf-8"?>
<p:tagLst xmlns:p="http://schemas.openxmlformats.org/presentationml/2006/main">
  <p:tag name="MH" val="20160830110423"/>
  <p:tag name="MH_LIBRARY" val="CONTENTS"/>
  <p:tag name="MH_TYPE" val="NUMBER"/>
  <p:tag name="ID" val="547130"/>
  <p:tag name="MH_ORDER" val="4"/>
</p:tagLst>
</file>

<file path=ppt/tags/tag8.xml><?xml version="1.0" encoding="utf-8"?>
<p:tagLst xmlns:p="http://schemas.openxmlformats.org/presentationml/2006/main">
  <p:tag name="MH" val="20160830110423"/>
  <p:tag name="MH_LIBRARY" val="CONTENTS"/>
  <p:tag name="MH_TYPE" val="OTHERS"/>
  <p:tag name="ID" val="547130"/>
</p:tagLst>
</file>

<file path=ppt/tags/tag9.xml><?xml version="1.0" encoding="utf-8"?>
<p:tagLst xmlns:p="http://schemas.openxmlformats.org/presentationml/2006/main">
  <p:tag name="MH" val="20160830110423"/>
  <p:tag name="MH_LIBRARY" val="CONTENTS"/>
  <p:tag name="MH_TYPE" val="OTHERS"/>
  <p:tag name="ID" val="547130"/>
</p:tagLst>
</file>

<file path=ppt/theme/theme1.xml><?xml version="1.0" encoding="utf-8"?>
<a:theme xmlns:a="http://schemas.openxmlformats.org/drawingml/2006/main" name="第一PPT，www.1ppt.com">
  <a:themeElements>
    <a:clrScheme name="自定义 592">
      <a:dk1>
        <a:sysClr val="windowText" lastClr="000000"/>
      </a:dk1>
      <a:lt1>
        <a:sysClr val="window" lastClr="FFFFFF"/>
      </a:lt1>
      <a:dk2>
        <a:srgbClr val="44546A"/>
      </a:dk2>
      <a:lt2>
        <a:srgbClr val="E7E6E6"/>
      </a:lt2>
      <a:accent1>
        <a:srgbClr val="3B6BFB"/>
      </a:accent1>
      <a:accent2>
        <a:srgbClr val="92D050"/>
      </a:accent2>
      <a:accent3>
        <a:srgbClr val="3B6BFB"/>
      </a:accent3>
      <a:accent4>
        <a:srgbClr val="92D050"/>
      </a:accent4>
      <a:accent5>
        <a:srgbClr val="3B6BFB"/>
      </a:accent5>
      <a:accent6>
        <a:srgbClr val="92D050"/>
      </a:accent6>
      <a:hlink>
        <a:srgbClr val="3B6BFB"/>
      </a:hlink>
      <a:folHlink>
        <a:srgbClr val="92D05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2183</Words>
  <Application>WPS 演示</Application>
  <PresentationFormat>自定义</PresentationFormat>
  <Paragraphs>140</Paragraphs>
  <Slides>17</Slides>
  <Notes>21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宋体</vt:lpstr>
      <vt:lpstr>Wingdings</vt:lpstr>
      <vt:lpstr>Calibri</vt:lpstr>
      <vt:lpstr>Calibri</vt:lpstr>
      <vt:lpstr>微软雅黑</vt:lpstr>
      <vt:lpstr>汉仪大宋简</vt:lpstr>
      <vt:lpstr>方正正大黑简体</vt:lpstr>
      <vt:lpstr>Times New Roman</vt:lpstr>
      <vt:lpstr>Arial Narrow</vt:lpstr>
      <vt:lpstr>Franklin Gothic Medium</vt:lpstr>
      <vt:lpstr>Gill Sans</vt:lpstr>
      <vt:lpstr>Impact</vt:lpstr>
      <vt:lpstr>黑体</vt:lpstr>
      <vt:lpstr>Arial Unicode MS</vt:lpstr>
      <vt:lpstr>Calibri Light</vt:lpstr>
      <vt:lpstr>HelveticaNeueLT Pro 35 Th</vt:lpstr>
      <vt:lpstr>方正正准黑简体</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星球星空</dc:title>
  <dc:creator/>
  <cp:keywords>www.1ppt.com</cp:keywords>
  <cp:lastModifiedBy>溟月秋草凉</cp:lastModifiedBy>
  <cp:revision>7</cp:revision>
  <dcterms:created xsi:type="dcterms:W3CDTF">2016-10-17T14:00:00Z</dcterms:created>
  <dcterms:modified xsi:type="dcterms:W3CDTF">2018-11-14T10:51:31Z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