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2" r:id="rId4"/>
    <p:sldId id="256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68760"/>
            <a:ext cx="9036496" cy="4392488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 расчета </a:t>
            </a:r>
            <a:r>
              <a:rPr lang="en-US" dirty="0" smtClean="0"/>
              <a:t>CRC - 8</a:t>
            </a:r>
            <a:br>
              <a:rPr lang="en-US" dirty="0" smtClean="0"/>
            </a:br>
            <a:r>
              <a:rPr lang="ru-RU" dirty="0" smtClean="0"/>
              <a:t>для </a:t>
            </a:r>
            <a:r>
              <a:rPr lang="ru-RU" dirty="0" smtClean="0"/>
              <a:t>протокола передачи данных - </a:t>
            </a:r>
            <a:r>
              <a:rPr lang="en-US" dirty="0" err="1" smtClean="0"/>
              <a:t>ModbusRTU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742" y="260648"/>
            <a:ext cx="8229600" cy="366435"/>
          </a:xfrm>
        </p:spPr>
        <p:txBody>
          <a:bodyPr>
            <a:noAutofit/>
          </a:bodyPr>
          <a:lstStyle/>
          <a:p>
            <a:r>
              <a:rPr lang="ru-RU" sz="2800" dirty="0" smtClean="0"/>
              <a:t>Суть алгоритма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3210" y="3556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Предположим имеется следующее начало из пакет</a:t>
            </a:r>
            <a:r>
              <a:rPr lang="ru-RU" sz="2000" dirty="0"/>
              <a:t>а</a:t>
            </a:r>
            <a:r>
              <a:rPr lang="ru-RU" sz="2000" dirty="0" smtClean="0"/>
              <a:t> данных:</a:t>
            </a:r>
          </a:p>
          <a:p>
            <a:pPr algn="ctr"/>
            <a:r>
              <a:rPr lang="ru-RU" sz="2000" dirty="0" smtClean="0"/>
              <a:t>  		</a:t>
            </a:r>
            <a:r>
              <a:rPr lang="ru-RU" sz="2000" dirty="0"/>
              <a:t> 00010100 </a:t>
            </a:r>
            <a:r>
              <a:rPr lang="ru-RU" sz="2000" dirty="0" smtClean="0"/>
              <a:t>00001100 11000101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326" y="114770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Первые два байта данных считываются в регистры В1 и В2 соответственно:</a:t>
            </a:r>
          </a:p>
          <a:p>
            <a:pPr algn="ctr"/>
            <a:r>
              <a:rPr lang="ru-RU" sz="2000" dirty="0" smtClean="0"/>
              <a:t>В1 – 00010100      В2 - 00001100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74326" y="2011804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Далее регистры </a:t>
            </a:r>
            <a:r>
              <a:rPr lang="ru-RU" sz="2000" dirty="0"/>
              <a:t>8</a:t>
            </a:r>
            <a:r>
              <a:rPr lang="ru-RU" sz="2000" dirty="0" smtClean="0"/>
              <a:t> раз поразрядно сдвигаются, при этом старшие разряды В2 переходят в младшие В1, а старшие В1 во флаг С</a:t>
            </a:r>
            <a:r>
              <a:rPr lang="en-US" sz="2000" dirty="0" smtClean="0"/>
              <a:t>F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094408" y="2791192"/>
            <a:ext cx="4042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CF=x  &lt;-  </a:t>
            </a:r>
            <a:r>
              <a:rPr lang="ru-RU" sz="2000" dirty="0" smtClean="0"/>
              <a:t>00010100</a:t>
            </a:r>
            <a:r>
              <a:rPr lang="en-US" sz="2000" dirty="0" smtClean="0"/>
              <a:t>  &lt;- </a:t>
            </a:r>
            <a:r>
              <a:rPr lang="ru-RU" sz="2000" dirty="0" smtClean="0"/>
              <a:t> 00001100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090402" y="2791921"/>
            <a:ext cx="3938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CF=0  &lt;-  </a:t>
            </a:r>
            <a:r>
              <a:rPr lang="ru-RU" sz="2000" dirty="0" smtClean="0"/>
              <a:t>00101000 </a:t>
            </a:r>
            <a:r>
              <a:rPr lang="en-US" sz="2000" dirty="0" smtClean="0"/>
              <a:t> &lt;-  </a:t>
            </a:r>
            <a:r>
              <a:rPr lang="ru-RU" sz="2000" dirty="0" smtClean="0"/>
              <a:t>0001100х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098104" y="2791192"/>
            <a:ext cx="389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CF=0  &lt;-  </a:t>
            </a:r>
            <a:r>
              <a:rPr lang="ru-RU" sz="2000" dirty="0" smtClean="0"/>
              <a:t>01010000</a:t>
            </a:r>
            <a:r>
              <a:rPr lang="en-US" sz="2000" dirty="0" smtClean="0"/>
              <a:t>  &lt;-</a:t>
            </a: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001100хх</a:t>
            </a:r>
            <a:endParaRPr lang="ru-R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090402" y="2791192"/>
            <a:ext cx="382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CF=0  &lt;-  </a:t>
            </a:r>
            <a:r>
              <a:rPr lang="ru-RU" sz="2000" dirty="0" smtClean="0"/>
              <a:t>10100000</a:t>
            </a:r>
            <a:r>
              <a:rPr lang="en-US" sz="2000" dirty="0" smtClean="0"/>
              <a:t>  &lt;-  </a:t>
            </a:r>
            <a:r>
              <a:rPr lang="ru-RU" sz="2000" dirty="0" smtClean="0"/>
              <a:t> 01100ххх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002" y="3136363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 появлении единицы во флаге </a:t>
            </a:r>
            <a:r>
              <a:rPr lang="en-US" sz="2000" dirty="0" smtClean="0"/>
              <a:t>CF</a:t>
            </a:r>
            <a:r>
              <a:rPr lang="ru-RU" sz="2000" dirty="0" smtClean="0"/>
              <a:t>, над </a:t>
            </a:r>
            <a:r>
              <a:rPr lang="ru-RU" sz="2000" dirty="0"/>
              <a:t>В1 </a:t>
            </a:r>
            <a:r>
              <a:rPr lang="ru-RU" sz="2000" dirty="0" smtClean="0"/>
              <a:t>и полиномом выполняется операция ИСКЛЮЧАЮЩЕЕ ИЛИ:</a:t>
            </a:r>
          </a:p>
          <a:p>
            <a:r>
              <a:rPr lang="ru-RU" sz="2000" dirty="0" smtClean="0"/>
              <a:t>		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98104" y="2791921"/>
            <a:ext cx="382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CF=1  &lt;-  </a:t>
            </a:r>
            <a:r>
              <a:rPr lang="ru-RU" sz="2000" dirty="0" smtClean="0"/>
              <a:t>0100000</a:t>
            </a:r>
            <a:r>
              <a:rPr lang="en-US" sz="2000" dirty="0" smtClean="0"/>
              <a:t>0  &lt;-  </a:t>
            </a:r>
            <a:r>
              <a:rPr lang="ru-RU" sz="2000" dirty="0" smtClean="0"/>
              <a:t> 1100ххх</a:t>
            </a:r>
            <a:r>
              <a:rPr lang="en-US" sz="2000" dirty="0" smtClean="0"/>
              <a:t>x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805457" y="3863994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aseline="-25000" dirty="0" smtClean="0"/>
              <a:t>xor</a:t>
            </a:r>
            <a:r>
              <a:rPr lang="en-US" sz="2000" dirty="0" smtClean="0"/>
              <a:t>1 01000000</a:t>
            </a:r>
          </a:p>
          <a:p>
            <a:pPr algn="ctr"/>
            <a:r>
              <a:rPr lang="en-US" sz="2000" dirty="0" smtClean="0"/>
              <a:t>    1 00011001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747986" y="3863994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</a:t>
            </a:r>
            <a:r>
              <a:rPr lang="en-US" dirty="0"/>
              <a:t>F         B1     	   </a:t>
            </a:r>
            <a:r>
              <a:rPr lang="ru-RU" dirty="0"/>
              <a:t>Полином</a:t>
            </a:r>
            <a:br>
              <a:rPr lang="ru-RU" dirty="0"/>
            </a:br>
            <a:r>
              <a:rPr lang="en-US" dirty="0" smtClean="0"/>
              <a:t>            </a:t>
            </a:r>
            <a:r>
              <a:rPr lang="ru-RU" dirty="0"/>
              <a:t>		  </a:t>
            </a:r>
            <a:r>
              <a:rPr lang="en-US" dirty="0" smtClean="0"/>
              <a:t> </a:t>
            </a:r>
            <a:r>
              <a:rPr lang="ru-RU" dirty="0"/>
              <a:t>	</a:t>
            </a:r>
            <a:r>
              <a:rPr lang="en-US" dirty="0" smtClean="0"/>
              <a:t>                                  </a:t>
            </a:r>
            <a:r>
              <a:rPr lang="ru-RU" dirty="0" smtClean="0"/>
              <a:t>1</a:t>
            </a:r>
            <a:r>
              <a:rPr lang="en-US" dirty="0" smtClean="0"/>
              <a:t>    </a:t>
            </a:r>
            <a:r>
              <a:rPr lang="ru-RU" dirty="0" smtClean="0"/>
              <a:t>010</a:t>
            </a:r>
            <a:r>
              <a:rPr lang="en-US" dirty="0" smtClean="0"/>
              <a:t>0</a:t>
            </a:r>
            <a:r>
              <a:rPr lang="ru-RU" dirty="0" smtClean="0"/>
              <a:t>0000 </a:t>
            </a:r>
            <a:r>
              <a:rPr lang="en-US" dirty="0" smtClean="0"/>
              <a:t>XOR  1  00011001</a:t>
            </a:r>
            <a:endParaRPr lang="ru-RU" dirty="0" smtClean="0"/>
          </a:p>
          <a:p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2928006" y="4152026"/>
            <a:ext cx="36004" cy="312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3684090" y="4152026"/>
            <a:ext cx="0" cy="312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4764210" y="4152026"/>
            <a:ext cx="273236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5268266" y="4152026"/>
            <a:ext cx="72008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3968426" y="1003692"/>
            <a:ext cx="216024" cy="4979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5408586" y="1003692"/>
            <a:ext cx="288032" cy="4979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98104" y="287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347864" y="4464158"/>
            <a:ext cx="262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CF &lt;- 0 01011001</a:t>
            </a:r>
            <a:r>
              <a:rPr lang="ru-RU" sz="2000" dirty="0" smtClean="0"/>
              <a:t> -</a:t>
            </a:r>
            <a:r>
              <a:rPr lang="en-US" sz="2000" dirty="0" smtClean="0"/>
              <a:t>&gt; B1</a:t>
            </a:r>
            <a:endParaRPr lang="ru-RU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281" y="486602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Результат операции записывается в В1, и сдвиги продолжаются, пока не выполнится оставшиеся сдвиги т.е. В2 полностью не сдвинется. </a:t>
            </a:r>
            <a:endParaRPr lang="ru-RU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74326" y="5620713"/>
            <a:ext cx="6854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Содержимое В1 после 8ми сдвигов</a:t>
            </a:r>
            <a:r>
              <a:rPr lang="ru-RU" sz="2000" dirty="0" smtClean="0"/>
              <a:t>: В1 =</a:t>
            </a:r>
            <a:r>
              <a:rPr lang="en-US" sz="2000" dirty="0" smtClean="0"/>
              <a:t> </a:t>
            </a:r>
            <a:r>
              <a:rPr lang="ru-RU" sz="2000" dirty="0" smtClean="0"/>
              <a:t>11</a:t>
            </a:r>
            <a:r>
              <a:rPr lang="en-US" sz="2000" dirty="0" smtClean="0"/>
              <a:t>100001</a:t>
            </a:r>
            <a:r>
              <a:rPr lang="ru-RU" sz="2000" dirty="0" smtClean="0"/>
              <a:t> 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74326" y="6049537"/>
            <a:ext cx="892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После выполнения процедуры, в В2 записывается следующий байт из пакета. И процедура выполняется снова, где В1 = </a:t>
            </a:r>
            <a:r>
              <a:rPr lang="ru-RU" sz="2000" dirty="0" smtClean="0"/>
              <a:t>11</a:t>
            </a:r>
            <a:r>
              <a:rPr lang="ru-RU" sz="2000" dirty="0" smtClean="0"/>
              <a:t>100001  </a:t>
            </a:r>
            <a:r>
              <a:rPr lang="ru-RU" sz="2000" dirty="0" smtClean="0"/>
              <a:t>В2 = 11000101</a:t>
            </a:r>
            <a:endParaRPr lang="ru-RU" sz="2000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5115593" y="6020823"/>
            <a:ext cx="0" cy="3826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6660232" y="1063506"/>
            <a:ext cx="144016" cy="53399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Скругленный прямоугольник 2"/>
          <p:cNvSpPr/>
          <p:nvPr/>
        </p:nvSpPr>
        <p:spPr>
          <a:xfrm>
            <a:off x="5968630" y="709563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4658247" y="5673703"/>
            <a:ext cx="1140087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791967" y="699988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4892851" y="704077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41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  <p:bldP spid="41" grpId="0"/>
      <p:bldP spid="42" grpId="0"/>
      <p:bldP spid="43" grpId="0"/>
      <p:bldP spid="44" grpId="0"/>
      <p:bldP spid="3" grpId="0" animBg="1"/>
      <p:bldP spid="28" grpId="0" animBg="1"/>
      <p:bldP spid="31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210" y="116632"/>
            <a:ext cx="864096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Алгоритм в примере реализован на языке программирования </a:t>
            </a:r>
            <a:r>
              <a:rPr lang="en-US" sz="2400" dirty="0" smtClean="0"/>
              <a:t>Assembler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Блок-схемы составлены в соответствии с особенностями языка.</a:t>
            </a:r>
          </a:p>
          <a:p>
            <a:endParaRPr lang="ru-RU" sz="2400" dirty="0" smtClean="0"/>
          </a:p>
          <a:p>
            <a:r>
              <a:rPr lang="ru-RU" sz="2400" dirty="0" smtClean="0"/>
              <a:t>На первом слайде демонстрируется работа алгоритма получения данных из пакета и расчет контрольной суммы всего пакета.</a:t>
            </a:r>
          </a:p>
          <a:p>
            <a:r>
              <a:rPr lang="ru-RU" sz="2400" dirty="0" smtClean="0"/>
              <a:t>На втором слайде демонстрируется работа алгоритма расчета контрольной суммы для каждого байта из пакета данных.</a:t>
            </a:r>
          </a:p>
          <a:p>
            <a:endParaRPr lang="ru-RU" sz="2400" dirty="0" smtClean="0"/>
          </a:p>
          <a:p>
            <a:r>
              <a:rPr lang="ru-RU" sz="2400" dirty="0" smtClean="0"/>
              <a:t>Данный алгоритм также применим к </a:t>
            </a:r>
            <a:r>
              <a:rPr lang="en-US" sz="2400" dirty="0" smtClean="0"/>
              <a:t>CRC-16 </a:t>
            </a:r>
            <a:r>
              <a:rPr lang="ru-RU" sz="2400" dirty="0" smtClean="0"/>
              <a:t>и</a:t>
            </a:r>
            <a:r>
              <a:rPr lang="en-US" sz="2400" dirty="0" smtClean="0"/>
              <a:t> CRC-32</a:t>
            </a:r>
            <a:r>
              <a:rPr lang="ru-RU" sz="2400" dirty="0" smtClean="0"/>
              <a:t>.</a:t>
            </a:r>
          </a:p>
          <a:p>
            <a:endParaRPr lang="ru-RU" sz="2400" dirty="0" smtClean="0"/>
          </a:p>
          <a:p>
            <a:r>
              <a:rPr lang="ru-RU" sz="2400" dirty="0"/>
              <a:t>Е</a:t>
            </a:r>
            <a:r>
              <a:rPr lang="ru-RU" sz="2400" dirty="0" smtClean="0"/>
              <a:t>го можно реализовать на любом языке программирования.</a:t>
            </a:r>
          </a:p>
          <a:p>
            <a:endParaRPr lang="ru-RU" sz="2400" dirty="0" smtClean="0"/>
          </a:p>
          <a:p>
            <a:r>
              <a:rPr lang="ru-RU" sz="2400" dirty="0" smtClean="0"/>
              <a:t>Если последовательность данных в пакете получена в обратном порядке, достаточно зеркально отразить байты и полином, при этом сдвиги совершать вправо.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3112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39752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16632"/>
            <a:ext cx="2433698" cy="42484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95836" y="855234"/>
            <a:ext cx="1296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 =</a:t>
            </a:r>
          </a:p>
          <a:p>
            <a:endParaRPr lang="en-US" dirty="0" smtClean="0"/>
          </a:p>
          <a:p>
            <a:r>
              <a:rPr lang="en-US" dirty="0" smtClean="0"/>
              <a:t>B2 =</a:t>
            </a:r>
          </a:p>
          <a:p>
            <a:endParaRPr lang="en-US" sz="1600" dirty="0" smtClean="0"/>
          </a:p>
          <a:p>
            <a:r>
              <a:rPr lang="en-US" dirty="0" err="1" smtClean="0"/>
              <a:t>BReceiver</a:t>
            </a:r>
            <a:r>
              <a:rPr lang="en-US" dirty="0" smtClean="0"/>
              <a:t> =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Counter =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095836" y="14652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Polynom</a:t>
            </a:r>
            <a:r>
              <a:rPr lang="en-US" dirty="0" smtClean="0"/>
              <a:t> =      0001 1001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391980" y="85981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0000 0000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379974" y="136465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0000 0000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391980" y="192179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0000 0000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391980" y="247802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2224666" y="36451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224666" y="104448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224666" y="173399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2224666" y="224086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2224666" y="284735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2224666" y="34290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2224666" y="400506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2224666" y="465313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2224666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224666" y="645333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6046581" y="254596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046581" y="532328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6046581" y="692696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6046581" y="1013279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6046581" y="1229149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046581" y="1753906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046581" y="1988840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6046581" y="2229086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6046581" y="2708920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6046581" y="3009726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6046581" y="3212976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6046581" y="3429000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046581" y="3645024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6046581" y="3933056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6046581" y="4221088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79974" y="192179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</a:t>
            </a:r>
            <a:r>
              <a:rPr lang="ru-RU" dirty="0" smtClean="0"/>
              <a:t>1</a:t>
            </a:r>
            <a:r>
              <a:rPr lang="en-US" dirty="0" smtClean="0"/>
              <a:t> 0</a:t>
            </a:r>
            <a:r>
              <a:rPr lang="ru-RU" dirty="0" smtClean="0"/>
              <a:t>1</a:t>
            </a:r>
            <a:r>
              <a:rPr lang="en-US" dirty="0" smtClean="0"/>
              <a:t>00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395076" y="86631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</a:t>
            </a:r>
            <a:r>
              <a:rPr lang="ru-RU" dirty="0" smtClean="0"/>
              <a:t>1</a:t>
            </a:r>
            <a:r>
              <a:rPr lang="en-US" dirty="0" smtClean="0"/>
              <a:t> 0</a:t>
            </a:r>
            <a:r>
              <a:rPr lang="ru-RU" dirty="0" smtClean="0"/>
              <a:t>1</a:t>
            </a:r>
            <a:r>
              <a:rPr lang="en-US" dirty="0" smtClean="0"/>
              <a:t>00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12981" y="2479126"/>
            <a:ext cx="31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42" name="Прямая со стрелкой 41"/>
          <p:cNvCxnSpPr/>
          <p:nvPr/>
        </p:nvCxnSpPr>
        <p:spPr>
          <a:xfrm flipH="1">
            <a:off x="2224666" y="284845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79974" y="192179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</a:t>
            </a:r>
            <a:r>
              <a:rPr lang="ru-RU" dirty="0"/>
              <a:t>0</a:t>
            </a:r>
            <a:r>
              <a:rPr lang="en-US" dirty="0" smtClean="0"/>
              <a:t> </a:t>
            </a:r>
            <a:r>
              <a:rPr lang="ru-RU" dirty="0"/>
              <a:t>1</a:t>
            </a:r>
            <a:r>
              <a:rPr lang="ru-RU" dirty="0" smtClean="0"/>
              <a:t>1</a:t>
            </a:r>
            <a:r>
              <a:rPr lang="en-US" dirty="0" smtClean="0"/>
              <a:t>00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4385679" y="136465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 </a:t>
            </a:r>
            <a:r>
              <a:rPr lang="ru-RU" dirty="0" smtClean="0"/>
              <a:t>11</a:t>
            </a:r>
            <a:r>
              <a:rPr lang="en-US" dirty="0" smtClean="0"/>
              <a:t>00</a:t>
            </a:r>
            <a:endParaRPr lang="ru-RU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6046581" y="2708920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2224666" y="284845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91980" y="2479126"/>
            <a:ext cx="31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6048164" y="3009726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2224666" y="284845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2224666" y="34261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6048164" y="3213050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379974" y="19168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</a:t>
            </a:r>
            <a:r>
              <a:rPr lang="en-US" dirty="0" smtClean="0"/>
              <a:t>0</a:t>
            </a:r>
            <a:r>
              <a:rPr lang="ru-RU" dirty="0"/>
              <a:t>0</a:t>
            </a:r>
            <a:r>
              <a:rPr lang="en-US" dirty="0" smtClean="0"/>
              <a:t> </a:t>
            </a:r>
            <a:r>
              <a:rPr lang="ru-RU" dirty="0" smtClean="0"/>
              <a:t>01</a:t>
            </a:r>
            <a:r>
              <a:rPr lang="en-US" dirty="0" smtClean="0"/>
              <a:t>0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4379974" y="136465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</a:t>
            </a:r>
            <a:r>
              <a:rPr lang="en-US" dirty="0" smtClean="0"/>
              <a:t>00 </a:t>
            </a:r>
            <a:r>
              <a:rPr lang="ru-RU" dirty="0"/>
              <a:t>0</a:t>
            </a:r>
            <a:r>
              <a:rPr lang="ru-RU" dirty="0" smtClean="0"/>
              <a:t>1</a:t>
            </a:r>
            <a:r>
              <a:rPr lang="en-US" dirty="0" smtClean="0"/>
              <a:t>0</a:t>
            </a:r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55" name="Прямая со стрелкой 54"/>
          <p:cNvCxnSpPr/>
          <p:nvPr/>
        </p:nvCxnSpPr>
        <p:spPr>
          <a:xfrm flipH="1">
            <a:off x="2224666" y="400506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6046581" y="3426172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384249" y="84881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1110</a:t>
            </a:r>
            <a:r>
              <a:rPr lang="en-US" dirty="0" smtClean="0"/>
              <a:t> </a:t>
            </a:r>
            <a:r>
              <a:rPr lang="ru-RU" dirty="0" smtClean="0"/>
              <a:t>1</a:t>
            </a:r>
            <a:r>
              <a:rPr lang="ru-RU" dirty="0" smtClean="0"/>
              <a:t>101</a:t>
            </a:r>
            <a:endParaRPr lang="ru-RU" dirty="0"/>
          </a:p>
        </p:txBody>
      </p:sp>
      <p:cxnSp>
        <p:nvCxnSpPr>
          <p:cNvPr id="58" name="Прямая со стрелкой 57"/>
          <p:cNvCxnSpPr/>
          <p:nvPr/>
        </p:nvCxnSpPr>
        <p:spPr>
          <a:xfrm flipH="1">
            <a:off x="2215335" y="465313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6046581" y="3645024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>
            <a:off x="2215335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6037250" y="4221088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05298" y="465313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Начало программы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95836" y="4653136"/>
            <a:ext cx="554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Регистр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Polynom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содержит полином</a:t>
            </a:r>
          </a:p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Регистры В1 и В2 необходимы для расчета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CRC</a:t>
            </a:r>
          </a:p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регистр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BReceiver</a:t>
            </a:r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записывается байт из пакета данных</a:t>
            </a:r>
          </a:p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регистр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Counter </a:t>
            </a:r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записывается кол-во байт в пакете данных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95836" y="4673061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Считаем первый байт из пакета данных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95193" y="4673061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Запишем считанный из пакета байт в В</a:t>
            </a:r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95836" y="465313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Начало цикла расчета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CRC</a:t>
            </a:r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всего пакета данных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95193" y="4673061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Уменьшаем счетчик цикла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95193" y="4673061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Считываем следующий байт из пакета данных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95836" y="4647803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Посчитаем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CRC </a:t>
            </a:r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полученных байт пакета данных</a:t>
            </a:r>
          </a:p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Результат расчета останется в В1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89429" y="465313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Запишем полученный байт в В</a:t>
            </a:r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95193" y="4698337"/>
            <a:ext cx="5544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Проверяем счетчик</a:t>
            </a:r>
          </a:p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Если считали все байты из пакета выходим из цикла</a:t>
            </a:r>
          </a:p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Иначе продолжаем получение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байт и расчет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CRC</a:t>
            </a:r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95836" y="4698337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Переходим к след. итерации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04716" y="4698337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Уменьшаем счетчик цикла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124577" y="468497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Получаем следующий байт из пакета данных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35522" y="4713383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Записываем его в байт В2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23833" y="4684311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Посчитаем С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RC</a:t>
            </a:r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В2 и В1, в котором хранится предыдущий расчет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95193" y="4713383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Проверяем счетчик цикла</a:t>
            </a:r>
          </a:p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Совершаем те же самые действия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169554" y="4759550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После выполнения данного алгоритма в В1 будет хранится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CRC</a:t>
            </a:r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всего пакета данных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Скругленный прямоугольник 78"/>
          <p:cNvSpPr/>
          <p:nvPr/>
        </p:nvSpPr>
        <p:spPr>
          <a:xfrm>
            <a:off x="4412981" y="1959394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Скругленный прямоугольник 79"/>
          <p:cNvSpPr/>
          <p:nvPr/>
        </p:nvSpPr>
        <p:spPr>
          <a:xfrm>
            <a:off x="4412981" y="897418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Скругленный прямоугольник 80"/>
          <p:cNvSpPr/>
          <p:nvPr/>
        </p:nvSpPr>
        <p:spPr>
          <a:xfrm>
            <a:off x="4379974" y="2516727"/>
            <a:ext cx="351040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4388160" y="1970727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4412981" y="1402260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Скругленный прямоугольник 83"/>
          <p:cNvSpPr/>
          <p:nvPr/>
        </p:nvSpPr>
        <p:spPr>
          <a:xfrm>
            <a:off x="4391980" y="897418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4379974" y="2489797"/>
            <a:ext cx="371054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Скругленный прямоугольник 85"/>
          <p:cNvSpPr/>
          <p:nvPr/>
        </p:nvSpPr>
        <p:spPr>
          <a:xfrm>
            <a:off x="4412981" y="1959394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Скругленный прямоугольник 86"/>
          <p:cNvSpPr/>
          <p:nvPr/>
        </p:nvSpPr>
        <p:spPr>
          <a:xfrm>
            <a:off x="4412981" y="1396057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Скругленный прямоугольник 87"/>
          <p:cNvSpPr/>
          <p:nvPr/>
        </p:nvSpPr>
        <p:spPr>
          <a:xfrm>
            <a:off x="4417376" y="903915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/>
          <p:cNvSpPr txBox="1"/>
          <p:nvPr/>
        </p:nvSpPr>
        <p:spPr>
          <a:xfrm>
            <a:off x="4385679" y="136465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хххх</a:t>
            </a:r>
            <a:r>
              <a:rPr lang="en-US" dirty="0" smtClean="0"/>
              <a:t> </a:t>
            </a:r>
            <a:r>
              <a:rPr lang="ru-RU" dirty="0" err="1" smtClean="0"/>
              <a:t>хххх</a:t>
            </a:r>
            <a:endParaRPr lang="ru-RU" dirty="0"/>
          </a:p>
        </p:txBody>
      </p:sp>
      <p:sp>
        <p:nvSpPr>
          <p:cNvPr id="90" name="Скругленный прямоугольник 89"/>
          <p:cNvSpPr/>
          <p:nvPr/>
        </p:nvSpPr>
        <p:spPr>
          <a:xfrm>
            <a:off x="4425677" y="1402259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TextBox 90"/>
          <p:cNvSpPr txBox="1"/>
          <p:nvPr/>
        </p:nvSpPr>
        <p:spPr>
          <a:xfrm>
            <a:off x="4391980" y="135845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хххх</a:t>
            </a:r>
            <a:r>
              <a:rPr lang="en-US" dirty="0" smtClean="0"/>
              <a:t> </a:t>
            </a:r>
            <a:r>
              <a:rPr lang="ru-RU" dirty="0" err="1" smtClean="0"/>
              <a:t>хххх</a:t>
            </a:r>
            <a:endParaRPr lang="ru-RU" dirty="0"/>
          </a:p>
        </p:txBody>
      </p:sp>
      <p:sp>
        <p:nvSpPr>
          <p:cNvPr id="92" name="Скругленный прямоугольник 91"/>
          <p:cNvSpPr/>
          <p:nvPr/>
        </p:nvSpPr>
        <p:spPr>
          <a:xfrm>
            <a:off x="4379974" y="1402258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4387213" y="869059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n w="0"/>
              </a:rPr>
              <a:t>1</a:t>
            </a:r>
            <a:r>
              <a:rPr lang="en-US" dirty="0" smtClean="0">
                <a:ln w="0"/>
              </a:rPr>
              <a:t>11</a:t>
            </a:r>
            <a:r>
              <a:rPr lang="ru-RU" dirty="0" smtClean="0">
                <a:ln w="0"/>
              </a:rPr>
              <a:t>0</a:t>
            </a:r>
            <a:r>
              <a:rPr lang="en-US" dirty="0" smtClean="0">
                <a:ln w="0"/>
              </a:rPr>
              <a:t> </a:t>
            </a:r>
            <a:r>
              <a:rPr lang="ru-RU" dirty="0" smtClean="0">
                <a:ln w="0"/>
              </a:rPr>
              <a:t>000</a:t>
            </a:r>
            <a:r>
              <a:rPr lang="ru-RU" dirty="0">
                <a:ln w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068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7" grpId="1"/>
      <p:bldP spid="7" grpId="2"/>
      <p:bldP spid="7" grpId="3"/>
      <p:bldP spid="8" grpId="0"/>
      <p:bldP spid="8" grpId="1"/>
      <p:bldP spid="8" grpId="3"/>
      <p:bldP spid="9" grpId="0"/>
      <p:bldP spid="10" grpId="0"/>
      <p:bldP spid="10" grpId="1"/>
      <p:bldP spid="38" grpId="0"/>
      <p:bldP spid="38" grpId="1"/>
      <p:bldP spid="39" grpId="0"/>
      <p:bldP spid="39" grpId="1"/>
      <p:bldP spid="39" grpId="2"/>
      <p:bldP spid="40" grpId="0"/>
      <p:bldP spid="40" grpId="1"/>
      <p:bldP spid="43" grpId="0"/>
      <p:bldP spid="43" grpId="1"/>
      <p:bldP spid="44" grpId="0"/>
      <p:bldP spid="44" grpId="1"/>
      <p:bldP spid="44" grpId="2"/>
      <p:bldP spid="48" grpId="0"/>
      <p:bldP spid="53" grpId="0"/>
      <p:bldP spid="54" grpId="0"/>
      <p:bldP spid="54" grpId="1"/>
      <p:bldP spid="57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/>
      <p:bldP spid="89" grpId="1"/>
      <p:bldP spid="90" grpId="0" animBg="1"/>
      <p:bldP spid="91" grpId="0"/>
      <p:bldP spid="92" grpId="0" animBg="1"/>
      <p:bldP spid="93" grpId="0"/>
      <p:bldP spid="9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3082067" y="5515176"/>
            <a:ext cx="3344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Безусловный переход к следующей итерации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6216" y="4827025"/>
            <a:ext cx="26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Polynom </a:t>
            </a:r>
            <a:r>
              <a:rPr lang="en-US" dirty="0"/>
              <a:t>=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104981" y="5184669"/>
            <a:ext cx="732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B2 =</a:t>
            </a:r>
          </a:p>
          <a:p>
            <a:r>
              <a:rPr lang="en-US" dirty="0" smtClean="0"/>
              <a:t>B1 = </a:t>
            </a:r>
          </a:p>
          <a:p>
            <a:r>
              <a:rPr lang="en-US" dirty="0" smtClean="0"/>
              <a:t>Cl =</a:t>
            </a:r>
            <a:endParaRPr lang="ru-RU" dirty="0" smtClean="0"/>
          </a:p>
          <a:p>
            <a:r>
              <a:rPr lang="en-US" dirty="0" smtClean="0"/>
              <a:t>CF =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825202" y="5184669"/>
            <a:ext cx="16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 </a:t>
            </a:r>
            <a:r>
              <a:rPr lang="en-US" dirty="0"/>
              <a:t>1</a:t>
            </a:r>
            <a:r>
              <a:rPr lang="en-US" dirty="0" smtClean="0"/>
              <a:t>100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837902" y="5473356"/>
            <a:ext cx="16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0001 0100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825202" y="5734038"/>
            <a:ext cx="16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483768" y="40466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6516216" y="260648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17272" y="10734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Процедура расчета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CRC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70711" y="836109"/>
            <a:ext cx="331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Счетчик цикла проходящего по </a:t>
            </a:r>
            <a:r>
              <a:rPr lang="ru-RU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ми </a:t>
            </a:r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битам байта принятых данных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56568" y="1689598"/>
            <a:ext cx="331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Цикл 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расчета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378402" y="976758"/>
            <a:ext cx="3344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Выход из цикла, если пройдено 8 </a:t>
            </a:r>
            <a:r>
              <a:rPr lang="ru-RU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бит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76822" y="1240967"/>
            <a:ext cx="3344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Переход в конец процедуры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25202" y="5749279"/>
            <a:ext cx="16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3371476" y="2329308"/>
            <a:ext cx="33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Уменьшение счетчика</a:t>
            </a:r>
            <a:endParaRPr lang="ru-RU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794104" y="5770697"/>
            <a:ext cx="455101" cy="26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TextBox 142"/>
          <p:cNvSpPr txBox="1"/>
          <p:nvPr/>
        </p:nvSpPr>
        <p:spPr>
          <a:xfrm>
            <a:off x="7812502" y="5749279"/>
            <a:ext cx="16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210438" y="3288479"/>
            <a:ext cx="3344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Сдвиг битов второго байта </a:t>
            </a:r>
            <a:r>
              <a:rPr lang="ru-RU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влево на 1 разряд. Старший бит запишется </a:t>
            </a:r>
            <a:r>
              <a:rPr lang="ru-RU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 флаг 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</a:t>
            </a:r>
            <a:endParaRPr lang="ru-RU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10438" y="3276267"/>
            <a:ext cx="3344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Сдвиг битов </a:t>
            </a:r>
            <a:r>
              <a:rPr lang="ru-RU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первого </a:t>
            </a:r>
            <a:r>
              <a:rPr lang="ru-RU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байта </a:t>
            </a:r>
            <a:r>
              <a:rPr lang="ru-RU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влево на 1 разряд. </a:t>
            </a:r>
            <a:r>
              <a:rPr lang="ru-RU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</a:t>
            </a:r>
            <a:r>
              <a:rPr lang="ru-RU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младший </a:t>
            </a:r>
            <a:r>
              <a:rPr lang="ru-RU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бит запишется флаг 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CF, </a:t>
            </a:r>
            <a:r>
              <a:rPr lang="ru-RU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 старший бит в 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</a:t>
            </a:r>
            <a:endParaRPr lang="ru-RU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12502" y="5997526"/>
            <a:ext cx="16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825202" y="483464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 </a:t>
            </a:r>
            <a:r>
              <a:rPr lang="en-US" dirty="0" smtClean="0"/>
              <a:t>1001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3265637" y="3879925"/>
            <a:ext cx="3344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Если 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CF, </a:t>
            </a:r>
            <a:r>
              <a:rPr lang="ru-RU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т.е. </a:t>
            </a:r>
            <a:r>
              <a:rPr lang="ru-RU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старший </a:t>
            </a:r>
            <a:r>
              <a:rPr lang="ru-RU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бит первого байта равен нулю, то переход к следующей итерации</a:t>
            </a:r>
            <a:endParaRPr lang="ru-RU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18852" y="5732823"/>
            <a:ext cx="16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825174" y="5756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815567" y="6016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470408" y="4604292"/>
            <a:ext cx="2899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 </a:t>
            </a:r>
            <a:r>
              <a:rPr lang="ru-RU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1. Выполним операцию </a:t>
            </a:r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xor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над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B1 </a:t>
            </a:r>
            <a:r>
              <a:rPr lang="ru-RU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</a:t>
            </a:r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Polynom</a:t>
            </a:r>
            <a:endParaRPr lang="ru-RU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51920" y="525966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00 00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49761" y="5591394"/>
            <a:ext cx="1699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0001 1001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63888" y="548564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xor</a:t>
            </a:r>
            <a:endParaRPr lang="ru-RU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45040" y="5731864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</a:t>
            </a:r>
            <a:r>
              <a:rPr lang="ru-RU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</a:t>
            </a:r>
            <a:endParaRPr lang="ru-RU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835497" y="5953167"/>
            <a:ext cx="161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0101 1001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15567" y="6015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468648" y="4623477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B1 </a:t>
            </a:r>
            <a:r>
              <a:rPr lang="ru-RU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записывается результат операции</a:t>
            </a:r>
            <a:endParaRPr lang="ru-RU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7866590" y="5196357"/>
            <a:ext cx="1107333" cy="331464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2483768" y="112474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2483768" y="184482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2483768" y="255688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2483768" y="320072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2483768" y="37170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2483768" y="431500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>
            <a:off x="2483768" y="505367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2483768" y="574927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>
            <a:off x="2483768" y="642838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>
            <a:off x="6511852" y="561174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>
            <a:off x="6516216" y="812429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>
            <a:off x="6516216" y="1124744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6516216" y="1420884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6516216" y="1703183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6516216" y="2331134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>
            <a:off x="6516216" y="2574149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6511852" y="2866957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6528019" y="3100175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6528019" y="3411855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>
            <a:off x="6528019" y="4077072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>
            <a:off x="6528019" y="4318622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Скругленный прямоугольник 84"/>
          <p:cNvSpPr/>
          <p:nvPr/>
        </p:nvSpPr>
        <p:spPr>
          <a:xfrm>
            <a:off x="7143099" y="5776786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Скругленный прямоугольник 87"/>
          <p:cNvSpPr/>
          <p:nvPr/>
        </p:nvSpPr>
        <p:spPr>
          <a:xfrm>
            <a:off x="7120342" y="6042800"/>
            <a:ext cx="1140087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7831750" y="518906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0001 100</a:t>
            </a:r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7837902" y="547711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0010 1000</a:t>
            </a:r>
            <a:endParaRPr lang="ru-RU" dirty="0"/>
          </a:p>
        </p:txBody>
      </p:sp>
      <p:sp>
        <p:nvSpPr>
          <p:cNvPr id="89" name="Скругленный прямоугольник 88"/>
          <p:cNvSpPr/>
          <p:nvPr/>
        </p:nvSpPr>
        <p:spPr>
          <a:xfrm>
            <a:off x="7880503" y="5473800"/>
            <a:ext cx="1107333" cy="331464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7119500" y="5768213"/>
            <a:ext cx="1107333" cy="331464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7837902" y="5177423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0011</a:t>
            </a:r>
            <a:r>
              <a:rPr lang="en-US" dirty="0" smtClean="0"/>
              <a:t> </a:t>
            </a:r>
            <a:r>
              <a:rPr lang="ru-RU" dirty="0" smtClean="0"/>
              <a:t>00</a:t>
            </a:r>
            <a:r>
              <a:rPr lang="en-US" dirty="0" smtClean="0"/>
              <a:t>xx</a:t>
            </a:r>
            <a:endParaRPr lang="ru-RU" dirty="0"/>
          </a:p>
        </p:txBody>
      </p:sp>
      <p:sp>
        <p:nvSpPr>
          <p:cNvPr id="95" name="Скругленный прямоугольник 94"/>
          <p:cNvSpPr/>
          <p:nvPr/>
        </p:nvSpPr>
        <p:spPr>
          <a:xfrm>
            <a:off x="7869022" y="5208001"/>
            <a:ext cx="1107333" cy="331464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TextBox 98"/>
          <p:cNvSpPr txBox="1"/>
          <p:nvPr/>
        </p:nvSpPr>
        <p:spPr>
          <a:xfrm>
            <a:off x="7847082" y="5459719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010</a:t>
            </a:r>
            <a:r>
              <a:rPr lang="en-US" dirty="0" smtClean="0"/>
              <a:t>1</a:t>
            </a:r>
            <a:r>
              <a:rPr lang="ru-RU" dirty="0" smtClean="0"/>
              <a:t> </a:t>
            </a:r>
            <a:r>
              <a:rPr lang="en-US" dirty="0"/>
              <a:t>0</a:t>
            </a:r>
            <a:r>
              <a:rPr lang="ru-RU" dirty="0" smtClean="0"/>
              <a:t>000</a:t>
            </a:r>
            <a:endParaRPr lang="ru-RU" dirty="0"/>
          </a:p>
        </p:txBody>
      </p:sp>
      <p:sp>
        <p:nvSpPr>
          <p:cNvPr id="101" name="Скругленный прямоугольник 100"/>
          <p:cNvSpPr/>
          <p:nvPr/>
        </p:nvSpPr>
        <p:spPr>
          <a:xfrm>
            <a:off x="7884989" y="5475353"/>
            <a:ext cx="1107333" cy="331464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TextBox 101"/>
          <p:cNvSpPr txBox="1"/>
          <p:nvPr/>
        </p:nvSpPr>
        <p:spPr>
          <a:xfrm>
            <a:off x="7831750" y="516250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011</a:t>
            </a:r>
            <a:r>
              <a:rPr lang="en-US" dirty="0" smtClean="0"/>
              <a:t>0 </a:t>
            </a:r>
            <a:r>
              <a:rPr lang="ru-RU" dirty="0" smtClean="0"/>
              <a:t>0</a:t>
            </a:r>
            <a:r>
              <a:rPr lang="en-US" dirty="0" smtClean="0"/>
              <a:t>xxx</a:t>
            </a:r>
            <a:endParaRPr lang="ru-RU" dirty="0"/>
          </a:p>
        </p:txBody>
      </p:sp>
      <p:sp>
        <p:nvSpPr>
          <p:cNvPr id="110" name="TextBox 109"/>
          <p:cNvSpPr txBox="1"/>
          <p:nvPr/>
        </p:nvSpPr>
        <p:spPr>
          <a:xfrm>
            <a:off x="7847081" y="5473356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r>
              <a:rPr lang="en-US" dirty="0" smtClean="0"/>
              <a:t>10</a:t>
            </a:r>
            <a:r>
              <a:rPr lang="ru-RU" dirty="0" smtClean="0"/>
              <a:t> </a:t>
            </a:r>
            <a:r>
              <a:rPr lang="en-US" dirty="0" smtClean="0"/>
              <a:t>0</a:t>
            </a:r>
            <a:r>
              <a:rPr lang="ru-RU" dirty="0" smtClean="0"/>
              <a:t>000</a:t>
            </a:r>
            <a:endParaRPr lang="ru-RU" dirty="0"/>
          </a:p>
        </p:txBody>
      </p:sp>
      <p:sp>
        <p:nvSpPr>
          <p:cNvPr id="111" name="TextBox 110"/>
          <p:cNvSpPr txBox="1"/>
          <p:nvPr/>
        </p:nvSpPr>
        <p:spPr>
          <a:xfrm>
            <a:off x="7818852" y="57328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12" name="TextBox 111"/>
          <p:cNvSpPr txBox="1"/>
          <p:nvPr/>
        </p:nvSpPr>
        <p:spPr>
          <a:xfrm>
            <a:off x="7860467" y="515848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r>
              <a:rPr lang="en-US" dirty="0" smtClean="0"/>
              <a:t>0</a:t>
            </a:r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xxxx</a:t>
            </a:r>
            <a:endParaRPr lang="ru-RU" dirty="0"/>
          </a:p>
        </p:txBody>
      </p:sp>
      <p:sp>
        <p:nvSpPr>
          <p:cNvPr id="113" name="TextBox 112"/>
          <p:cNvSpPr txBox="1"/>
          <p:nvPr/>
        </p:nvSpPr>
        <p:spPr>
          <a:xfrm>
            <a:off x="7835828" y="543970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r>
              <a:rPr lang="en-US" dirty="0" smtClean="0"/>
              <a:t>100</a:t>
            </a:r>
            <a:r>
              <a:rPr lang="ru-RU" dirty="0" smtClean="0"/>
              <a:t> </a:t>
            </a:r>
            <a:r>
              <a:rPr lang="en-US" dirty="0" smtClean="0"/>
              <a:t>0</a:t>
            </a:r>
            <a:r>
              <a:rPr lang="ru-RU" dirty="0" smtClean="0"/>
              <a:t>000</a:t>
            </a:r>
            <a:endParaRPr lang="ru-RU" dirty="0"/>
          </a:p>
        </p:txBody>
      </p:sp>
      <p:sp>
        <p:nvSpPr>
          <p:cNvPr id="115" name="TextBox 114"/>
          <p:cNvSpPr txBox="1"/>
          <p:nvPr/>
        </p:nvSpPr>
        <p:spPr>
          <a:xfrm>
            <a:off x="7851795" y="546053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r>
              <a:rPr lang="en-US" dirty="0" smtClean="0"/>
              <a:t>10</a:t>
            </a:r>
            <a:r>
              <a:rPr lang="ru-RU" dirty="0" smtClean="0"/>
              <a:t>1 1001</a:t>
            </a:r>
            <a:endParaRPr lang="ru-RU" dirty="0"/>
          </a:p>
        </p:txBody>
      </p:sp>
      <p:pic>
        <p:nvPicPr>
          <p:cNvPr id="16" name="Объект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2" y="-49175"/>
            <a:ext cx="2127694" cy="6922060"/>
          </a:xfr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228" y="-2224"/>
            <a:ext cx="2266772" cy="4640755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7825174" y="5747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843242" y="516821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0</a:t>
            </a:r>
            <a:r>
              <a:rPr lang="ru-RU" dirty="0" smtClean="0"/>
              <a:t>0х</a:t>
            </a:r>
            <a:r>
              <a:rPr lang="en-US" dirty="0" smtClean="0"/>
              <a:t> </a:t>
            </a:r>
            <a:r>
              <a:rPr lang="en-US" dirty="0" err="1" smtClean="0"/>
              <a:t>xxxx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7812282" y="6022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7808759" y="546613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ru-RU" dirty="0" smtClean="0"/>
              <a:t>11 0011</a:t>
            </a:r>
            <a:endParaRPr lang="ru-RU" dirty="0"/>
          </a:p>
        </p:txBody>
      </p:sp>
      <p:sp>
        <p:nvSpPr>
          <p:cNvPr id="116" name="TextBox 115"/>
          <p:cNvSpPr txBox="1"/>
          <p:nvPr/>
        </p:nvSpPr>
        <p:spPr>
          <a:xfrm>
            <a:off x="7812282" y="6004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7839438" y="5740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7845597" y="5168233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ru-RU" dirty="0" smtClean="0"/>
              <a:t>0х</a:t>
            </a:r>
            <a:r>
              <a:rPr lang="en-US" dirty="0" smtClean="0"/>
              <a:t>x</a:t>
            </a:r>
            <a:r>
              <a:rPr lang="ru-RU" dirty="0" smtClean="0"/>
              <a:t> </a:t>
            </a:r>
            <a:r>
              <a:rPr lang="en-US" dirty="0" smtClean="0"/>
              <a:t>xxxx</a:t>
            </a:r>
            <a:endParaRPr lang="ru-RU" dirty="0"/>
          </a:p>
        </p:txBody>
      </p:sp>
      <p:sp>
        <p:nvSpPr>
          <p:cNvPr id="119" name="Скругленный прямоугольник 118"/>
          <p:cNvSpPr/>
          <p:nvPr/>
        </p:nvSpPr>
        <p:spPr>
          <a:xfrm>
            <a:off x="7893919" y="5199518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TextBox 121"/>
          <p:cNvSpPr txBox="1"/>
          <p:nvPr/>
        </p:nvSpPr>
        <p:spPr>
          <a:xfrm>
            <a:off x="7811185" y="6021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7825202" y="5452916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ru-RU" dirty="0" smtClean="0"/>
              <a:t>11</a:t>
            </a:r>
            <a:r>
              <a:rPr lang="en-US" dirty="0" smtClean="0"/>
              <a:t>0</a:t>
            </a:r>
            <a:r>
              <a:rPr lang="ru-RU" dirty="0" smtClean="0"/>
              <a:t> 011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Скругленный прямоугольник 96"/>
          <p:cNvSpPr/>
          <p:nvPr/>
        </p:nvSpPr>
        <p:spPr>
          <a:xfrm>
            <a:off x="7911498" y="5497320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TextBox 103"/>
          <p:cNvSpPr txBox="1"/>
          <p:nvPr/>
        </p:nvSpPr>
        <p:spPr>
          <a:xfrm>
            <a:off x="3839892" y="5252861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011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47311" y="555936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0001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1001</a:t>
            </a:r>
            <a:endParaRPr lang="ru-R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853661" y="593785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111 1110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832764" y="548314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111 1110</a:t>
            </a:r>
            <a:endParaRPr lang="ru-RU" dirty="0"/>
          </a:p>
        </p:txBody>
      </p:sp>
      <p:sp>
        <p:nvSpPr>
          <p:cNvPr id="108" name="Скругленный прямоугольник 107"/>
          <p:cNvSpPr/>
          <p:nvPr/>
        </p:nvSpPr>
        <p:spPr>
          <a:xfrm>
            <a:off x="7867016" y="5487693"/>
            <a:ext cx="1127426" cy="307087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TextBox 113"/>
          <p:cNvSpPr txBox="1"/>
          <p:nvPr/>
        </p:nvSpPr>
        <p:spPr>
          <a:xfrm>
            <a:off x="7835828" y="5738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18" name="TextBox 117"/>
          <p:cNvSpPr txBox="1"/>
          <p:nvPr/>
        </p:nvSpPr>
        <p:spPr>
          <a:xfrm>
            <a:off x="7832896" y="516309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en-US" dirty="0"/>
              <a:t>x</a:t>
            </a:r>
            <a:r>
              <a:rPr lang="ru-RU" dirty="0" smtClean="0"/>
              <a:t>х</a:t>
            </a:r>
            <a:r>
              <a:rPr lang="en-US" dirty="0" smtClean="0"/>
              <a:t>x</a:t>
            </a:r>
            <a:r>
              <a:rPr lang="ru-RU" dirty="0" smtClean="0"/>
              <a:t> </a:t>
            </a:r>
            <a:r>
              <a:rPr lang="en-US" dirty="0" smtClean="0"/>
              <a:t>xxxx</a:t>
            </a:r>
            <a:endParaRPr lang="ru-RU" dirty="0"/>
          </a:p>
        </p:txBody>
      </p:sp>
      <p:sp>
        <p:nvSpPr>
          <p:cNvPr id="120" name="TextBox 119"/>
          <p:cNvSpPr txBox="1"/>
          <p:nvPr/>
        </p:nvSpPr>
        <p:spPr>
          <a:xfrm>
            <a:off x="7829791" y="546960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 smtClean="0"/>
              <a:t>111 11</a:t>
            </a:r>
            <a:r>
              <a:rPr lang="ru-RU" dirty="0" smtClean="0"/>
              <a:t>0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21" name="TextBox 120"/>
          <p:cNvSpPr txBox="1"/>
          <p:nvPr/>
        </p:nvSpPr>
        <p:spPr>
          <a:xfrm>
            <a:off x="7817535" y="5745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833479" y="51593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xx</a:t>
            </a:r>
            <a:r>
              <a:rPr lang="ru-RU" dirty="0" smtClean="0"/>
              <a:t>х</a:t>
            </a:r>
            <a:r>
              <a:rPr lang="en-US" dirty="0" smtClean="0"/>
              <a:t>x</a:t>
            </a:r>
            <a:r>
              <a:rPr lang="ru-RU" dirty="0" smtClean="0"/>
              <a:t> </a:t>
            </a:r>
            <a:r>
              <a:rPr lang="en-US" dirty="0" smtClean="0"/>
              <a:t>xxxx</a:t>
            </a:r>
            <a:endParaRPr lang="ru-RU" dirty="0"/>
          </a:p>
        </p:txBody>
      </p:sp>
      <p:sp>
        <p:nvSpPr>
          <p:cNvPr id="125" name="TextBox 124"/>
          <p:cNvSpPr txBox="1"/>
          <p:nvPr/>
        </p:nvSpPr>
        <p:spPr>
          <a:xfrm>
            <a:off x="7834493" y="546304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 smtClean="0"/>
              <a:t>111 1</a:t>
            </a:r>
            <a:r>
              <a:rPr lang="ru-RU" dirty="0" smtClean="0"/>
              <a:t>00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26" name="TextBox 125"/>
          <p:cNvSpPr txBox="1"/>
          <p:nvPr/>
        </p:nvSpPr>
        <p:spPr>
          <a:xfrm>
            <a:off x="3845275" y="5247604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</a:t>
            </a:r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1000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53661" y="595022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</a:t>
            </a:r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833188" y="546949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 smtClean="0"/>
              <a:t>11</a:t>
            </a:r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000</a:t>
            </a:r>
            <a:r>
              <a:rPr lang="ru-RU" dirty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8958" y="3871294"/>
            <a:ext cx="288906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Метка для выхода из цикла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132683" y="4109849"/>
            <a:ext cx="239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Возврат из процедуры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65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0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3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0" fill="hold">
                      <p:stCondLst>
                        <p:cond delay="indefinite"/>
                      </p:stCondLst>
                      <p:childTnLst>
                        <p:par>
                          <p:cTn id="751" fill="hold">
                            <p:stCondLst>
                              <p:cond delay="0"/>
                            </p:stCondLst>
                            <p:childTnLst>
                              <p:par>
                                <p:cTn id="7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8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3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4" fill="hold">
                      <p:stCondLst>
                        <p:cond delay="indefinite"/>
                      </p:stCondLst>
                      <p:childTnLst>
                        <p:par>
                          <p:cTn id="875" fill="hold">
                            <p:stCondLst>
                              <p:cond delay="0"/>
                            </p:stCondLst>
                            <p:childTnLst>
                              <p:par>
                                <p:cTn id="8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5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6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" fill="hold">
                      <p:stCondLst>
                        <p:cond delay="indefinite"/>
                      </p:stCondLst>
                      <p:childTnLst>
                        <p:par>
                          <p:cTn id="900" fill="hold">
                            <p:stCondLst>
                              <p:cond delay="0"/>
                            </p:stCondLst>
                            <p:childTnLst>
                              <p:par>
                                <p:cTn id="9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1" fill="hold">
                      <p:stCondLst>
                        <p:cond delay="indefinite"/>
                      </p:stCondLst>
                      <p:childTnLst>
                        <p:par>
                          <p:cTn id="912" fill="hold">
                            <p:stCondLst>
                              <p:cond delay="0"/>
                            </p:stCondLst>
                            <p:childTnLst>
                              <p:par>
                                <p:cTn id="9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fill="hold">
                      <p:stCondLst>
                        <p:cond delay="indefinite"/>
                      </p:stCondLst>
                      <p:childTnLst>
                        <p:par>
                          <p:cTn id="924" fill="hold">
                            <p:stCondLst>
                              <p:cond delay="0"/>
                            </p:stCondLst>
                            <p:childTnLst>
                              <p:par>
                                <p:cTn id="9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0" fill="hold">
                      <p:stCondLst>
                        <p:cond delay="indefinite"/>
                      </p:stCondLst>
                      <p:childTnLst>
                        <p:par>
                          <p:cTn id="931" fill="hold">
                            <p:stCondLst>
                              <p:cond delay="0"/>
                            </p:stCondLst>
                            <p:childTnLst>
                              <p:par>
                                <p:cTn id="9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5" fill="hold">
                      <p:stCondLst>
                        <p:cond delay="indefinite"/>
                      </p:stCondLst>
                      <p:childTnLst>
                        <p:par>
                          <p:cTn id="946" fill="hold">
                            <p:stCondLst>
                              <p:cond delay="0"/>
                            </p:stCondLst>
                            <p:childTnLst>
                              <p:par>
                                <p:cTn id="9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7" grpId="0"/>
      <p:bldP spid="9" grpId="0"/>
      <p:bldP spid="10" grpId="0"/>
      <p:bldP spid="3" grpId="0"/>
      <p:bldP spid="51" grpId="0"/>
      <p:bldP spid="63" grpId="0"/>
      <p:bldP spid="74" grpId="0"/>
      <p:bldP spid="93" grpId="0"/>
      <p:bldP spid="94" grpId="0"/>
      <p:bldP spid="98" grpId="0"/>
      <p:bldP spid="8" grpId="0" animBg="1"/>
      <p:bldP spid="143" grpId="0"/>
      <p:bldP spid="143" grpId="1"/>
      <p:bldP spid="29" grpId="0"/>
      <p:bldP spid="38" grpId="0"/>
      <p:bldP spid="40" grpId="0"/>
      <p:bldP spid="40" grpId="1"/>
      <p:bldP spid="57" grpId="0"/>
      <p:bldP spid="78" grpId="0"/>
      <p:bldP spid="78" grpId="1"/>
      <p:bldP spid="11" grpId="0"/>
      <p:bldP spid="11" grpId="1"/>
      <p:bldP spid="13" grpId="0"/>
      <p:bldP spid="13" grpId="1"/>
      <p:bldP spid="15" grpId="0"/>
      <p:bldP spid="62" grpId="0"/>
      <p:bldP spid="62" grpId="1"/>
      <p:bldP spid="67" grpId="0"/>
      <p:bldP spid="67" grpId="1"/>
      <p:bldP spid="68" grpId="0"/>
      <p:bldP spid="68" grpId="1"/>
      <p:bldP spid="68" grpId="2"/>
      <p:bldP spid="68" grpId="4"/>
      <p:bldP spid="68" grpId="5"/>
      <p:bldP spid="68" grpId="6"/>
      <p:bldP spid="69" grpId="0"/>
      <p:bldP spid="69" grpId="1"/>
      <p:bldP spid="69" grpId="2"/>
      <p:bldP spid="69" grpId="3"/>
      <p:bldP spid="69" grpId="4"/>
      <p:bldP spid="69" grpId="5"/>
      <p:bldP spid="70" grpId="0"/>
      <p:bldP spid="50" grpId="0"/>
      <p:bldP spid="50" grpId="1"/>
      <p:bldP spid="52" grpId="0"/>
      <p:bldP spid="48" grpId="0" animBg="1"/>
      <p:bldP spid="48" grpId="1" animBg="1"/>
      <p:bldP spid="48" grpId="2" animBg="1"/>
      <p:bldP spid="85" grpId="0" animBg="1"/>
      <p:bldP spid="85" grpId="1" animBg="1"/>
      <p:bldP spid="88" grpId="0" animBg="1"/>
      <p:bldP spid="88" grpId="1" animBg="1"/>
      <p:bldP spid="88" grpId="2" animBg="1"/>
      <p:bldP spid="88" grpId="3" animBg="1"/>
      <p:bldP spid="88" grpId="4" animBg="1"/>
      <p:bldP spid="88" grpId="5" animBg="1"/>
      <p:bldP spid="88" grpId="6" animBg="1"/>
      <p:bldP spid="88" grpId="7" animBg="1"/>
      <p:bldP spid="88" grpId="9" animBg="1"/>
      <p:bldP spid="88" grpId="10" animBg="1"/>
      <p:bldP spid="88" grpId="11" animBg="1"/>
      <p:bldP spid="88" grpId="12" animBg="1"/>
      <p:bldP spid="88" grpId="13" animBg="1"/>
      <p:bldP spid="88" grpId="14" animBg="1"/>
      <p:bldP spid="88" grpId="15" animBg="1"/>
      <p:bldP spid="88" grpId="16" animBg="1"/>
      <p:bldP spid="86" grpId="0"/>
      <p:bldP spid="86" grpId="1"/>
      <p:bldP spid="87" grpId="0"/>
      <p:bldP spid="87" grpId="1"/>
      <p:bldP spid="89" grpId="0" animBg="1"/>
      <p:bldP spid="73" grpId="0" animBg="1"/>
      <p:bldP spid="73" grpId="1" animBg="1"/>
      <p:bldP spid="73" grpId="2" animBg="1"/>
      <p:bldP spid="73" grpId="3" animBg="1"/>
      <p:bldP spid="73" grpId="4" animBg="1"/>
      <p:bldP spid="73" grpId="5" animBg="1"/>
      <p:bldP spid="73" grpId="6" animBg="1"/>
      <p:bldP spid="92" grpId="0"/>
      <p:bldP spid="92" grpId="1"/>
      <p:bldP spid="95" grpId="0" animBg="1"/>
      <p:bldP spid="95" grpId="1" animBg="1"/>
      <p:bldP spid="95" grpId="2" animBg="1"/>
      <p:bldP spid="95" grpId="3" animBg="1"/>
      <p:bldP spid="99" grpId="0"/>
      <p:bldP spid="99" grpId="1"/>
      <p:bldP spid="101" grpId="0" animBg="1"/>
      <p:bldP spid="101" grpId="1" animBg="1"/>
      <p:bldP spid="101" grpId="2" animBg="1"/>
      <p:bldP spid="101" grpId="3" animBg="1"/>
      <p:bldP spid="101" grpId="4" animBg="1"/>
      <p:bldP spid="101" grpId="5" animBg="1"/>
      <p:bldP spid="101" grpId="6" animBg="1"/>
      <p:bldP spid="101" grpId="7" animBg="1"/>
      <p:bldP spid="102" grpId="0"/>
      <p:bldP spid="102" grpId="1"/>
      <p:bldP spid="110" grpId="0"/>
      <p:bldP spid="110" grpId="1"/>
      <p:bldP spid="111" grpId="0"/>
      <p:bldP spid="111" grpId="1"/>
      <p:bldP spid="112" grpId="0"/>
      <p:bldP spid="112" grpId="2"/>
      <p:bldP spid="113" grpId="0"/>
      <p:bldP spid="113" grpId="1"/>
      <p:bldP spid="115" grpId="0"/>
      <p:bldP spid="115" grpId="1"/>
      <p:bldP spid="100" grpId="0"/>
      <p:bldP spid="100" grpId="1"/>
      <p:bldP spid="103" grpId="0"/>
      <p:bldP spid="103" grpId="1"/>
      <p:bldP spid="106" grpId="0"/>
      <p:bldP spid="106" grpId="1"/>
      <p:bldP spid="109" grpId="0"/>
      <p:bldP spid="109" grpId="1"/>
      <p:bldP spid="116" grpId="0"/>
      <p:bldP spid="116" grpId="1"/>
      <p:bldP spid="116" grpId="2"/>
      <p:bldP spid="116" grpId="3"/>
      <p:bldP spid="90" grpId="0"/>
      <p:bldP spid="90" grpId="1"/>
      <p:bldP spid="105" grpId="0"/>
      <p:bldP spid="105" grpId="1"/>
      <p:bldP spid="119" grpId="0" animBg="1"/>
      <p:bldP spid="122" grpId="0"/>
      <p:bldP spid="122" grpId="1"/>
      <p:bldP spid="122" grpId="2"/>
      <p:bldP spid="91" grpId="0"/>
      <p:bldP spid="91" grpId="1"/>
      <p:bldP spid="97" grpId="0" animBg="1"/>
      <p:bldP spid="104" grpId="0"/>
      <p:bldP spid="104" grpId="1"/>
      <p:bldP spid="107" grpId="0"/>
      <p:bldP spid="107" grpId="1"/>
      <p:bldP spid="107" grpId="2"/>
      <p:bldP spid="107" grpId="3"/>
      <p:bldP spid="2" grpId="0"/>
      <p:bldP spid="2" grpId="1"/>
      <p:bldP spid="96" grpId="0"/>
      <p:bldP spid="96" grpId="1"/>
      <p:bldP spid="108" grpId="0" animBg="1"/>
      <p:bldP spid="114" grpId="0"/>
      <p:bldP spid="114" grpId="1"/>
      <p:bldP spid="118" grpId="0"/>
      <p:bldP spid="118" grpId="1"/>
      <p:bldP spid="120" grpId="0"/>
      <p:bldP spid="120" grpId="1"/>
      <p:bldP spid="121" grpId="0"/>
      <p:bldP spid="123" grpId="0"/>
      <p:bldP spid="125" grpId="0"/>
      <p:bldP spid="125" grpId="1"/>
      <p:bldP spid="126" grpId="0"/>
      <p:bldP spid="126" grpId="1"/>
      <p:bldP spid="124" grpId="0"/>
      <p:bldP spid="124" grpId="1"/>
      <p:bldP spid="128" grpId="0"/>
      <p:bldP spid="4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2896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/>
              <a:t>Спасибо за просмотр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3185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715</Words>
  <Application>Microsoft Office PowerPoint</Application>
  <PresentationFormat>Экран (4:3)</PresentationFormat>
  <Paragraphs>148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Алгоритм расчета CRC - 8 для протокола передачи данных - ModbusRTU</vt:lpstr>
      <vt:lpstr>Суть алгоритма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KNIGH</dc:creator>
  <cp:lastModifiedBy>KNIGH</cp:lastModifiedBy>
  <cp:revision>86</cp:revision>
  <dcterms:created xsi:type="dcterms:W3CDTF">2019-11-20T08:13:03Z</dcterms:created>
  <dcterms:modified xsi:type="dcterms:W3CDTF">2019-12-01T12:26:43Z</dcterms:modified>
</cp:coreProperties>
</file>