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1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Расчет </a:t>
            </a:r>
            <a:r>
              <a:rPr lang="en-US" dirty="0" smtClean="0"/>
              <a:t>CRC - 8</a:t>
            </a:r>
            <a:br>
              <a:rPr lang="en-US" dirty="0" smtClean="0"/>
            </a:br>
            <a:r>
              <a:rPr lang="ru-RU" dirty="0" smtClean="0"/>
              <a:t>для </a:t>
            </a:r>
            <a:r>
              <a:rPr lang="en-US" dirty="0" err="1" smtClean="0"/>
              <a:t>ModbusRTU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3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742" y="260648"/>
            <a:ext cx="8229600" cy="366435"/>
          </a:xfrm>
        </p:spPr>
        <p:txBody>
          <a:bodyPr>
            <a:noAutofit/>
          </a:bodyPr>
          <a:lstStyle/>
          <a:p>
            <a:r>
              <a:rPr lang="ru-RU" sz="2800" dirty="0" smtClean="0"/>
              <a:t>Суть алгоритма</a:t>
            </a:r>
            <a:br>
              <a:rPr lang="ru-RU" sz="2800" dirty="0" smtClean="0"/>
            </a:b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73210" y="3556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Предположим имеется следующее начало из </a:t>
            </a:r>
            <a:r>
              <a:rPr lang="ru-RU" sz="2000" dirty="0" smtClean="0"/>
              <a:t>пакет</a:t>
            </a:r>
            <a:r>
              <a:rPr lang="ru-RU" sz="2000" dirty="0"/>
              <a:t>а</a:t>
            </a:r>
            <a:r>
              <a:rPr lang="ru-RU" sz="2000" dirty="0" smtClean="0"/>
              <a:t> </a:t>
            </a:r>
            <a:r>
              <a:rPr lang="ru-RU" sz="2000" dirty="0" smtClean="0"/>
              <a:t>данных:</a:t>
            </a:r>
          </a:p>
          <a:p>
            <a:pPr algn="ctr"/>
            <a:r>
              <a:rPr lang="ru-RU" sz="2000" dirty="0" smtClean="0"/>
              <a:t>  		</a:t>
            </a:r>
            <a:r>
              <a:rPr lang="ru-RU" sz="2000" dirty="0"/>
              <a:t> 00010100 </a:t>
            </a:r>
            <a:r>
              <a:rPr lang="ru-RU" sz="2000" dirty="0" smtClean="0"/>
              <a:t>00001100 11000101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326" y="114770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Первые два байта данных считываются в регистры В1 и В2 соответственно:</a:t>
            </a:r>
          </a:p>
          <a:p>
            <a:pPr algn="ctr"/>
            <a:r>
              <a:rPr lang="ru-RU" sz="2000" dirty="0" smtClean="0"/>
              <a:t>В1 – 00010100      В2 - 00001100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74326" y="2011804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Далее регистры </a:t>
            </a:r>
            <a:r>
              <a:rPr lang="ru-RU" sz="2000" dirty="0"/>
              <a:t>8</a:t>
            </a:r>
            <a:r>
              <a:rPr lang="ru-RU" sz="2000" dirty="0" smtClean="0"/>
              <a:t> </a:t>
            </a:r>
            <a:r>
              <a:rPr lang="ru-RU" sz="2000" dirty="0" smtClean="0"/>
              <a:t>раз поразрядно сдвигаются, при этом старшие разряды В2 переходят в младшие В1, а старшие В1 во флаг С</a:t>
            </a:r>
            <a:r>
              <a:rPr lang="en-US" sz="2000" dirty="0" smtClean="0"/>
              <a:t>F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094408" y="2791192"/>
            <a:ext cx="4042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CF=x  &lt;-  </a:t>
            </a:r>
            <a:r>
              <a:rPr lang="ru-RU" sz="2000" dirty="0" smtClean="0"/>
              <a:t>00010100</a:t>
            </a:r>
            <a:r>
              <a:rPr lang="en-US" sz="2000" dirty="0" smtClean="0"/>
              <a:t>  &lt;- </a:t>
            </a:r>
            <a:r>
              <a:rPr lang="ru-RU" sz="2000" dirty="0" smtClean="0"/>
              <a:t> 00001100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090402" y="2791921"/>
            <a:ext cx="3938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CF=0  &lt;-  </a:t>
            </a:r>
            <a:r>
              <a:rPr lang="ru-RU" sz="2000" dirty="0" smtClean="0"/>
              <a:t>00101000 </a:t>
            </a:r>
            <a:r>
              <a:rPr lang="en-US" sz="2000" dirty="0" smtClean="0"/>
              <a:t> &lt;-  </a:t>
            </a:r>
            <a:r>
              <a:rPr lang="ru-RU" sz="2000" dirty="0" smtClean="0"/>
              <a:t>0001100х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098104" y="2791192"/>
            <a:ext cx="3899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CF=0  &lt;-  </a:t>
            </a:r>
            <a:r>
              <a:rPr lang="ru-RU" sz="2000" dirty="0" smtClean="0"/>
              <a:t>01010000</a:t>
            </a:r>
            <a:r>
              <a:rPr lang="en-US" sz="2000" dirty="0" smtClean="0"/>
              <a:t>  &lt;-</a:t>
            </a: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001100хх</a:t>
            </a:r>
            <a:endParaRPr lang="ru-R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090402" y="2791192"/>
            <a:ext cx="382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CF=0  &lt;-  </a:t>
            </a:r>
            <a:r>
              <a:rPr lang="ru-RU" sz="2000" dirty="0" smtClean="0"/>
              <a:t>10100000</a:t>
            </a:r>
            <a:r>
              <a:rPr lang="en-US" sz="2000" dirty="0" smtClean="0"/>
              <a:t>  &lt;-  </a:t>
            </a:r>
            <a:r>
              <a:rPr lang="ru-RU" sz="2000" dirty="0" smtClean="0"/>
              <a:t> 01100ххх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002" y="3136363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 появлении единицы во флаге </a:t>
            </a:r>
            <a:r>
              <a:rPr lang="en-US" sz="2000" dirty="0" smtClean="0"/>
              <a:t>CF</a:t>
            </a:r>
            <a:r>
              <a:rPr lang="ru-RU" sz="2000" dirty="0" smtClean="0"/>
              <a:t>, над </a:t>
            </a:r>
            <a:r>
              <a:rPr lang="ru-RU" sz="2000" dirty="0"/>
              <a:t>В1 </a:t>
            </a:r>
            <a:r>
              <a:rPr lang="ru-RU" sz="2000" dirty="0" smtClean="0"/>
              <a:t>и полиномом выполняется операция ИСКЛЮЧАЮЩЕЕ ИЛИ:</a:t>
            </a:r>
          </a:p>
          <a:p>
            <a:r>
              <a:rPr lang="ru-RU" sz="2000" dirty="0" smtClean="0"/>
              <a:t>		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098104" y="2791921"/>
            <a:ext cx="382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CF=1  &lt;-  </a:t>
            </a:r>
            <a:r>
              <a:rPr lang="ru-RU" sz="2000" dirty="0" smtClean="0"/>
              <a:t>0100000</a:t>
            </a:r>
            <a:r>
              <a:rPr lang="en-US" sz="2000" dirty="0" smtClean="0"/>
              <a:t>0  &lt;-  </a:t>
            </a:r>
            <a:r>
              <a:rPr lang="ru-RU" sz="2000" dirty="0" smtClean="0"/>
              <a:t> 1100ххх</a:t>
            </a:r>
            <a:r>
              <a:rPr lang="en-US" sz="2000" dirty="0" smtClean="0"/>
              <a:t>x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805457" y="3863994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aseline="-25000" dirty="0" smtClean="0"/>
              <a:t>xor</a:t>
            </a:r>
            <a:r>
              <a:rPr lang="en-US" sz="2000" dirty="0" smtClean="0"/>
              <a:t>1 01000000</a:t>
            </a:r>
          </a:p>
          <a:p>
            <a:pPr algn="ctr"/>
            <a:r>
              <a:rPr lang="en-US" sz="2000" dirty="0" smtClean="0"/>
              <a:t>    1 00011001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747986" y="3863994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</a:t>
            </a:r>
            <a:r>
              <a:rPr lang="en-US" dirty="0"/>
              <a:t>F         B1     	   </a:t>
            </a:r>
            <a:r>
              <a:rPr lang="ru-RU" dirty="0"/>
              <a:t>Полином</a:t>
            </a:r>
            <a:br>
              <a:rPr lang="ru-RU" dirty="0"/>
            </a:br>
            <a:r>
              <a:rPr lang="en-US" dirty="0" smtClean="0"/>
              <a:t>            </a:t>
            </a:r>
            <a:r>
              <a:rPr lang="ru-RU" dirty="0"/>
              <a:t>		  </a:t>
            </a:r>
            <a:r>
              <a:rPr lang="en-US" dirty="0" smtClean="0"/>
              <a:t> </a:t>
            </a:r>
            <a:r>
              <a:rPr lang="ru-RU" dirty="0"/>
              <a:t>	</a:t>
            </a:r>
            <a:r>
              <a:rPr lang="en-US" dirty="0" smtClean="0"/>
              <a:t>                                  </a:t>
            </a:r>
            <a:r>
              <a:rPr lang="ru-RU" dirty="0" smtClean="0"/>
              <a:t>1</a:t>
            </a:r>
            <a:r>
              <a:rPr lang="en-US" dirty="0" smtClean="0"/>
              <a:t>    </a:t>
            </a:r>
            <a:r>
              <a:rPr lang="ru-RU" dirty="0" smtClean="0"/>
              <a:t>010</a:t>
            </a:r>
            <a:r>
              <a:rPr lang="en-US" dirty="0" smtClean="0"/>
              <a:t>0</a:t>
            </a:r>
            <a:r>
              <a:rPr lang="ru-RU" dirty="0" smtClean="0"/>
              <a:t>0000 </a:t>
            </a:r>
            <a:r>
              <a:rPr lang="en-US" dirty="0" smtClean="0"/>
              <a:t>XOR  1  00011001</a:t>
            </a:r>
            <a:endParaRPr lang="ru-RU" dirty="0" smtClean="0"/>
          </a:p>
          <a:p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2928006" y="4152026"/>
            <a:ext cx="36004" cy="312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3684090" y="4152026"/>
            <a:ext cx="0" cy="3121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4764210" y="4152026"/>
            <a:ext cx="273236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5268266" y="4152026"/>
            <a:ext cx="72008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3968426" y="1003692"/>
            <a:ext cx="216024" cy="4979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5408586" y="1003692"/>
            <a:ext cx="288032" cy="4979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98104" y="2875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3347864" y="4464158"/>
            <a:ext cx="2620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CF &lt;- 0 01011001</a:t>
            </a:r>
            <a:r>
              <a:rPr lang="ru-RU" sz="2000" dirty="0" smtClean="0"/>
              <a:t> -</a:t>
            </a:r>
            <a:r>
              <a:rPr lang="en-US" sz="2000" dirty="0" smtClean="0"/>
              <a:t>&gt; B1</a:t>
            </a:r>
            <a:endParaRPr lang="ru-RU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221281" y="486602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Результат операции записывается в В1, и сдвиги продолжаются, пока не выполнится оставшиеся сдвиги т.е. В2 полностью не сдвинется. </a:t>
            </a:r>
            <a:endParaRPr lang="ru-RU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74326" y="5620713"/>
            <a:ext cx="6854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Содержимое В1 после 8ми сдвигов</a:t>
            </a:r>
            <a:r>
              <a:rPr lang="ru-RU" sz="2000" dirty="0" smtClean="0"/>
              <a:t>: В1 =</a:t>
            </a:r>
            <a:r>
              <a:rPr lang="en-US" sz="2000" dirty="0" smtClean="0"/>
              <a:t> 00100001</a:t>
            </a:r>
            <a:r>
              <a:rPr lang="ru-RU" sz="2000" dirty="0" smtClean="0"/>
              <a:t> 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74326" y="6049537"/>
            <a:ext cx="892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После выполнения процедуры, в В2 записывается следующий байт из пакета. И процедура выполняется снова, где В1 = 00100001  В2 = 11000101</a:t>
            </a:r>
            <a:endParaRPr lang="ru-RU" sz="2000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5115593" y="6020823"/>
            <a:ext cx="0" cy="3826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6660232" y="1063506"/>
            <a:ext cx="144016" cy="53399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Скругленный прямоугольник 2"/>
          <p:cNvSpPr/>
          <p:nvPr/>
        </p:nvSpPr>
        <p:spPr>
          <a:xfrm>
            <a:off x="5968630" y="709563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4658247" y="5673703"/>
            <a:ext cx="1140087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3791967" y="699988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4892851" y="704077"/>
            <a:ext cx="1060136" cy="294129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41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7" grpId="0"/>
      <p:bldP spid="41" grpId="0"/>
      <p:bldP spid="42" grpId="0"/>
      <p:bldP spid="43" grpId="0"/>
      <p:bldP spid="44" grpId="0"/>
      <p:bldP spid="3" grpId="0" animBg="1"/>
      <p:bldP spid="28" grpId="0" animBg="1"/>
      <p:bldP spid="31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39752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16632"/>
            <a:ext cx="2433698" cy="42484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95836" y="855234"/>
            <a:ext cx="1296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 =</a:t>
            </a:r>
          </a:p>
          <a:p>
            <a:endParaRPr lang="en-US" dirty="0" smtClean="0"/>
          </a:p>
          <a:p>
            <a:r>
              <a:rPr lang="en-US" dirty="0" smtClean="0"/>
              <a:t>B2 =</a:t>
            </a:r>
          </a:p>
          <a:p>
            <a:endParaRPr lang="en-US" sz="1600" dirty="0" smtClean="0"/>
          </a:p>
          <a:p>
            <a:r>
              <a:rPr lang="en-US" dirty="0" err="1" smtClean="0"/>
              <a:t>BReceiver</a:t>
            </a:r>
            <a:r>
              <a:rPr lang="en-US" dirty="0" smtClean="0"/>
              <a:t> =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Counter =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095836" y="146525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Polynom</a:t>
            </a:r>
            <a:r>
              <a:rPr lang="en-US" dirty="0" smtClean="0"/>
              <a:t> =      0001 1001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391980" y="85981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0000 0000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379974" y="136465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0000 0000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391980" y="1921793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0000 0000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391980" y="247802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06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720"/>
            <a:ext cx="2448272" cy="6838280"/>
          </a:xfr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7" y="0"/>
            <a:ext cx="2267744" cy="4642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5856" y="146525"/>
            <a:ext cx="262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Polynom</a:t>
            </a:r>
            <a:r>
              <a:rPr lang="en-US" dirty="0" smtClean="0"/>
              <a:t> =      0001 1001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851921" y="798156"/>
            <a:ext cx="732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 =</a:t>
            </a:r>
          </a:p>
          <a:p>
            <a:endParaRPr lang="en-US" dirty="0"/>
          </a:p>
          <a:p>
            <a:r>
              <a:rPr lang="en-US" dirty="0" smtClean="0"/>
              <a:t>B2 = </a:t>
            </a:r>
          </a:p>
          <a:p>
            <a:endParaRPr lang="en-US" dirty="0"/>
          </a:p>
          <a:p>
            <a:r>
              <a:rPr lang="en-US" dirty="0" smtClean="0"/>
              <a:t>Cl =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84842" y="787102"/>
            <a:ext cx="16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0001 0100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584842" y="1354743"/>
            <a:ext cx="16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0000 </a:t>
            </a:r>
            <a:r>
              <a:rPr lang="en-US" dirty="0"/>
              <a:t>1</a:t>
            </a:r>
            <a:r>
              <a:rPr lang="en-US" dirty="0" smtClean="0"/>
              <a:t>100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84842" y="1883734"/>
            <a:ext cx="16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475885" y="4766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2475885" y="115643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2475885" y="188951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2475885" y="256490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2475885" y="314096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2475885" y="37170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2475885" y="429309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2475885" y="5085184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2475885" y="56612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>
            <a:off x="2475885" y="638132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6523792" y="254596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6523792" y="517730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6523792" y="800745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6523792" y="1126599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6523792" y="1412776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6523792" y="1704291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6523792" y="2275484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6523792" y="2564904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6523792" y="2852936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6523792" y="3140968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>
            <a:off x="6523792" y="3429000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6523792" y="4005064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6523792" y="4365104"/>
            <a:ext cx="2963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73977" y="1883734"/>
            <a:ext cx="16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8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207</Words>
  <Application>Microsoft Office PowerPoint</Application>
  <PresentationFormat>Экран (4:3)</PresentationFormat>
  <Paragraphs>43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Расчет CRC - 8 для ModbusRTU</vt:lpstr>
      <vt:lpstr>Суть алгоритма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KNIGH</dc:creator>
  <cp:lastModifiedBy>KNIGH</cp:lastModifiedBy>
  <cp:revision>22</cp:revision>
  <dcterms:created xsi:type="dcterms:W3CDTF">2019-11-20T08:13:03Z</dcterms:created>
  <dcterms:modified xsi:type="dcterms:W3CDTF">2019-11-22T06:11:57Z</dcterms:modified>
</cp:coreProperties>
</file>